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16.xml" ContentType="application/vnd.openxmlformats-officedocument.presentationml.tags+xml"/>
  <Override PartName="/ppt/notesSlides/notesSlide1.xml" ContentType="application/vnd.openxmlformats-officedocument.presentationml.notesSlide+xml"/>
  <Override PartName="/ppt/tags/tag17.xml" ContentType="application/vnd.openxmlformats-officedocument.presentationml.tags+xml"/>
  <Override PartName="/ppt/notesSlides/notesSlide2.xml" ContentType="application/vnd.openxmlformats-officedocument.presentationml.notesSlide+xml"/>
  <Override PartName="/ppt/tags/tag18.xml" ContentType="application/vnd.openxmlformats-officedocument.presentationml.tags+xml"/>
  <Override PartName="/ppt/notesSlides/notesSlide3.xml" ContentType="application/vnd.openxmlformats-officedocument.presentationml.notesSlide+xml"/>
  <Override PartName="/ppt/tags/tag19.xml" ContentType="application/vnd.openxmlformats-officedocument.presentationml.tags+xml"/>
  <Override PartName="/ppt/notesSlides/notesSlide4.xml" ContentType="application/vnd.openxmlformats-officedocument.presentationml.notesSlide+xml"/>
  <Override PartName="/ppt/tags/tag20.xml" ContentType="application/vnd.openxmlformats-officedocument.presentationml.tags+xml"/>
  <Override PartName="/ppt/notesSlides/notesSlide5.xml" ContentType="application/vnd.openxmlformats-officedocument.presentationml.notesSlide+xml"/>
  <Override PartName="/ppt/tags/tag21.xml" ContentType="application/vnd.openxmlformats-officedocument.presentationml.tags+xml"/>
  <Override PartName="/ppt/notesSlides/notesSlide6.xml" ContentType="application/vnd.openxmlformats-officedocument.presentationml.notesSlide+xml"/>
  <Override PartName="/ppt/tags/tag22.xml" ContentType="application/vnd.openxmlformats-officedocument.presentationml.tags+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ags/tag23.xml" ContentType="application/vnd.openxmlformats-officedocument.presentationml.tags+xml"/>
  <Override PartName="/ppt/notesSlides/notesSlide8.xml" ContentType="application/vnd.openxmlformats-officedocument.presentationml.notesSlide+xml"/>
  <Override PartName="/ppt/tags/tag24.xml" ContentType="application/vnd.openxmlformats-officedocument.presentationml.tags+xml"/>
  <Override PartName="/ppt/notesSlides/notesSlide9.xml" ContentType="application/vnd.openxmlformats-officedocument.presentationml.notesSlide+xml"/>
  <Override PartName="/ppt/tags/tag25.xml" ContentType="application/vnd.openxmlformats-officedocument.presentationml.tags+xml"/>
  <Override PartName="/ppt/notesSlides/notesSlide10.xml" ContentType="application/vnd.openxmlformats-officedocument.presentationml.notesSlide+xml"/>
  <Override PartName="/ppt/tags/tag26.xml" ContentType="application/vnd.openxmlformats-officedocument.presentationml.tags+xml"/>
  <Override PartName="/ppt/notesSlides/notesSlide11.xml" ContentType="application/vnd.openxmlformats-officedocument.presentationml.notesSlide+xml"/>
  <Override PartName="/ppt/tags/tag27.xml" ContentType="application/vnd.openxmlformats-officedocument.presentationml.tags+xml"/>
  <Override PartName="/ppt/notesSlides/notesSlide12.xml" ContentType="application/vnd.openxmlformats-officedocument.presentationml.notesSlide+xml"/>
  <Override PartName="/ppt/tags/tag28.xml" ContentType="application/vnd.openxmlformats-officedocument.presentationml.tags+xml"/>
  <Override PartName="/ppt/notesSlides/notesSlide1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ags/tag29.xml" ContentType="application/vnd.openxmlformats-officedocument.presentationml.tags+xml"/>
  <Override PartName="/ppt/notesSlides/notesSlide14.xml" ContentType="application/vnd.openxmlformats-officedocument.presentationml.notesSlide+xml"/>
  <Override PartName="/ppt/tags/tag30.xml" ContentType="application/vnd.openxmlformats-officedocument.presentationml.tags+xml"/>
  <Override PartName="/ppt/notesSlides/notesSlide15.xml" ContentType="application/vnd.openxmlformats-officedocument.presentationml.notesSlide+xml"/>
  <Override PartName="/ppt/tags/tag31.xml" ContentType="application/vnd.openxmlformats-officedocument.presentationml.tags+xml"/>
  <Override PartName="/ppt/notesSlides/notesSlide16.xml" ContentType="application/vnd.openxmlformats-officedocument.presentationml.notesSlide+xml"/>
  <Override PartName="/ppt/tags/tag32.xml" ContentType="application/vnd.openxmlformats-officedocument.presentationml.tags+xml"/>
  <Override PartName="/ppt/notesSlides/notesSlide17.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ags/tag33.xml" ContentType="application/vnd.openxmlformats-officedocument.presentationml.tags+xml"/>
  <Override PartName="/ppt/notesSlides/notesSlide18.xml" ContentType="application/vnd.openxmlformats-officedocument.presentationml.notesSlide+xml"/>
  <Override PartName="/ppt/tags/tag34.xml" ContentType="application/vnd.openxmlformats-officedocument.presentationml.tags+xml"/>
  <Override PartName="/ppt/notesSlides/notesSlide19.xml" ContentType="application/vnd.openxmlformats-officedocument.presentationml.notesSlide+xml"/>
  <Override PartName="/ppt/tags/tag35.xml" ContentType="application/vnd.openxmlformats-officedocument.presentationml.tags+xml"/>
  <Override PartName="/ppt/notesSlides/notesSlide20.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ags/tag36.xml" ContentType="application/vnd.openxmlformats-officedocument.presentationml.tags+xml"/>
  <Override PartName="/ppt/notesSlides/notesSlide21.xml" ContentType="application/vnd.openxmlformats-officedocument.presentationml.notesSlide+xml"/>
  <Override PartName="/ppt/tags/tag37.xml" ContentType="application/vnd.openxmlformats-officedocument.presentationml.tags+xml"/>
  <Override PartName="/ppt/notesSlides/notesSlide22.xml" ContentType="application/vnd.openxmlformats-officedocument.presentationml.notesSlide+xml"/>
  <Override PartName="/ppt/tags/tag38.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30"/>
  </p:notesMasterIdLst>
  <p:handoutMasterIdLst>
    <p:handoutMasterId r:id="rId31"/>
  </p:handoutMasterIdLst>
  <p:sldIdLst>
    <p:sldId id="269" r:id="rId5"/>
    <p:sldId id="260" r:id="rId6"/>
    <p:sldId id="257" r:id="rId7"/>
    <p:sldId id="2147483647" r:id="rId8"/>
    <p:sldId id="268" r:id="rId9"/>
    <p:sldId id="265" r:id="rId10"/>
    <p:sldId id="264" r:id="rId11"/>
    <p:sldId id="272" r:id="rId12"/>
    <p:sldId id="266" r:id="rId13"/>
    <p:sldId id="256" r:id="rId14"/>
    <p:sldId id="273" r:id="rId15"/>
    <p:sldId id="275" r:id="rId16"/>
    <p:sldId id="274" r:id="rId17"/>
    <p:sldId id="259" r:id="rId18"/>
    <p:sldId id="262" r:id="rId19"/>
    <p:sldId id="278" r:id="rId20"/>
    <p:sldId id="280" r:id="rId21"/>
    <p:sldId id="279" r:id="rId22"/>
    <p:sldId id="263" r:id="rId23"/>
    <p:sldId id="282" r:id="rId24"/>
    <p:sldId id="284" r:id="rId25"/>
    <p:sldId id="285" r:id="rId26"/>
    <p:sldId id="286" r:id="rId27"/>
    <p:sldId id="261" r:id="rId28"/>
    <p:sldId id="258" r:id="rId29"/>
  </p:sldIdLst>
  <p:sldSz cx="12192000" cy="6858000"/>
  <p:notesSz cx="6858000" cy="9144000"/>
  <p:custDataLst>
    <p:tags r:id="rId3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2C5B8F1-AC76-455E-941C-EF475B236A5F}">
          <p14:sldIdLst>
            <p14:sldId id="269"/>
            <p14:sldId id="260"/>
            <p14:sldId id="257"/>
            <p14:sldId id="2147483647"/>
            <p14:sldId id="268"/>
            <p14:sldId id="265"/>
            <p14:sldId id="264"/>
            <p14:sldId id="272"/>
            <p14:sldId id="266"/>
            <p14:sldId id="256"/>
            <p14:sldId id="273"/>
            <p14:sldId id="275"/>
            <p14:sldId id="274"/>
            <p14:sldId id="259"/>
            <p14:sldId id="262"/>
            <p14:sldId id="278"/>
            <p14:sldId id="280"/>
            <p14:sldId id="279"/>
            <p14:sldId id="263"/>
            <p14:sldId id="282"/>
            <p14:sldId id="284"/>
            <p14:sldId id="285"/>
            <p14:sldId id="286"/>
            <p14:sldId id="261"/>
            <p14:sldId id="258"/>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B5E81"/>
    <a:srgbClr val="69C7FA"/>
    <a:srgbClr val="F2D479"/>
    <a:srgbClr val="00A6FF"/>
    <a:srgbClr val="92AB30"/>
    <a:srgbClr val="CFA836"/>
    <a:srgbClr val="BD755B"/>
    <a:srgbClr val="FA6161"/>
    <a:srgbClr val="FA7878"/>
    <a:srgbClr val="1F4E7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1DDAEE-E2AB-EDD3-9D0D-007C34CE36FB}" v="113" dt="2026-06-25T13:11:02.700"/>
    <p1510:client id="{0E5A5FE6-0FBF-8243-D906-2F44A76E5E78}" v="142" dt="2026-06-25T14:36:46.662"/>
    <p1510:client id="{14BF9EEA-7C33-734A-E648-88EA1912A1BC}" v="16" dt="2026-06-26T00:53:28.334"/>
    <p1510:client id="{2AB59771-E9F6-4F46-9B94-9B9C82E5E5FB}" v="1264" dt="2026-06-24T18:43:27.785"/>
    <p1510:client id="{384EB5F1-A8F1-D78B-DA70-779CF63903F8}" v="113" dt="2026-06-24T21:25:58.883"/>
    <p1510:client id="{3FF7716D-2039-1494-B7D7-C2B08D53DDEC}" v="165" dt="2026-06-26T00:52:30.587"/>
    <p1510:client id="{543C51B9-8202-5FA6-911D-057B545F1148}" v="63" dt="2026-06-25T14:55:24.845"/>
    <p1510:client id="{69BCF262-702C-26F8-DF77-F609F2EDD7EC}" v="5" dt="2026-06-25T13:19:33.733"/>
    <p1510:client id="{6C086A89-22D1-8458-7373-066CFCDF7A97}" v="1543" dt="2026-06-24T20:56:30.219"/>
    <p1510:client id="{88847ACA-58D9-7423-01AE-9E18C0B2ACC5}" v="329" dt="2026-06-25T14:51:47.298"/>
    <p1510:client id="{A9966618-DE7C-71F8-1F06-394446ED94A4}" v="43" dt="2026-06-25T13:28:37.180"/>
    <p1510:client id="{B117121C-BDFA-26A3-7E71-8D5A58965997}" v="876" dt="2026-06-24T17:13:27.094"/>
    <p1510:client id="{BD65B307-D923-752D-0D48-A491D6E443F2}" v="1815" dt="2026-06-25T00:51:55.497"/>
    <p1510:client id="{CFE84161-49C8-215B-A3EA-1D3A867C0B0D}" v="306" dt="2026-06-24T17:32:57.065"/>
    <p1510:client id="{D156E461-7188-549C-292E-778799D8477F}" v="5" dt="2026-06-26T01:02:17.604"/>
    <p1510:client id="{ED8C3F15-88EE-ABBD-8DB1-F4C69D100470}" v="6" dt="2026-06-26T00:54:48.38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gs" Target="tags/tag1.xml"/><Relationship Id="rId37"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charts/_rels/chart1.xml.rels><?xml version="1.0" encoding="UTF-8" standalone="yes"?>
<Relationships xmlns="http://schemas.openxmlformats.org/package/2006/relationships"><Relationship Id="rId3" Type="http://schemas.openxmlformats.org/officeDocument/2006/relationships/oleObject" Target="https://tuckschool.sharepoint.com/sites/BusinessBridgeStudents-January2025/Shared%20Documents/Study%20Group%20#15/cosumer-behaviorshift.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tuckschool.sharepoint.com/sites/BusinessBridgeStudents-January2025/Shared%20Documents/Study%20Group%20#15/Graphs for Presentation.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tuckschool.sharepoint.com/sites/BusinessBridgeStudents-January2025/Shared%20Documents/Study%20Group%20#15/HD Final Presentation_ComboColumnClusteredLine 1.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tuckschool.sharepoint.com/sites/BusinessBridgeStudents-January2025/Shared%20Documents/Study%20Group%20#15/Capstone Project Model_Summer26_Blank - Copy.xlsx"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lumMod val="65000"/>
                    <a:lumOff val="35000"/>
                  </a:schemeClr>
                </a:solidFill>
                <a:latin typeface="+mn-lt"/>
                <a:ea typeface="+mn-ea"/>
                <a:cs typeface="+mn-cs"/>
              </a:defRPr>
            </a:pPr>
            <a:r>
              <a:rPr lang="en-US"/>
              <a:t>HD comparable sales, decomposed: average ticket vs. transactions (% change YoY)</a:t>
            </a:r>
          </a:p>
        </c:rich>
      </c:tx>
      <c:layout>
        <c:manualLayout>
          <c:xMode val="edge"/>
          <c:yMode val="edge"/>
          <c:x val="0.29371678124766504"/>
          <c:y val="1.5964988425925926E-2"/>
        </c:manualLayout>
      </c:layout>
      <c:overlay val="0"/>
      <c:spPr>
        <a:noFill/>
        <a:ln>
          <a:noFill/>
        </a:ln>
        <a:effectLst/>
      </c:spPr>
      <c:txPr>
        <a:bodyPr rot="0" spcFirstLastPara="1" vertOverflow="ellipsis" vert="horz" wrap="square" anchor="ctr" anchorCtr="1"/>
        <a:lstStyle/>
        <a:p>
          <a:pPr>
            <a:defRPr sz="12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Sheet1!$A$42</c:f>
              <c:strCache>
                <c:ptCount val="1"/>
                <c:pt idx="0">
                  <c:v>Average ticket growth</c:v>
                </c:pt>
              </c:strCache>
            </c:strRef>
          </c:tx>
          <c:spPr>
            <a:solidFill>
              <a:srgbClr val="F96611"/>
            </a:solidFill>
            <a:ln>
              <a:noFill/>
            </a:ln>
            <a:effectLst/>
          </c:spPr>
          <c:invertIfNegative val="0"/>
          <c:cat>
            <c:strRef>
              <c:f>Sheet1!$B$41:$U$41</c:f>
              <c:strCache>
                <c:ptCount val="20"/>
                <c:pt idx="0">
                  <c:v>Q2'21</c:v>
                </c:pt>
                <c:pt idx="1">
                  <c:v>Q3'21</c:v>
                </c:pt>
                <c:pt idx="2">
                  <c:v>Q4'21</c:v>
                </c:pt>
                <c:pt idx="3">
                  <c:v>Q1'22</c:v>
                </c:pt>
                <c:pt idx="4">
                  <c:v>Q2'22</c:v>
                </c:pt>
                <c:pt idx="5">
                  <c:v>Q3'22</c:v>
                </c:pt>
                <c:pt idx="6">
                  <c:v>Q4'22</c:v>
                </c:pt>
                <c:pt idx="7">
                  <c:v>Q1'23</c:v>
                </c:pt>
                <c:pt idx="8">
                  <c:v>Q2'23</c:v>
                </c:pt>
                <c:pt idx="9">
                  <c:v>Q3'23</c:v>
                </c:pt>
                <c:pt idx="10">
                  <c:v>Q4'23</c:v>
                </c:pt>
                <c:pt idx="11">
                  <c:v>Q1'24</c:v>
                </c:pt>
                <c:pt idx="12">
                  <c:v>Q2'24</c:v>
                </c:pt>
                <c:pt idx="13">
                  <c:v>Q3'24</c:v>
                </c:pt>
                <c:pt idx="14">
                  <c:v>Q4'24</c:v>
                </c:pt>
                <c:pt idx="15">
                  <c:v>Q1'25</c:v>
                </c:pt>
                <c:pt idx="16">
                  <c:v>Q2'25</c:v>
                </c:pt>
                <c:pt idx="17">
                  <c:v>Q3'25</c:v>
                </c:pt>
                <c:pt idx="18">
                  <c:v>Q4'25</c:v>
                </c:pt>
                <c:pt idx="19">
                  <c:v>Q1'26</c:v>
                </c:pt>
              </c:strCache>
            </c:strRef>
          </c:cat>
          <c:val>
            <c:numRef>
              <c:f>Sheet1!$B$42:$U$42</c:f>
              <c:numCache>
                <c:formatCode>0.0%</c:formatCode>
                <c:ptCount val="20"/>
                <c:pt idx="0">
                  <c:v>0.113</c:v>
                </c:pt>
                <c:pt idx="1">
                  <c:v>0.129</c:v>
                </c:pt>
                <c:pt idx="2">
                  <c:v>0.124</c:v>
                </c:pt>
                <c:pt idx="3">
                  <c:v>0.1115</c:v>
                </c:pt>
                <c:pt idx="4">
                  <c:v>9.0999999999999998E-2</c:v>
                </c:pt>
                <c:pt idx="5">
                  <c:v>8.7999999999999995E-2</c:v>
                </c:pt>
                <c:pt idx="6">
                  <c:v>5.8999999999999997E-2</c:v>
                </c:pt>
                <c:pt idx="7">
                  <c:v>2E-3</c:v>
                </c:pt>
                <c:pt idx="8">
                  <c:v>-4.0000000000000002E-4</c:v>
                </c:pt>
                <c:pt idx="9">
                  <c:v>-3.0000000000000001E-3</c:v>
                </c:pt>
                <c:pt idx="10">
                  <c:v>-1.23E-2</c:v>
                </c:pt>
                <c:pt idx="11">
                  <c:v>-1.2999999999999999E-2</c:v>
                </c:pt>
                <c:pt idx="12">
                  <c:v>-1.2999999999999999E-2</c:v>
                </c:pt>
                <c:pt idx="13">
                  <c:v>-8.0000000000000002E-3</c:v>
                </c:pt>
                <c:pt idx="14">
                  <c:v>1E-3</c:v>
                </c:pt>
                <c:pt idx="15">
                  <c:v>#N/A</c:v>
                </c:pt>
                <c:pt idx="16">
                  <c:v>1.4E-2</c:v>
                </c:pt>
                <c:pt idx="17">
                  <c:v>1.7999999999999999E-2</c:v>
                </c:pt>
                <c:pt idx="18">
                  <c:v>2.4E-2</c:v>
                </c:pt>
                <c:pt idx="19">
                  <c:v>2.1999999999999999E-2</c:v>
                </c:pt>
              </c:numCache>
            </c:numRef>
          </c:val>
          <c:extLst>
            <c:ext xmlns:c16="http://schemas.microsoft.com/office/drawing/2014/chart" uri="{C3380CC4-5D6E-409C-BE32-E72D297353CC}">
              <c16:uniqueId val="{00000000-223C-424A-891F-533837444459}"/>
            </c:ext>
          </c:extLst>
        </c:ser>
        <c:ser>
          <c:idx val="1"/>
          <c:order val="1"/>
          <c:tx>
            <c:strRef>
              <c:f>Sheet1!$A$43</c:f>
              <c:strCache>
                <c:ptCount val="1"/>
                <c:pt idx="0">
                  <c:v>Customer transactions growth</c:v>
                </c:pt>
              </c:strCache>
            </c:strRef>
          </c:tx>
          <c:spPr>
            <a:solidFill>
              <a:srgbClr val="A6A6A6"/>
            </a:solidFill>
            <a:ln>
              <a:noFill/>
            </a:ln>
            <a:effectLst/>
          </c:spPr>
          <c:invertIfNegative val="0"/>
          <c:cat>
            <c:strRef>
              <c:f>Sheet1!$B$41:$U$41</c:f>
              <c:strCache>
                <c:ptCount val="20"/>
                <c:pt idx="0">
                  <c:v>Q2'21</c:v>
                </c:pt>
                <c:pt idx="1">
                  <c:v>Q3'21</c:v>
                </c:pt>
                <c:pt idx="2">
                  <c:v>Q4'21</c:v>
                </c:pt>
                <c:pt idx="3">
                  <c:v>Q1'22</c:v>
                </c:pt>
                <c:pt idx="4">
                  <c:v>Q2'22</c:v>
                </c:pt>
                <c:pt idx="5">
                  <c:v>Q3'22</c:v>
                </c:pt>
                <c:pt idx="6">
                  <c:v>Q4'22</c:v>
                </c:pt>
                <c:pt idx="7">
                  <c:v>Q1'23</c:v>
                </c:pt>
                <c:pt idx="8">
                  <c:v>Q2'23</c:v>
                </c:pt>
                <c:pt idx="9">
                  <c:v>Q3'23</c:v>
                </c:pt>
                <c:pt idx="10">
                  <c:v>Q4'23</c:v>
                </c:pt>
                <c:pt idx="11">
                  <c:v>Q1'24</c:v>
                </c:pt>
                <c:pt idx="12">
                  <c:v>Q2'24</c:v>
                </c:pt>
                <c:pt idx="13">
                  <c:v>Q3'24</c:v>
                </c:pt>
                <c:pt idx="14">
                  <c:v>Q4'24</c:v>
                </c:pt>
                <c:pt idx="15">
                  <c:v>Q1'25</c:v>
                </c:pt>
                <c:pt idx="16">
                  <c:v>Q2'25</c:v>
                </c:pt>
                <c:pt idx="17">
                  <c:v>Q3'25</c:v>
                </c:pt>
                <c:pt idx="18">
                  <c:v>Q4'25</c:v>
                </c:pt>
                <c:pt idx="19">
                  <c:v>Q1'26</c:v>
                </c:pt>
              </c:strCache>
            </c:strRef>
          </c:cat>
          <c:val>
            <c:numRef>
              <c:f>Sheet1!$B$43:$U$43</c:f>
              <c:numCache>
                <c:formatCode>0.0%</c:formatCode>
                <c:ptCount val="20"/>
                <c:pt idx="0">
                  <c:v>-5.8000000000000003E-2</c:v>
                </c:pt>
                <c:pt idx="1">
                  <c:v>-5.5E-2</c:v>
                </c:pt>
                <c:pt idx="2">
                  <c:v>-3.4000000000000002E-2</c:v>
                </c:pt>
                <c:pt idx="3">
                  <c:v>-8.1600000000000006E-2</c:v>
                </c:pt>
                <c:pt idx="4">
                  <c:v>-0.03</c:v>
                </c:pt>
                <c:pt idx="5">
                  <c:v>-4.2999999999999997E-2</c:v>
                </c:pt>
                <c:pt idx="6">
                  <c:v>-5.96E-2</c:v>
                </c:pt>
                <c:pt idx="7">
                  <c:v>-4.8000000000000001E-2</c:v>
                </c:pt>
                <c:pt idx="8">
                  <c:v>-1.78E-2</c:v>
                </c:pt>
                <c:pt idx="9">
                  <c:v>-2.4E-2</c:v>
                </c:pt>
                <c:pt idx="10">
                  <c:v>-1.72E-2</c:v>
                </c:pt>
                <c:pt idx="11">
                  <c:v>-0.01</c:v>
                </c:pt>
                <c:pt idx="12">
                  <c:v>-1.7999999999999999E-2</c:v>
                </c:pt>
                <c:pt idx="13">
                  <c:v>-2E-3</c:v>
                </c:pt>
                <c:pt idx="14">
                  <c:v>7.6300000000000007E-2</c:v>
                </c:pt>
                <c:pt idx="15">
                  <c:v>-5.0000000000000001E-3</c:v>
                </c:pt>
                <c:pt idx="16">
                  <c:v>-4.0000000000000001E-3</c:v>
                </c:pt>
                <c:pt idx="17">
                  <c:v>-1.6E-2</c:v>
                </c:pt>
                <c:pt idx="18">
                  <c:v>-1.6E-2</c:v>
                </c:pt>
                <c:pt idx="19">
                  <c:v>-1.2999999999999999E-2</c:v>
                </c:pt>
              </c:numCache>
            </c:numRef>
          </c:val>
          <c:extLst>
            <c:ext xmlns:c16="http://schemas.microsoft.com/office/drawing/2014/chart" uri="{C3380CC4-5D6E-409C-BE32-E72D297353CC}">
              <c16:uniqueId val="{00000001-223C-424A-891F-533837444459}"/>
            </c:ext>
          </c:extLst>
        </c:ser>
        <c:dLbls>
          <c:showLegendKey val="0"/>
          <c:showVal val="0"/>
          <c:showCatName val="0"/>
          <c:showSerName val="0"/>
          <c:showPercent val="0"/>
          <c:showBubbleSize val="0"/>
        </c:dLbls>
        <c:gapWidth val="219"/>
        <c:overlap val="-27"/>
        <c:axId val="1204272135"/>
        <c:axId val="1204400647"/>
      </c:barChart>
      <c:lineChart>
        <c:grouping val="standard"/>
        <c:varyColors val="0"/>
        <c:ser>
          <c:idx val="2"/>
          <c:order val="2"/>
          <c:tx>
            <c:strRef>
              <c:f>Sheet1!$A$44</c:f>
              <c:strCache>
                <c:ptCount val="1"/>
                <c:pt idx="0">
                  <c:v>Comparable sales growth</c:v>
                </c:pt>
              </c:strCache>
            </c:strRef>
          </c:tx>
          <c:spPr>
            <a:ln w="28575" cap="rnd">
              <a:solidFill>
                <a:srgbClr val="1F4E79"/>
              </a:solidFill>
              <a:prstDash val="solid"/>
              <a:round/>
            </a:ln>
            <a:effectLst/>
          </c:spPr>
          <c:marker>
            <c:symbol val="circle"/>
            <c:size val="5"/>
            <c:spPr>
              <a:solidFill>
                <a:srgbClr val="1F4E79"/>
              </a:solidFill>
              <a:ln w="9525">
                <a:solidFill>
                  <a:srgbClr val="1F4E79"/>
                </a:solidFill>
                <a:prstDash val="solid"/>
              </a:ln>
              <a:effectLst/>
            </c:spPr>
          </c:marker>
          <c:cat>
            <c:strRef>
              <c:f>Sheet1!$B$41:$U$41</c:f>
              <c:strCache>
                <c:ptCount val="20"/>
                <c:pt idx="0">
                  <c:v>Q2'21</c:v>
                </c:pt>
                <c:pt idx="1">
                  <c:v>Q3'21</c:v>
                </c:pt>
                <c:pt idx="2">
                  <c:v>Q4'21</c:v>
                </c:pt>
                <c:pt idx="3">
                  <c:v>Q1'22</c:v>
                </c:pt>
                <c:pt idx="4">
                  <c:v>Q2'22</c:v>
                </c:pt>
                <c:pt idx="5">
                  <c:v>Q3'22</c:v>
                </c:pt>
                <c:pt idx="6">
                  <c:v>Q4'22</c:v>
                </c:pt>
                <c:pt idx="7">
                  <c:v>Q1'23</c:v>
                </c:pt>
                <c:pt idx="8">
                  <c:v>Q2'23</c:v>
                </c:pt>
                <c:pt idx="9">
                  <c:v>Q3'23</c:v>
                </c:pt>
                <c:pt idx="10">
                  <c:v>Q4'23</c:v>
                </c:pt>
                <c:pt idx="11">
                  <c:v>Q1'24</c:v>
                </c:pt>
                <c:pt idx="12">
                  <c:v>Q2'24</c:v>
                </c:pt>
                <c:pt idx="13">
                  <c:v>Q3'24</c:v>
                </c:pt>
                <c:pt idx="14">
                  <c:v>Q4'24</c:v>
                </c:pt>
                <c:pt idx="15">
                  <c:v>Q1'25</c:v>
                </c:pt>
                <c:pt idx="16">
                  <c:v>Q2'25</c:v>
                </c:pt>
                <c:pt idx="17">
                  <c:v>Q3'25</c:v>
                </c:pt>
                <c:pt idx="18">
                  <c:v>Q4'25</c:v>
                </c:pt>
                <c:pt idx="19">
                  <c:v>Q1'26</c:v>
                </c:pt>
              </c:strCache>
            </c:strRef>
          </c:cat>
          <c:val>
            <c:numRef>
              <c:f>Sheet1!$B$44:$U$44</c:f>
              <c:numCache>
                <c:formatCode>General</c:formatCode>
                <c:ptCount val="20"/>
                <c:pt idx="0">
                  <c:v>4.4999999999999998E-2</c:v>
                </c:pt>
                <c:pt idx="1">
                  <c:v>6.0999999999999999E-2</c:v>
                </c:pt>
                <c:pt idx="2">
                  <c:v>8.1000000000000003E-2</c:v>
                </c:pt>
                <c:pt idx="3">
                  <c:v>#N/A</c:v>
                </c:pt>
                <c:pt idx="4">
                  <c:v>5.8000000000000003E-2</c:v>
                </c:pt>
                <c:pt idx="5">
                  <c:v>4.2999999999999997E-2</c:v>
                </c:pt>
                <c:pt idx="6">
                  <c:v>-3.0000000000000001E-3</c:v>
                </c:pt>
                <c:pt idx="7">
                  <c:v>-4.4999999999999998E-2</c:v>
                </c:pt>
                <c:pt idx="8">
                  <c:v>#N/A</c:v>
                </c:pt>
                <c:pt idx="9">
                  <c:v>-3.1E-2</c:v>
                </c:pt>
                <c:pt idx="10">
                  <c:v>-3.5000000000000003E-2</c:v>
                </c:pt>
                <c:pt idx="11">
                  <c:v>-2.8000000000000001E-2</c:v>
                </c:pt>
                <c:pt idx="12">
                  <c:v>-3.3000000000000002E-2</c:v>
                </c:pt>
                <c:pt idx="13">
                  <c:v>-1.2999999999999999E-2</c:v>
                </c:pt>
                <c:pt idx="14">
                  <c:v>8.0000000000000002E-3</c:v>
                </c:pt>
                <c:pt idx="15">
                  <c:v>-3.0000000000000001E-3</c:v>
                </c:pt>
                <c:pt idx="16">
                  <c:v>0.01</c:v>
                </c:pt>
                <c:pt idx="17">
                  <c:v>2E-3</c:v>
                </c:pt>
                <c:pt idx="18">
                  <c:v>4.0000000000000001E-3</c:v>
                </c:pt>
                <c:pt idx="19">
                  <c:v>6.0000000000000001E-3</c:v>
                </c:pt>
              </c:numCache>
            </c:numRef>
          </c:val>
          <c:smooth val="0"/>
          <c:extLst>
            <c:ext xmlns:c16="http://schemas.microsoft.com/office/drawing/2014/chart" uri="{C3380CC4-5D6E-409C-BE32-E72D297353CC}">
              <c16:uniqueId val="{00000002-223C-424A-891F-533837444459}"/>
            </c:ext>
          </c:extLst>
        </c:ser>
        <c:dLbls>
          <c:showLegendKey val="0"/>
          <c:showVal val="0"/>
          <c:showCatName val="0"/>
          <c:showSerName val="0"/>
          <c:showPercent val="0"/>
          <c:showBubbleSize val="0"/>
        </c:dLbls>
        <c:marker val="1"/>
        <c:smooth val="0"/>
        <c:axId val="1204272135"/>
        <c:axId val="1204400647"/>
      </c:lineChart>
      <c:catAx>
        <c:axId val="120427213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04400647"/>
        <c:crosses val="autoZero"/>
        <c:auto val="1"/>
        <c:lblAlgn val="ctr"/>
        <c:lblOffset val="100"/>
        <c:noMultiLvlLbl val="0"/>
      </c:catAx>
      <c:valAx>
        <c:axId val="1204400647"/>
        <c:scaling>
          <c:orientation val="minMax"/>
        </c:scaling>
        <c:delete val="0"/>
        <c:axPos val="l"/>
        <c:title>
          <c:tx>
            <c:rich>
              <a:bodyPr rot="-5400000" spcFirstLastPara="1" vertOverflow="ellipsis" vert="horz" wrap="square" anchor="ctr" anchorCtr="1"/>
              <a:lstStyle/>
              <a:p>
                <a:pPr>
                  <a:defRPr sz="900" b="0" i="1" u="none" strike="noStrike" kern="1200" baseline="0">
                    <a:solidFill>
                      <a:schemeClr val="tx1">
                        <a:lumMod val="65000"/>
                        <a:lumOff val="35000"/>
                      </a:schemeClr>
                    </a:solidFill>
                    <a:latin typeface="+mn-lt"/>
                    <a:ea typeface="+mn-ea"/>
                    <a:cs typeface="+mn-cs"/>
                  </a:defRPr>
                </a:pPr>
                <a:r>
                  <a:rPr lang="en-US"/>
                  <a:t>Quarterly, % change vs. prior-year period</a:t>
                </a:r>
              </a:p>
            </c:rich>
          </c:tx>
          <c:overlay val="0"/>
          <c:spPr>
            <a:noFill/>
            <a:ln>
              <a:noFill/>
            </a:ln>
            <a:effectLst/>
          </c:spPr>
          <c:txPr>
            <a:bodyPr rot="-5400000" spcFirstLastPara="1" vertOverflow="ellipsis" vert="horz" wrap="square" anchor="ctr" anchorCtr="1"/>
            <a:lstStyle/>
            <a:p>
              <a:pPr>
                <a:defRPr sz="900" b="0" i="1"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0427213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Revenue Breakdown</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{"Building Material"}</c:f>
              <c:strCache>
                <c:ptCount val="1"/>
                <c:pt idx="0">
                  <c:v>Building Material</c:v>
                </c:pt>
              </c:strCache>
            </c:strRef>
          </c:tx>
          <c:spPr>
            <a:solidFill>
              <a:srgbClr val="FFC000"/>
            </a:solidFill>
            <a:ln>
              <a:noFill/>
            </a:ln>
            <a:effectLst/>
          </c:spPr>
          <c:invertIfNegative val="0"/>
          <c:cat>
            <c:numRef>
              <c:f>Sheet2!I2:I7</c:f>
              <c:numCache>
                <c:formatCode>General</c:formatCode>
                <c:ptCount val="6"/>
                <c:pt idx="0">
                  <c:v>2020</c:v>
                </c:pt>
                <c:pt idx="1">
                  <c:v>2021</c:v>
                </c:pt>
                <c:pt idx="2">
                  <c:v>2022</c:v>
                </c:pt>
                <c:pt idx="3">
                  <c:v>2023</c:v>
                </c:pt>
                <c:pt idx="4">
                  <c:v>2024</c:v>
                </c:pt>
                <c:pt idx="5">
                  <c:v>2025</c:v>
                </c:pt>
              </c:numCache>
            </c:numRef>
          </c:cat>
          <c:val>
            <c:numRef>
              <c:f>Sheet2!K2:K7</c:f>
              <c:numCache>
                <c:formatCode>General</c:formatCode>
                <c:ptCount val="6"/>
                <c:pt idx="0">
                  <c:v>46521</c:v>
                </c:pt>
                <c:pt idx="1">
                  <c:v>54990</c:v>
                </c:pt>
                <c:pt idx="2">
                  <c:v>59533</c:v>
                </c:pt>
                <c:pt idx="3">
                  <c:v>52572</c:v>
                </c:pt>
                <c:pt idx="4">
                  <c:v>52862</c:v>
                </c:pt>
                <c:pt idx="5">
                  <c:v>52439</c:v>
                </c:pt>
              </c:numCache>
            </c:numRef>
          </c:val>
          <c:extLst>
            <c:ext xmlns:c16="http://schemas.microsoft.com/office/drawing/2014/chart" uri="{C3380CC4-5D6E-409C-BE32-E72D297353CC}">
              <c16:uniqueId val="{00000000-4569-4DCC-A931-D97772C5DE3F}"/>
            </c:ext>
          </c:extLst>
        </c:ser>
        <c:ser>
          <c:idx val="2"/>
          <c:order val="1"/>
          <c:tx>
            <c:strRef>
              <c:f>{"Decor"}</c:f>
              <c:strCache>
                <c:ptCount val="1"/>
                <c:pt idx="0">
                  <c:v>Decor</c:v>
                </c:pt>
              </c:strCache>
            </c:strRef>
          </c:tx>
          <c:spPr>
            <a:solidFill>
              <a:srgbClr val="70AD47"/>
            </a:solidFill>
            <a:ln>
              <a:noFill/>
            </a:ln>
            <a:effectLst/>
          </c:spPr>
          <c:invertIfNegative val="0"/>
          <c:cat>
            <c:numRef>
              <c:f>Sheet2!I2:I7</c:f>
              <c:numCache>
                <c:formatCode>General</c:formatCode>
                <c:ptCount val="6"/>
                <c:pt idx="0">
                  <c:v>2020</c:v>
                </c:pt>
                <c:pt idx="1">
                  <c:v>2021</c:v>
                </c:pt>
                <c:pt idx="2">
                  <c:v>2022</c:v>
                </c:pt>
                <c:pt idx="3">
                  <c:v>2023</c:v>
                </c:pt>
                <c:pt idx="4">
                  <c:v>2024</c:v>
                </c:pt>
                <c:pt idx="5">
                  <c:v>2025</c:v>
                </c:pt>
              </c:numCache>
            </c:numRef>
          </c:cat>
          <c:val>
            <c:numRef>
              <c:f>Sheet2!L2:L7</c:f>
              <c:numCache>
                <c:formatCode>General</c:formatCode>
                <c:ptCount val="6"/>
                <c:pt idx="0">
                  <c:v>43415</c:v>
                </c:pt>
                <c:pt idx="1">
                  <c:v>50437</c:v>
                </c:pt>
                <c:pt idx="2">
                  <c:v>52322</c:v>
                </c:pt>
                <c:pt idx="3">
                  <c:v>52750</c:v>
                </c:pt>
                <c:pt idx="4">
                  <c:v>52525</c:v>
                </c:pt>
                <c:pt idx="5">
                  <c:v>51679</c:v>
                </c:pt>
              </c:numCache>
            </c:numRef>
          </c:val>
          <c:extLst>
            <c:ext xmlns:c16="http://schemas.microsoft.com/office/drawing/2014/chart" uri="{C3380CC4-5D6E-409C-BE32-E72D297353CC}">
              <c16:uniqueId val="{00000001-4569-4DCC-A931-D97772C5DE3F}"/>
            </c:ext>
          </c:extLst>
        </c:ser>
        <c:ser>
          <c:idx val="3"/>
          <c:order val="2"/>
          <c:tx>
            <c:strRef>
              <c:f>{"Hardlines"}</c:f>
              <c:strCache>
                <c:ptCount val="1"/>
                <c:pt idx="0">
                  <c:v>Hardlines</c:v>
                </c:pt>
              </c:strCache>
            </c:strRef>
          </c:tx>
          <c:spPr>
            <a:solidFill>
              <a:srgbClr val="C65911"/>
            </a:solidFill>
            <a:ln>
              <a:noFill/>
            </a:ln>
            <a:effectLst/>
          </c:spPr>
          <c:invertIfNegative val="0"/>
          <c:cat>
            <c:numRef>
              <c:f>Sheet2!I2:I7</c:f>
              <c:numCache>
                <c:formatCode>General</c:formatCode>
                <c:ptCount val="6"/>
                <c:pt idx="0">
                  <c:v>2020</c:v>
                </c:pt>
                <c:pt idx="1">
                  <c:v>2021</c:v>
                </c:pt>
                <c:pt idx="2">
                  <c:v>2022</c:v>
                </c:pt>
                <c:pt idx="3">
                  <c:v>2023</c:v>
                </c:pt>
                <c:pt idx="4">
                  <c:v>2024</c:v>
                </c:pt>
                <c:pt idx="5">
                  <c:v>2025</c:v>
                </c:pt>
              </c:numCache>
            </c:numRef>
          </c:cat>
          <c:val>
            <c:numRef>
              <c:f>Sheet2!M2:M7</c:f>
              <c:numCache>
                <c:formatCode>General</c:formatCode>
                <c:ptCount val="6"/>
                <c:pt idx="0">
                  <c:v>42174</c:v>
                </c:pt>
                <c:pt idx="1">
                  <c:v>45730</c:v>
                </c:pt>
                <c:pt idx="2">
                  <c:v>45548</c:v>
                </c:pt>
                <c:pt idx="3">
                  <c:v>47347</c:v>
                </c:pt>
                <c:pt idx="4">
                  <c:v>47721</c:v>
                </c:pt>
                <c:pt idx="5">
                  <c:v>47848</c:v>
                </c:pt>
              </c:numCache>
            </c:numRef>
          </c:val>
          <c:extLst>
            <c:ext xmlns:c16="http://schemas.microsoft.com/office/drawing/2014/chart" uri="{C3380CC4-5D6E-409C-BE32-E72D297353CC}">
              <c16:uniqueId val="{00000002-4569-4DCC-A931-D97772C5DE3F}"/>
            </c:ext>
          </c:extLst>
        </c:ser>
        <c:ser>
          <c:idx val="4"/>
          <c:order val="3"/>
          <c:tx>
            <c:strRef>
              <c:f>{"Other"}</c:f>
              <c:strCache>
                <c:ptCount val="1"/>
                <c:pt idx="0">
                  <c:v>Other</c:v>
                </c:pt>
              </c:strCache>
            </c:strRef>
          </c:tx>
          <c:spPr>
            <a:solidFill>
              <a:srgbClr val="4472C4"/>
            </a:solidFill>
            <a:ln>
              <a:noFill/>
            </a:ln>
            <a:effectLst/>
          </c:spPr>
          <c:invertIfNegative val="0"/>
          <c:cat>
            <c:numRef>
              <c:f>Sheet2!I2:I7</c:f>
              <c:numCache>
                <c:formatCode>General</c:formatCode>
                <c:ptCount val="6"/>
                <c:pt idx="0">
                  <c:v>2020</c:v>
                </c:pt>
                <c:pt idx="1">
                  <c:v>2021</c:v>
                </c:pt>
                <c:pt idx="2">
                  <c:v>2022</c:v>
                </c:pt>
                <c:pt idx="3">
                  <c:v>2023</c:v>
                </c:pt>
                <c:pt idx="4">
                  <c:v>2024</c:v>
                </c:pt>
                <c:pt idx="5">
                  <c:v>2025</c:v>
                </c:pt>
              </c:numCache>
            </c:numRef>
          </c:cat>
          <c:val>
            <c:numRef>
              <c:f>Sheet2!N2:N7</c:f>
              <c:numCache>
                <c:formatCode>General</c:formatCode>
                <c:ptCount val="6"/>
                <c:pt idx="0">
                  <c:v>0</c:v>
                </c:pt>
                <c:pt idx="1">
                  <c:v>0</c:v>
                </c:pt>
                <c:pt idx="2">
                  <c:v>0</c:v>
                </c:pt>
                <c:pt idx="3">
                  <c:v>0</c:v>
                </c:pt>
                <c:pt idx="4">
                  <c:v>6406</c:v>
                </c:pt>
                <c:pt idx="5">
                  <c:v>12717</c:v>
                </c:pt>
              </c:numCache>
            </c:numRef>
          </c:val>
          <c:extLst>
            <c:ext xmlns:c16="http://schemas.microsoft.com/office/drawing/2014/chart" uri="{C3380CC4-5D6E-409C-BE32-E72D297353CC}">
              <c16:uniqueId val="{00000003-4569-4DCC-A931-D97772C5DE3F}"/>
            </c:ext>
          </c:extLst>
        </c:ser>
        <c:ser>
          <c:idx val="1"/>
          <c:order val="4"/>
          <c:tx>
            <c:strRef>
              <c:f>{"Revenue"}</c:f>
              <c:strCache>
                <c:ptCount val="1"/>
                <c:pt idx="0">
                  <c:v>Revenue</c:v>
                </c:pt>
              </c:strCache>
            </c:strRef>
          </c:tx>
          <c:spPr>
            <a:solidFill>
              <a:srgbClr val="ED7D31"/>
            </a:solidFill>
            <a:ln>
              <a:noFill/>
            </a:ln>
            <a:effectLst/>
          </c:spPr>
          <c:invertIfNegative val="0"/>
          <c:cat>
            <c:numRef>
              <c:f>Sheet2!I2:I7</c:f>
              <c:numCache>
                <c:formatCode>General</c:formatCode>
                <c:ptCount val="6"/>
                <c:pt idx="0">
                  <c:v>2020</c:v>
                </c:pt>
                <c:pt idx="1">
                  <c:v>2021</c:v>
                </c:pt>
                <c:pt idx="2">
                  <c:v>2022</c:v>
                </c:pt>
                <c:pt idx="3">
                  <c:v>2023</c:v>
                </c:pt>
                <c:pt idx="4">
                  <c:v>2024</c:v>
                </c:pt>
                <c:pt idx="5">
                  <c:v>2025</c:v>
                </c:pt>
              </c:numCache>
            </c:numRef>
          </c:cat>
          <c:val>
            <c:numRef>
              <c:f>Sheet2!J2:J7</c:f>
              <c:numCache>
                <c:formatCode>General</c:formatCode>
                <c:ptCount val="6"/>
                <c:pt idx="0">
                  <c:v>132110</c:v>
                </c:pt>
                <c:pt idx="1">
                  <c:v>151157</c:v>
                </c:pt>
                <c:pt idx="2">
                  <c:v>157403</c:v>
                </c:pt>
                <c:pt idx="3">
                  <c:v>152669</c:v>
                </c:pt>
                <c:pt idx="4">
                  <c:v>159514</c:v>
                </c:pt>
                <c:pt idx="5">
                  <c:v>164683</c:v>
                </c:pt>
              </c:numCache>
            </c:numRef>
          </c:val>
          <c:extLst>
            <c:ext xmlns:c16="http://schemas.microsoft.com/office/drawing/2014/chart" uri="{C3380CC4-5D6E-409C-BE32-E72D297353CC}">
              <c16:uniqueId val="{00000004-4569-4DCC-A931-D97772C5DE3F}"/>
            </c:ext>
          </c:extLst>
        </c:ser>
        <c:dLbls>
          <c:showLegendKey val="0"/>
          <c:showVal val="0"/>
          <c:showCatName val="0"/>
          <c:showSerName val="0"/>
          <c:showPercent val="0"/>
          <c:showBubbleSize val="0"/>
        </c:dLbls>
        <c:gapWidth val="219"/>
        <c:overlap val="-27"/>
        <c:axId val="1286219784"/>
        <c:axId val="1286227976"/>
      </c:barChart>
      <c:catAx>
        <c:axId val="1286219784"/>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Year</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86227976"/>
        <c:crosses val="autoZero"/>
        <c:auto val="1"/>
        <c:lblAlgn val="ctr"/>
        <c:lblOffset val="100"/>
        <c:noMultiLvlLbl val="0"/>
      </c:catAx>
      <c:valAx>
        <c:axId val="1286227976"/>
        <c:scaling>
          <c:orientation val="minMax"/>
        </c:scaling>
        <c:delete val="0"/>
        <c:axPos val="l"/>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 in millions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862197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Gross Margin (%) FY2015 - FY2025</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Sheet1!$B$1</c:f>
              <c:strCache>
                <c:ptCount val="1"/>
                <c:pt idx="0">
                  <c:v>Gross Margin %</c:v>
                </c:pt>
              </c:strCache>
            </c:strRef>
          </c:tx>
          <c:spPr>
            <a:ln w="28575" cap="rnd">
              <a:solidFill>
                <a:srgbClr val="E87331"/>
              </a:solidFill>
              <a:prstDash val="solid"/>
              <a:round/>
            </a:ln>
            <a:effectLst/>
          </c:spPr>
          <c:marker>
            <c:symbol val="circle"/>
            <c:size val="5"/>
            <c:spPr>
              <a:solidFill>
                <a:srgbClr val="E87331"/>
              </a:solidFill>
              <a:ln w="9525">
                <a:solidFill>
                  <a:srgbClr val="E87331"/>
                </a:solidFill>
                <a:prstDash val="solid"/>
              </a:ln>
              <a:effectLst/>
            </c:spPr>
          </c:marker>
          <c:cat>
            <c:strRef>
              <c:f>Sheet1!$A$2:$A$12</c:f>
              <c:strCache>
                <c:ptCount val="11"/>
                <c:pt idx="0">
                  <c:v>FY2015</c:v>
                </c:pt>
                <c:pt idx="1">
                  <c:v>FY2016</c:v>
                </c:pt>
                <c:pt idx="2">
                  <c:v>FY2017</c:v>
                </c:pt>
                <c:pt idx="3">
                  <c:v>FY2018</c:v>
                </c:pt>
                <c:pt idx="4">
                  <c:v>FY2019</c:v>
                </c:pt>
                <c:pt idx="5">
                  <c:v>FY2020</c:v>
                </c:pt>
                <c:pt idx="6">
                  <c:v>FY2021</c:v>
                </c:pt>
                <c:pt idx="7">
                  <c:v>FY2022</c:v>
                </c:pt>
                <c:pt idx="8">
                  <c:v>FY2023</c:v>
                </c:pt>
                <c:pt idx="9">
                  <c:v>FY2024</c:v>
                </c:pt>
                <c:pt idx="10">
                  <c:v>FY2025</c:v>
                </c:pt>
              </c:strCache>
            </c:strRef>
          </c:cat>
          <c:val>
            <c:numRef>
              <c:f>Sheet1!$B$2:$B$12</c:f>
              <c:numCache>
                <c:formatCode>0.0%</c:formatCode>
                <c:ptCount val="11"/>
                <c:pt idx="0">
                  <c:v>0.34100000000000003</c:v>
                </c:pt>
                <c:pt idx="1">
                  <c:v>0.34200000000000003</c:v>
                </c:pt>
                <c:pt idx="2">
                  <c:v>0.34200000000000003</c:v>
                </c:pt>
                <c:pt idx="3">
                  <c:v>0.34300000000000003</c:v>
                </c:pt>
                <c:pt idx="4">
                  <c:v>0.34100000000000003</c:v>
                </c:pt>
                <c:pt idx="5">
                  <c:v>0.34</c:v>
                </c:pt>
                <c:pt idx="6">
                  <c:v>0.33600000000000002</c:v>
                </c:pt>
                <c:pt idx="7">
                  <c:v>0.33500000000000002</c:v>
                </c:pt>
                <c:pt idx="8">
                  <c:v>0.33400000000000002</c:v>
                </c:pt>
                <c:pt idx="9">
                  <c:v>0.33400000000000002</c:v>
                </c:pt>
                <c:pt idx="10">
                  <c:v>0.33200000000000002</c:v>
                </c:pt>
              </c:numCache>
            </c:numRef>
          </c:val>
          <c:smooth val="0"/>
          <c:extLst>
            <c:ext xmlns:c16="http://schemas.microsoft.com/office/drawing/2014/chart" uri="{C3380CC4-5D6E-409C-BE32-E72D297353CC}">
              <c16:uniqueId val="{00000000-7359-4D4F-9D4B-AA7D2D6362CC}"/>
            </c:ext>
          </c:extLst>
        </c:ser>
        <c:ser>
          <c:idx val="1"/>
          <c:order val="1"/>
          <c:tx>
            <c:v>10-yr Average (33.9%)</c:v>
          </c:tx>
          <c:spPr>
            <a:ln w="28575" cap="rnd">
              <a:solidFill>
                <a:srgbClr val="145F82"/>
              </a:solidFill>
              <a:prstDash val="solid"/>
              <a:round/>
            </a:ln>
            <a:effectLst/>
          </c:spPr>
          <c:marker>
            <c:symbol val="none"/>
          </c:marker>
          <c:cat>
            <c:strRef>
              <c:f>Sheet1!$A$2:$A$12</c:f>
              <c:strCache>
                <c:ptCount val="11"/>
                <c:pt idx="0">
                  <c:v>FY2015</c:v>
                </c:pt>
                <c:pt idx="1">
                  <c:v>FY2016</c:v>
                </c:pt>
                <c:pt idx="2">
                  <c:v>FY2017</c:v>
                </c:pt>
                <c:pt idx="3">
                  <c:v>FY2018</c:v>
                </c:pt>
                <c:pt idx="4">
                  <c:v>FY2019</c:v>
                </c:pt>
                <c:pt idx="5">
                  <c:v>FY2020</c:v>
                </c:pt>
                <c:pt idx="6">
                  <c:v>FY2021</c:v>
                </c:pt>
                <c:pt idx="7">
                  <c:v>FY2022</c:v>
                </c:pt>
                <c:pt idx="8">
                  <c:v>FY2023</c:v>
                </c:pt>
                <c:pt idx="9">
                  <c:v>FY2024</c:v>
                </c:pt>
                <c:pt idx="10">
                  <c:v>FY2025</c:v>
                </c:pt>
              </c:strCache>
            </c:strRef>
          </c:cat>
          <c:val>
            <c:numRef>
              <c:f>Sheet1!$C$2:$C$12</c:f>
              <c:numCache>
                <c:formatCode>0.00%</c:formatCode>
                <c:ptCount val="11"/>
                <c:pt idx="0">
                  <c:v>0.33900000000000002</c:v>
                </c:pt>
                <c:pt idx="1">
                  <c:v>0.33900000000000002</c:v>
                </c:pt>
                <c:pt idx="2">
                  <c:v>0.33900000000000002</c:v>
                </c:pt>
                <c:pt idx="3">
                  <c:v>0.33900000000000002</c:v>
                </c:pt>
                <c:pt idx="4">
                  <c:v>0.33900000000000002</c:v>
                </c:pt>
                <c:pt idx="5">
                  <c:v>0.33900000000000002</c:v>
                </c:pt>
                <c:pt idx="6">
                  <c:v>0.33900000000000002</c:v>
                </c:pt>
                <c:pt idx="7">
                  <c:v>0.33900000000000002</c:v>
                </c:pt>
                <c:pt idx="8">
                  <c:v>0.33900000000000002</c:v>
                </c:pt>
                <c:pt idx="9">
                  <c:v>0.33900000000000002</c:v>
                </c:pt>
                <c:pt idx="10">
                  <c:v>0.33900000000000002</c:v>
                </c:pt>
              </c:numCache>
            </c:numRef>
          </c:val>
          <c:smooth val="0"/>
          <c:extLst>
            <c:ext xmlns:c16="http://schemas.microsoft.com/office/drawing/2014/chart" uri="{C3380CC4-5D6E-409C-BE32-E72D297353CC}">
              <c16:uniqueId val="{00000001-7359-4D4F-9D4B-AA7D2D6362CC}"/>
            </c:ext>
          </c:extLst>
        </c:ser>
        <c:dLbls>
          <c:showLegendKey val="0"/>
          <c:showVal val="0"/>
          <c:showCatName val="0"/>
          <c:showSerName val="0"/>
          <c:showPercent val="0"/>
          <c:showBubbleSize val="0"/>
        </c:dLbls>
        <c:marker val="1"/>
        <c:smooth val="0"/>
        <c:axId val="897267720"/>
        <c:axId val="897302536"/>
      </c:lineChart>
      <c:catAx>
        <c:axId val="8972677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97302536"/>
        <c:crosses val="autoZero"/>
        <c:auto val="1"/>
        <c:lblAlgn val="ctr"/>
        <c:lblOffset val="100"/>
        <c:noMultiLvlLbl val="0"/>
      </c:catAx>
      <c:valAx>
        <c:axId val="897302536"/>
        <c:scaling>
          <c:orientation val="minMax"/>
          <c:max val="0.4"/>
          <c:min val="0.3"/>
        </c:scaling>
        <c:delete val="0"/>
        <c:axPos val="l"/>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97267720"/>
        <c:crosses val="autoZero"/>
        <c:crossBetween val="between"/>
        <c:majorUnit val="0.01"/>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Free Cash Flow Projection ($mm)</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'DCF Assumptions'!$B$14</c:f>
              <c:strCache>
                <c:ptCount val="1"/>
                <c:pt idx="0">
                  <c:v>Free Cash Flow ($mm)</c:v>
                </c:pt>
              </c:strCache>
            </c:strRef>
          </c:tx>
          <c:spPr>
            <a:solidFill>
              <a:srgbClr val="ED7D31"/>
            </a:solidFill>
            <a:ln>
              <a:noFill/>
            </a:ln>
            <a:effectLst/>
          </c:spPr>
          <c:invertIfNegative val="0"/>
          <c:dPt>
            <c:idx val="0"/>
            <c:invertIfNegative val="0"/>
            <c:bubble3D val="0"/>
            <c:spPr>
              <a:solidFill>
                <a:srgbClr val="F4B084"/>
              </a:solidFill>
              <a:ln>
                <a:noFill/>
              </a:ln>
              <a:effectLst/>
            </c:spPr>
            <c:extLst>
              <c:ext xmlns:c16="http://schemas.microsoft.com/office/drawing/2014/chart" uri="{C3380CC4-5D6E-409C-BE32-E72D297353CC}">
                <c16:uniqueId val="{00000001-B6E0-4DAE-8889-AE4910665850}"/>
              </c:ext>
            </c:extLst>
          </c:dPt>
          <c:dPt>
            <c:idx val="1"/>
            <c:invertIfNegative val="0"/>
            <c:bubble3D val="0"/>
            <c:spPr>
              <a:solidFill>
                <a:srgbClr val="F4B084"/>
              </a:solidFill>
              <a:ln>
                <a:noFill/>
              </a:ln>
              <a:effectLst/>
            </c:spPr>
            <c:extLst>
              <c:ext xmlns:c16="http://schemas.microsoft.com/office/drawing/2014/chart" uri="{C3380CC4-5D6E-409C-BE32-E72D297353CC}">
                <c16:uniqueId val="{00000003-B6E0-4DAE-8889-AE4910665850}"/>
              </c:ext>
            </c:extLst>
          </c:dPt>
          <c:dLbls>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'DCF Assumptions'!$A$15:$A$21</c:f>
              <c:strCache>
                <c:ptCount val="7"/>
                <c:pt idx="0">
                  <c:v>2024A</c:v>
                </c:pt>
                <c:pt idx="1">
                  <c:v>2025A</c:v>
                </c:pt>
                <c:pt idx="2">
                  <c:v>2026E</c:v>
                </c:pt>
                <c:pt idx="3">
                  <c:v>2027E</c:v>
                </c:pt>
                <c:pt idx="4">
                  <c:v>2028E</c:v>
                </c:pt>
                <c:pt idx="5">
                  <c:v>2029E</c:v>
                </c:pt>
                <c:pt idx="6">
                  <c:v>2030E</c:v>
                </c:pt>
              </c:strCache>
            </c:strRef>
          </c:cat>
          <c:val>
            <c:numRef>
              <c:f>'DCF Assumptions'!$B$15:$B$21</c:f>
              <c:numCache>
                <c:formatCode>#,##0</c:formatCode>
                <c:ptCount val="7"/>
                <c:pt idx="0">
                  <c:v>14800.5</c:v>
                </c:pt>
                <c:pt idx="1">
                  <c:v>11513.5</c:v>
                </c:pt>
                <c:pt idx="2">
                  <c:v>11936.710883091291</c:v>
                </c:pt>
                <c:pt idx="3">
                  <c:v>15953.00877726679</c:v>
                </c:pt>
                <c:pt idx="4">
                  <c:v>16432.161980014207</c:v>
                </c:pt>
                <c:pt idx="5">
                  <c:v>16791.85326475912</c:v>
                </c:pt>
                <c:pt idx="6">
                  <c:v>17453.269365847336</c:v>
                </c:pt>
              </c:numCache>
            </c:numRef>
          </c:val>
          <c:extLst>
            <c:ext xmlns:c16="http://schemas.microsoft.com/office/drawing/2014/chart" uri="{C3380CC4-5D6E-409C-BE32-E72D297353CC}">
              <c16:uniqueId val="{00000004-B6E0-4DAE-8889-AE4910665850}"/>
            </c:ext>
          </c:extLst>
        </c:ser>
        <c:dLbls>
          <c:showLegendKey val="0"/>
          <c:showVal val="0"/>
          <c:showCatName val="0"/>
          <c:showSerName val="0"/>
          <c:showPercent val="0"/>
          <c:showBubbleSize val="0"/>
        </c:dLbls>
        <c:gapWidth val="219"/>
        <c:overlap val="-27"/>
        <c:axId val="248107527"/>
        <c:axId val="253043719"/>
      </c:barChart>
      <c:catAx>
        <c:axId val="248107527"/>
        <c:scaling>
          <c:orientation val="minMax"/>
        </c:scaling>
        <c:delete val="0"/>
        <c:axPos val="b"/>
        <c:numFmt formatCode="General" sourceLinked="1"/>
        <c:majorTickMark val="none"/>
        <c:minorTickMark val="none"/>
        <c:tickLblPos val="nextTo"/>
        <c:spPr>
          <a:noFill/>
          <a:ln w="9525" cap="flat" cmpd="sng" algn="ctr">
            <a:solidFill>
              <a:srgbClr val="E7E6E6"/>
            </a:solidFill>
            <a:prstDash val="solid"/>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53043719"/>
        <c:crosses val="autoZero"/>
        <c:auto val="1"/>
        <c:lblAlgn val="ctr"/>
        <c:lblOffset val="100"/>
        <c:noMultiLvlLbl val="0"/>
      </c:catAx>
      <c:valAx>
        <c:axId val="253043719"/>
        <c:scaling>
          <c:orientation val="minMax"/>
          <c:min val="10000"/>
        </c:scaling>
        <c:delete val="0"/>
        <c:axPos val="l"/>
        <c:numFmt formatCode="&quot;$&quot;#,##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48107527"/>
        <c:crosses val="autoZero"/>
        <c:crossBetween val="between"/>
      </c:valAx>
      <c:spPr>
        <a:noFill/>
        <a:ln>
          <a:noFill/>
        </a:ln>
        <a:effectLst/>
      </c:spPr>
    </c:plotArea>
    <c:plotVisOnly val="1"/>
    <c:dispBlanksAs val="zero"/>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414A7FA-C8B6-EF3B-9729-612EA355715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999A275-1488-6814-0881-4B10094A9A0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7198272-0682-4D72-9750-C85E8A4DEFFC}" type="datetimeFigureOut">
              <a:rPr lang="en-US" smtClean="0"/>
              <a:t>7/3/2026</a:t>
            </a:fld>
            <a:endParaRPr lang="en-US"/>
          </a:p>
        </p:txBody>
      </p:sp>
      <p:sp>
        <p:nvSpPr>
          <p:cNvPr id="4" name="Footer Placeholder 3">
            <a:extLst>
              <a:ext uri="{FF2B5EF4-FFF2-40B4-BE49-F238E27FC236}">
                <a16:creationId xmlns:a16="http://schemas.microsoft.com/office/drawing/2014/main" id="{ECCB3EE4-0146-3446-C4CE-80B1E2A4677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BD904A4-9AE0-0C3D-1D7C-2AF236DE8B0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05F4C5A-C40A-4C49-8CF7-41F0B9C9E45F}" type="slidenum">
              <a:rPr lang="en-US" smtClean="0"/>
              <a:t>‹#›</a:t>
            </a:fld>
            <a:endParaRPr lang="en-US"/>
          </a:p>
        </p:txBody>
      </p:sp>
    </p:spTree>
    <p:extLst>
      <p:ext uri="{BB962C8B-B14F-4D97-AF65-F5344CB8AC3E}">
        <p14:creationId xmlns:p14="http://schemas.microsoft.com/office/powerpoint/2010/main" val="34294149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6EC9BA-822A-4FB2-BBAE-A5B75CA20069}" type="datetimeFigureOut">
              <a:rPr lang="en-IN" smtClean="0"/>
              <a:t>03-07-2026</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0F971B-CC21-4CD7-9E22-FFE2F9749DE9}" type="slidenum">
              <a:rPr lang="en-IN" smtClean="0"/>
              <a:t>‹#›</a:t>
            </a:fld>
            <a:endParaRPr lang="en-IN"/>
          </a:p>
        </p:txBody>
      </p:sp>
    </p:spTree>
    <p:extLst>
      <p:ext uri="{BB962C8B-B14F-4D97-AF65-F5344CB8AC3E}">
        <p14:creationId xmlns:p14="http://schemas.microsoft.com/office/powerpoint/2010/main" val="20087665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64615E-DB8B-63E7-D745-D20880EB10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667E78-9225-FA40-26AC-5EECEDE872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CC55CE-A689-151A-AA98-E898A170C441}"/>
              </a:ext>
            </a:extLst>
          </p:cNvPr>
          <p:cNvSpPr>
            <a:spLocks noGrp="1"/>
          </p:cNvSpPr>
          <p:nvPr>
            <p:ph type="body" idx="1"/>
          </p:nvPr>
        </p:nvSpPr>
        <p:spPr/>
        <p:txBody>
          <a:bodyPr/>
          <a:lstStyle/>
          <a:p>
            <a:r>
              <a:rPr lang="en-US"/>
              <a:t>I still think it is too much but we can ask the communication professor. </a:t>
            </a:r>
          </a:p>
        </p:txBody>
      </p:sp>
      <p:sp>
        <p:nvSpPr>
          <p:cNvPr id="4" name="Slide Number Placeholder 3">
            <a:extLst>
              <a:ext uri="{FF2B5EF4-FFF2-40B4-BE49-F238E27FC236}">
                <a16:creationId xmlns:a16="http://schemas.microsoft.com/office/drawing/2014/main" id="{E0FBCC67-C738-0177-4954-44AFE6C04B05}"/>
              </a:ext>
            </a:extLst>
          </p:cNvPr>
          <p:cNvSpPr>
            <a:spLocks noGrp="1"/>
          </p:cNvSpPr>
          <p:nvPr>
            <p:ph type="sldNum" sz="quarter" idx="5"/>
          </p:nvPr>
        </p:nvSpPr>
        <p:spPr/>
        <p:txBody>
          <a:bodyPr/>
          <a:lstStyle/>
          <a:p>
            <a:fld id="{F9F27749-4B9C-412D-AF25-8C3C0AC32112}" type="slidenum">
              <a:rPr lang="en-GB" smtClean="0"/>
              <a:t>1</a:t>
            </a:fld>
            <a:endParaRPr lang="en-GB"/>
          </a:p>
        </p:txBody>
      </p:sp>
    </p:spTree>
    <p:extLst>
      <p:ext uri="{BB962C8B-B14F-4D97-AF65-F5344CB8AC3E}">
        <p14:creationId xmlns:p14="http://schemas.microsoft.com/office/powerpoint/2010/main" val="28589849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08E8F6-24D4-134E-553D-8C457BCF5E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3D924D-8293-7E35-BE10-A76BE6CFA7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7C6223-965E-33BD-FB7C-D83D8B32DB1A}"/>
              </a:ext>
            </a:extLst>
          </p:cNvPr>
          <p:cNvSpPr>
            <a:spLocks noGrp="1"/>
          </p:cNvSpPr>
          <p:nvPr>
            <p:ph type="body" idx="1"/>
          </p:nvPr>
        </p:nvSpPr>
        <p:spPr/>
        <p:txBody>
          <a:bodyPr/>
          <a:lstStyle/>
          <a:p>
            <a:r>
              <a:rPr lang="en-US"/>
              <a:t>Pro customers spend more </a:t>
            </a:r>
            <a:r>
              <a:rPr lang="en-US" err="1"/>
              <a:t>vistnmore</a:t>
            </a:r>
            <a:r>
              <a:rPr lang="en-US"/>
              <a:t> often and churn less making them a </a:t>
            </a:r>
            <a:r>
              <a:rPr lang="en-US" err="1"/>
              <a:t>structually</a:t>
            </a:r>
            <a:r>
              <a:rPr lang="en-US"/>
              <a:t> superior revenue source compared to </a:t>
            </a:r>
            <a:r>
              <a:rPr lang="en-US" err="1"/>
              <a:t>diy</a:t>
            </a:r>
          </a:p>
          <a:p>
            <a:endParaRPr lang="en-US"/>
          </a:p>
          <a:p>
            <a:r>
              <a:rPr lang="en-US"/>
              <a:t>"As you can see on the left, </a:t>
            </a:r>
            <a:r>
              <a:rPr lang="en-US" b="1"/>
              <a:t>Professional customers account for roughly 50% of our total sales</a:t>
            </a:r>
            <a:r>
              <a:rPr lang="en-US"/>
              <a:t>,</a:t>
            </a:r>
          </a:p>
        </p:txBody>
      </p:sp>
      <p:sp>
        <p:nvSpPr>
          <p:cNvPr id="4" name="Slide Number Placeholder 3">
            <a:extLst>
              <a:ext uri="{FF2B5EF4-FFF2-40B4-BE49-F238E27FC236}">
                <a16:creationId xmlns:a16="http://schemas.microsoft.com/office/drawing/2014/main" id="{C01D1E6A-EEAE-263D-1133-6B23EF64880F}"/>
              </a:ext>
            </a:extLst>
          </p:cNvPr>
          <p:cNvSpPr>
            <a:spLocks noGrp="1"/>
          </p:cNvSpPr>
          <p:nvPr>
            <p:ph type="sldNum" sz="quarter" idx="5"/>
          </p:nvPr>
        </p:nvSpPr>
        <p:spPr/>
        <p:txBody>
          <a:bodyPr/>
          <a:lstStyle/>
          <a:p>
            <a:fld id="{EE0F971B-CC21-4CD7-9E22-FFE2F9749DE9}" type="slidenum">
              <a:rPr lang="en-IN" smtClean="0"/>
              <a:t>11</a:t>
            </a:fld>
            <a:endParaRPr lang="en-IN"/>
          </a:p>
        </p:txBody>
      </p:sp>
    </p:spTree>
    <p:extLst>
      <p:ext uri="{BB962C8B-B14F-4D97-AF65-F5344CB8AC3E}">
        <p14:creationId xmlns:p14="http://schemas.microsoft.com/office/powerpoint/2010/main" val="13390507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C0B7D0-3127-E242-5C8B-8B4A031F9D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6F0658-83B2-21F7-7DF1-1CBD777260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868720-46BA-B524-7A45-5CB8F6DD965A}"/>
              </a:ext>
            </a:extLst>
          </p:cNvPr>
          <p:cNvSpPr>
            <a:spLocks noGrp="1"/>
          </p:cNvSpPr>
          <p:nvPr>
            <p:ph type="body" idx="1"/>
          </p:nvPr>
        </p:nvSpPr>
        <p:spPr/>
        <p:txBody>
          <a:bodyPr/>
          <a:lstStyle/>
          <a:p>
            <a:pPr marL="285750" indent="-285750">
              <a:buFont typeface="Calibri,Sans-Serif"/>
              <a:buChar char="-"/>
            </a:pPr>
            <a:r>
              <a:rPr lang="en-US"/>
              <a:t>SRS – independent subsidiary</a:t>
            </a:r>
          </a:p>
          <a:p>
            <a:pPr marL="742950" lvl="1" indent="-285750">
              <a:buFont typeface="Courier New"/>
              <a:buChar char="o"/>
            </a:pPr>
            <a:r>
              <a:rPr lang="en-US"/>
              <a:t>Grows HD's addressable market by about $50B</a:t>
            </a:r>
          </a:p>
          <a:p>
            <a:pPr marL="285750" indent="-285750">
              <a:buFont typeface="Calibri,Sans-Serif"/>
              <a:buChar char="-"/>
            </a:pPr>
            <a:r>
              <a:rPr lang="en-US"/>
              <a:t>GMS – captures dominant share in $200B market</a:t>
            </a:r>
          </a:p>
          <a:p>
            <a:pPr marL="285750" indent="-285750">
              <a:buFont typeface="Calibri,Sans-Serif"/>
              <a:buChar char="-"/>
            </a:pPr>
            <a:r>
              <a:rPr lang="en-US"/>
              <a:t>These recent acquisitions show Home Depot's strategic shift toward serving professional customers across a broader range of construction and maintenance categories, which further separates it from its competitors</a:t>
            </a:r>
          </a:p>
          <a:p>
            <a:pPr marL="285750" indent="-285750">
              <a:buFont typeface="Calibri,Sans-Serif"/>
              <a:buChar char="-"/>
            </a:pPr>
            <a:endParaRPr lang="en-US"/>
          </a:p>
          <a:p>
            <a:pPr marL="285750" indent="-285750">
              <a:buFont typeface="Calibri,Sans-Serif"/>
              <a:buChar char="-"/>
            </a:pPr>
            <a:r>
              <a:rPr lang="en-US" b="1"/>
              <a:t>Probably too many words here; paraphrase/cut down on this and utilize speaking to convey points   </a:t>
            </a:r>
            <a:r>
              <a:rPr lang="en-US"/>
              <a:t>        </a:t>
            </a:r>
          </a:p>
          <a:p>
            <a:endParaRPr lang="en-US"/>
          </a:p>
        </p:txBody>
      </p:sp>
      <p:sp>
        <p:nvSpPr>
          <p:cNvPr id="4" name="Slide Number Placeholder 3">
            <a:extLst>
              <a:ext uri="{FF2B5EF4-FFF2-40B4-BE49-F238E27FC236}">
                <a16:creationId xmlns:a16="http://schemas.microsoft.com/office/drawing/2014/main" id="{CBAE5465-70B2-FF2F-F9C2-83A145789EDB}"/>
              </a:ext>
            </a:extLst>
          </p:cNvPr>
          <p:cNvSpPr>
            <a:spLocks noGrp="1"/>
          </p:cNvSpPr>
          <p:nvPr>
            <p:ph type="sldNum" sz="quarter" idx="5"/>
          </p:nvPr>
        </p:nvSpPr>
        <p:spPr/>
        <p:txBody>
          <a:bodyPr/>
          <a:lstStyle/>
          <a:p>
            <a:fld id="{EE0F971B-CC21-4CD7-9E22-FFE2F9749DE9}" type="slidenum">
              <a:rPr lang="en-IN" smtClean="0"/>
              <a:t>12</a:t>
            </a:fld>
            <a:endParaRPr lang="en-IN"/>
          </a:p>
        </p:txBody>
      </p:sp>
    </p:spTree>
    <p:extLst>
      <p:ext uri="{BB962C8B-B14F-4D97-AF65-F5344CB8AC3E}">
        <p14:creationId xmlns:p14="http://schemas.microsoft.com/office/powerpoint/2010/main" val="1624913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137DFF-0DB5-CE44-97B4-5AF4BCC365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54C099-76DC-DA38-CF11-4B3AC2E615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484EDB-CF55-6E63-2068-C1B15CC185E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22A9CC5-D310-A5E1-B238-51F9D44E9EA6}"/>
              </a:ext>
            </a:extLst>
          </p:cNvPr>
          <p:cNvSpPr>
            <a:spLocks noGrp="1"/>
          </p:cNvSpPr>
          <p:nvPr>
            <p:ph type="sldNum" sz="quarter" idx="5"/>
          </p:nvPr>
        </p:nvSpPr>
        <p:spPr/>
        <p:txBody>
          <a:bodyPr/>
          <a:lstStyle/>
          <a:p>
            <a:fld id="{EE0F971B-CC21-4CD7-9E22-FFE2F9749DE9}" type="slidenum">
              <a:rPr lang="en-IN" smtClean="0"/>
              <a:t>13</a:t>
            </a:fld>
            <a:endParaRPr lang="en-IN"/>
          </a:p>
        </p:txBody>
      </p:sp>
    </p:spTree>
    <p:extLst>
      <p:ext uri="{BB962C8B-B14F-4D97-AF65-F5344CB8AC3E}">
        <p14:creationId xmlns:p14="http://schemas.microsoft.com/office/powerpoint/2010/main" val="6522870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13324B-E21F-5FAD-AAE3-1F78D84521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8F7FBA-2CBC-B733-C1F4-063CBC3DA0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845B11-CE40-DBF6-AE49-C23F9945431C}"/>
              </a:ext>
            </a:extLst>
          </p:cNvPr>
          <p:cNvSpPr>
            <a:spLocks noGrp="1"/>
          </p:cNvSpPr>
          <p:nvPr>
            <p:ph type="body" idx="1"/>
          </p:nvPr>
        </p:nvSpPr>
        <p:spPr/>
        <p:txBody>
          <a:bodyPr/>
          <a:lstStyle/>
          <a:p>
            <a:pPr marL="285750" indent="-285750">
              <a:buFont typeface="Arial"/>
              <a:buChar char="•"/>
            </a:pPr>
            <a:r>
              <a:rPr lang="en-US"/>
              <a:t>Specify that orange line is the sum of the others "total revenue"</a:t>
            </a:r>
          </a:p>
          <a:p>
            <a:pPr marL="285750" indent="-285750">
              <a:buFont typeface="Arial"/>
              <a:buChar char="•"/>
            </a:pPr>
            <a:endParaRPr lang="en-US"/>
          </a:p>
          <a:p>
            <a:pPr marL="285750" indent="-285750">
              <a:buFont typeface="Arial"/>
              <a:buChar char="•"/>
            </a:pPr>
            <a:r>
              <a:rPr lang="en-US"/>
              <a:t>Highlight that the other section specifies the new M&amp;A</a:t>
            </a:r>
          </a:p>
          <a:p>
            <a:pPr marL="285750" indent="-285750">
              <a:buFont typeface="Arial"/>
              <a:buChar char="•"/>
            </a:pPr>
            <a:endParaRPr lang="en-US"/>
          </a:p>
          <a:p>
            <a:pPr marL="285750" indent="-285750">
              <a:buFont typeface="Arial"/>
              <a:buChar char="•"/>
            </a:pPr>
            <a:endParaRPr lang="en-US"/>
          </a:p>
          <a:p>
            <a:pPr marL="285750" indent="-285750">
              <a:buFont typeface="Arial"/>
              <a:buChar char="•"/>
            </a:pPr>
            <a:r>
              <a:rPr lang="en-US"/>
              <a:t>Revenue growth forecast</a:t>
            </a:r>
          </a:p>
          <a:p>
            <a:pPr marL="285750" indent="-285750">
              <a:buFont typeface="Arial"/>
              <a:buChar char="•"/>
            </a:pPr>
            <a:r>
              <a:rPr lang="en-US"/>
              <a:t>Bar chart showing actual rev over last 3 years</a:t>
            </a:r>
          </a:p>
          <a:p>
            <a:pPr marL="285750" indent="-285750">
              <a:buFont typeface="Arial"/>
              <a:buChar char="•"/>
            </a:pPr>
            <a:r>
              <a:rPr lang="en-US"/>
              <a:t>Followed by 5 year forecast</a:t>
            </a:r>
          </a:p>
          <a:p>
            <a:pPr marL="285750" indent="-285750">
              <a:buFont typeface="Arial"/>
              <a:buChar char="•"/>
            </a:pPr>
            <a:r>
              <a:rPr lang="en-US"/>
              <a:t>Color actuals diff from projections</a:t>
            </a:r>
          </a:p>
          <a:p>
            <a:pPr marL="285750" indent="-285750">
              <a:buFont typeface="Arial"/>
              <a:buChar char="•"/>
            </a:pPr>
            <a:r>
              <a:rPr lang="en-US"/>
              <a:t>* add detailed revenue</a:t>
            </a:r>
          </a:p>
        </p:txBody>
      </p:sp>
      <p:sp>
        <p:nvSpPr>
          <p:cNvPr id="4" name="Slide Number Placeholder 3">
            <a:extLst>
              <a:ext uri="{FF2B5EF4-FFF2-40B4-BE49-F238E27FC236}">
                <a16:creationId xmlns:a16="http://schemas.microsoft.com/office/drawing/2014/main" id="{84BB1B84-8D8F-A6BD-D151-5C8DBDDDD422}"/>
              </a:ext>
            </a:extLst>
          </p:cNvPr>
          <p:cNvSpPr>
            <a:spLocks noGrp="1"/>
          </p:cNvSpPr>
          <p:nvPr>
            <p:ph type="sldNum" sz="quarter" idx="5"/>
          </p:nvPr>
        </p:nvSpPr>
        <p:spPr/>
        <p:txBody>
          <a:bodyPr/>
          <a:lstStyle/>
          <a:p>
            <a:fld id="{EE0F971B-CC21-4CD7-9E22-FFE2F9749DE9}" type="slidenum">
              <a:rPr lang="en-IN" smtClean="0"/>
              <a:t>14</a:t>
            </a:fld>
            <a:endParaRPr lang="en-IN"/>
          </a:p>
        </p:txBody>
      </p:sp>
    </p:spTree>
    <p:extLst>
      <p:ext uri="{BB962C8B-B14F-4D97-AF65-F5344CB8AC3E}">
        <p14:creationId xmlns:p14="http://schemas.microsoft.com/office/powerpoint/2010/main" val="5597145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BAA511-1EED-B519-BF8C-BBBCD30774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D3B993-F37C-5E2D-9511-79ADEE2F55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034503-E11A-6DC1-15AF-3AAD05AF4710}"/>
              </a:ext>
            </a:extLst>
          </p:cNvPr>
          <p:cNvSpPr>
            <a:spLocks noGrp="1"/>
          </p:cNvSpPr>
          <p:nvPr>
            <p:ph type="body" idx="1"/>
          </p:nvPr>
        </p:nvSpPr>
        <p:spPr/>
        <p:txBody>
          <a:bodyPr/>
          <a:lstStyle/>
          <a:p>
            <a:pPr marL="171450" indent="-171450">
              <a:buFont typeface="Arial"/>
              <a:buChar char="•"/>
            </a:pPr>
            <a:r>
              <a:rPr lang="en-US">
                <a:latin typeface="Calibri"/>
                <a:ea typeface="Calibri"/>
                <a:cs typeface="Calibri"/>
              </a:rPr>
              <a:t>If interest rates rise the housing cost will rise too</a:t>
            </a:r>
          </a:p>
          <a:p>
            <a:pPr marL="171450" indent="-171450">
              <a:buFont typeface="Arial"/>
              <a:buChar char="•"/>
            </a:pPr>
            <a:r>
              <a:rPr lang="en-US">
                <a:latin typeface="Calibri"/>
                <a:ea typeface="Calibri"/>
                <a:cs typeface="Calibri"/>
              </a:rPr>
              <a:t>Making housing uncertainty first bullet</a:t>
            </a:r>
          </a:p>
          <a:p>
            <a:pPr lvl="1" indent="-171450">
              <a:buFont typeface="Courier New"/>
              <a:buChar char="o"/>
            </a:pPr>
            <a:r>
              <a:rPr lang="en-US">
                <a:latin typeface="Calibri"/>
                <a:ea typeface="Calibri"/>
                <a:cs typeface="Calibri"/>
              </a:rPr>
              <a:t>Considering the competitors in housing system</a:t>
            </a:r>
          </a:p>
          <a:p>
            <a:pPr lvl="1" indent="-171450">
              <a:buFont typeface="Courier New"/>
              <a:buChar char="o"/>
            </a:pPr>
            <a:r>
              <a:rPr lang="en-US">
                <a:latin typeface="Calibri"/>
                <a:ea typeface="Calibri"/>
                <a:cs typeface="Calibri"/>
              </a:rPr>
              <a:t>What percent of revenue is DIY, Pro, and Distribution, if you were to go back 5 years what is the compound growth rate. Which category is growing fast?</a:t>
            </a:r>
          </a:p>
          <a:p>
            <a:pPr lvl="1" indent="-171450">
              <a:buFont typeface="Courier New"/>
              <a:buChar char="o"/>
            </a:pPr>
            <a:r>
              <a:rPr lang="en-US">
                <a:latin typeface="Calibri"/>
                <a:ea typeface="Calibri"/>
                <a:cs typeface="Calibri"/>
              </a:rPr>
              <a:t> Other things that make </a:t>
            </a:r>
            <a:r>
              <a:rPr lang="en-US" err="1">
                <a:latin typeface="Calibri"/>
                <a:ea typeface="Calibri"/>
                <a:cs typeface="Calibri"/>
              </a:rPr>
              <a:t>i</a:t>
            </a:r>
            <a:r>
              <a:rPr lang="en-US">
                <a:latin typeface="Calibri"/>
                <a:ea typeface="Calibri"/>
                <a:cs typeface="Calibri"/>
              </a:rPr>
              <a:t>t a sticky for pro customers</a:t>
            </a:r>
          </a:p>
          <a:p>
            <a:pPr lvl="1" indent="-171450">
              <a:buFont typeface="Courier New"/>
              <a:buChar char="o"/>
            </a:pPr>
            <a:r>
              <a:rPr lang="en-US">
                <a:latin typeface="Calibri"/>
                <a:ea typeface="Calibri"/>
                <a:cs typeface="Calibri"/>
              </a:rPr>
              <a:t> BLDR, what is it going and where is it going? </a:t>
            </a:r>
          </a:p>
          <a:p>
            <a:pPr lvl="1" indent="-171450">
              <a:buFont typeface="Courier New"/>
              <a:buChar char="o"/>
            </a:pPr>
            <a:r>
              <a:rPr lang="en-US">
                <a:latin typeface="Calibri"/>
                <a:ea typeface="Calibri"/>
                <a:cs typeface="Calibri"/>
              </a:rPr>
              <a:t>Show if the </a:t>
            </a:r>
            <a:r>
              <a:rPr lang="en-US" err="1">
                <a:latin typeface="Calibri"/>
                <a:ea typeface="Calibri"/>
                <a:cs typeface="Calibri"/>
              </a:rPr>
              <a:t>margi</a:t>
            </a:r>
            <a:r>
              <a:rPr lang="en-US">
                <a:latin typeface="Calibri"/>
                <a:ea typeface="Calibri"/>
                <a:cs typeface="Calibri"/>
              </a:rPr>
              <a:t>ns have held or improved? A few year of their 10-k</a:t>
            </a:r>
          </a:p>
          <a:p>
            <a:pPr lvl="1" indent="-171450">
              <a:buFont typeface="Courier New"/>
              <a:buChar char="o"/>
            </a:pPr>
            <a:r>
              <a:rPr lang="en-US">
                <a:latin typeface="Calibri"/>
                <a:ea typeface="Calibri"/>
                <a:cs typeface="Calibri"/>
              </a:rPr>
              <a:t> From profit and loss to terminal value</a:t>
            </a:r>
          </a:p>
          <a:p>
            <a:pPr lvl="1" indent="-171450">
              <a:buFont typeface="Courier New"/>
              <a:buChar char="o"/>
            </a:pPr>
            <a:r>
              <a:rPr lang="en-US">
                <a:latin typeface="Calibri"/>
                <a:ea typeface="Calibri"/>
                <a:cs typeface="Calibri"/>
              </a:rPr>
              <a:t>Add page numbers to slides</a:t>
            </a:r>
          </a:p>
          <a:p>
            <a:pPr lvl="1" indent="-171450">
              <a:buFont typeface="Courier New"/>
              <a:buChar char="o"/>
            </a:pPr>
            <a:r>
              <a:rPr lang="en-US">
                <a:latin typeface="Calibri"/>
                <a:ea typeface="Calibri"/>
                <a:cs typeface="Calibri"/>
              </a:rPr>
              <a:t>Talk about the range in the 4th chapter if the rage is larger, range in the headline if the range is narrow</a:t>
            </a:r>
          </a:p>
          <a:p>
            <a:pPr lvl="1" indent="-171450">
              <a:buFont typeface="Courier New"/>
              <a:buChar char="o"/>
            </a:pPr>
            <a:r>
              <a:rPr lang="en-US">
                <a:latin typeface="Calibri"/>
                <a:ea typeface="Calibri"/>
                <a:cs typeface="Calibri"/>
              </a:rPr>
              <a:t> </a:t>
            </a:r>
          </a:p>
          <a:p>
            <a:pPr lvl="1" indent="-171450">
              <a:buFont typeface="Courier New"/>
              <a:buChar char="o"/>
            </a:pPr>
            <a:endParaRPr lang="en-US">
              <a:latin typeface="Calibri"/>
              <a:ea typeface="Calibri"/>
              <a:cs typeface="Calibri"/>
            </a:endParaRPr>
          </a:p>
          <a:p>
            <a:pPr lvl="1" indent="-171450">
              <a:buFont typeface="Courier New"/>
              <a:buChar char="o"/>
            </a:pPr>
            <a:endParaRPr lang="en-US">
              <a:latin typeface="Calibri"/>
              <a:ea typeface="Calibri"/>
              <a:cs typeface="Calibri"/>
            </a:endParaRPr>
          </a:p>
          <a:p>
            <a:pPr lvl="1" indent="-171450">
              <a:buFont typeface="Courier New"/>
              <a:buChar char="o"/>
            </a:pPr>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1CCE1F60-9C68-D03D-6730-B9CF5851C8CD}"/>
              </a:ext>
            </a:extLst>
          </p:cNvPr>
          <p:cNvSpPr>
            <a:spLocks noGrp="1"/>
          </p:cNvSpPr>
          <p:nvPr>
            <p:ph type="sldNum" sz="quarter" idx="5"/>
          </p:nvPr>
        </p:nvSpPr>
        <p:spPr/>
        <p:txBody>
          <a:bodyPr/>
          <a:lstStyle/>
          <a:p>
            <a:fld id="{EE0F971B-CC21-4CD7-9E22-FFE2F9749DE9}" type="slidenum">
              <a:rPr lang="en-IN" smtClean="0"/>
              <a:t>15</a:t>
            </a:fld>
            <a:endParaRPr lang="en-IN"/>
          </a:p>
        </p:txBody>
      </p:sp>
    </p:spTree>
    <p:extLst>
      <p:ext uri="{BB962C8B-B14F-4D97-AF65-F5344CB8AC3E}">
        <p14:creationId xmlns:p14="http://schemas.microsoft.com/office/powerpoint/2010/main" val="25667711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9EB197-62ED-9913-4B09-3D08067750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92C818-E6A4-9E17-733E-9962B55C9D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98F47F-9631-C5B0-E999-9641D6C5B4B2}"/>
              </a:ext>
            </a:extLst>
          </p:cNvPr>
          <p:cNvSpPr>
            <a:spLocks noGrp="1"/>
          </p:cNvSpPr>
          <p:nvPr>
            <p:ph type="body" idx="1"/>
          </p:nvPr>
        </p:nvSpPr>
        <p:spPr/>
        <p:txBody>
          <a:bodyPr/>
          <a:lstStyle/>
          <a:p>
            <a:pPr marL="171450" indent="-171450">
              <a:buFont typeface="Calibri"/>
              <a:buChar char="-"/>
            </a:pPr>
            <a:r>
              <a:rPr lang="en-US"/>
              <a:t>Explain what map shows</a:t>
            </a:r>
          </a:p>
        </p:txBody>
      </p:sp>
      <p:sp>
        <p:nvSpPr>
          <p:cNvPr id="4" name="Slide Number Placeholder 3">
            <a:extLst>
              <a:ext uri="{FF2B5EF4-FFF2-40B4-BE49-F238E27FC236}">
                <a16:creationId xmlns:a16="http://schemas.microsoft.com/office/drawing/2014/main" id="{500771EB-073B-A9A7-56DB-B4C40EA547C5}"/>
              </a:ext>
            </a:extLst>
          </p:cNvPr>
          <p:cNvSpPr>
            <a:spLocks noGrp="1"/>
          </p:cNvSpPr>
          <p:nvPr>
            <p:ph type="sldNum" sz="quarter" idx="5"/>
          </p:nvPr>
        </p:nvSpPr>
        <p:spPr/>
        <p:txBody>
          <a:bodyPr/>
          <a:lstStyle/>
          <a:p>
            <a:fld id="{EE0F971B-CC21-4CD7-9E22-FFE2F9749DE9}" type="slidenum">
              <a:rPr lang="en-IN" smtClean="0"/>
              <a:t>16</a:t>
            </a:fld>
            <a:endParaRPr lang="en-IN"/>
          </a:p>
        </p:txBody>
      </p:sp>
    </p:spTree>
    <p:extLst>
      <p:ext uri="{BB962C8B-B14F-4D97-AF65-F5344CB8AC3E}">
        <p14:creationId xmlns:p14="http://schemas.microsoft.com/office/powerpoint/2010/main" val="42775676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E175DB-D30F-010B-3399-60BE1B2254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F290CF-6070-4E85-9023-386AE50632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FF3EE1-3ED0-78A2-761C-323121EE54E4}"/>
              </a:ext>
            </a:extLst>
          </p:cNvPr>
          <p:cNvSpPr>
            <a:spLocks noGrp="1"/>
          </p:cNvSpPr>
          <p:nvPr>
            <p:ph type="body" idx="1"/>
          </p:nvPr>
        </p:nvSpPr>
        <p:spPr/>
        <p:txBody>
          <a:bodyPr/>
          <a:lstStyle/>
          <a:p>
            <a:r>
              <a:rPr lang="en-US" b="1"/>
              <a:t>- Highlight that the portfolio of private label brands  makes up 25% of total revenue</a:t>
            </a:r>
          </a:p>
          <a:p>
            <a:pPr>
              <a:buFont typeface="Calibri"/>
              <a:buChar char="-"/>
            </a:pPr>
            <a:endParaRPr lang="en-US" b="1"/>
          </a:p>
          <a:p>
            <a:pPr>
              <a:buFont typeface="Calibri"/>
              <a:buChar char="-"/>
            </a:pPr>
            <a:r>
              <a:rPr lang="en-US" b="1"/>
              <a:t>Private label helps sustain their margins because it bypasses potential costs of marketing and R&amp;D</a:t>
            </a:r>
          </a:p>
          <a:p>
            <a:pPr>
              <a:buFont typeface="Calibri"/>
              <a:buChar char="-"/>
            </a:pPr>
            <a:r>
              <a:rPr lang="en-US" b="1"/>
              <a:t>Emphasize how vertical integration protects them from unstable economy including tariffs because majority of their products are sourced from the US</a:t>
            </a:r>
            <a:endParaRPr lang="en-US"/>
          </a:p>
          <a:p>
            <a:pPr>
              <a:buFont typeface="Calibri"/>
              <a:buChar char="-"/>
            </a:pPr>
            <a:endParaRPr lang="en-US" b="1"/>
          </a:p>
          <a:p>
            <a:pPr>
              <a:buFont typeface="Calibri"/>
              <a:buChar char="-"/>
            </a:pPr>
            <a:endParaRPr lang="en-US" b="1"/>
          </a:p>
          <a:p>
            <a:pPr>
              <a:buFont typeface="Calibri"/>
              <a:buChar char="-"/>
            </a:pPr>
            <a:r>
              <a:rPr lang="en-US" b="1"/>
              <a:t>Slide intro (set the thesis):</a:t>
            </a:r>
            <a:endParaRPr lang="en-US"/>
          </a:p>
          <a:p>
            <a:pPr>
              <a:buFont typeface="Calibri"/>
              <a:buChar char="-"/>
            </a:pPr>
            <a:r>
              <a:rPr lang="en-US"/>
              <a:t>"One of Home Depot's most underappreciated competitive advantages is how much of its supply chain it actually owns. From distribution infrastructure to the brands on the shelf, HD has built a vertically integrated model that gives it direct control over its cost structure — something most competitors simply can't replicate."</a:t>
            </a:r>
          </a:p>
          <a:p>
            <a:pPr>
              <a:buFont typeface="Calibri"/>
              <a:buChar char="-"/>
            </a:pPr>
            <a:br>
              <a:rPr lang="en-US">
                <a:cs typeface="+mn-lt"/>
              </a:rPr>
            </a:br>
            <a:endParaRPr lang="en-US"/>
          </a:p>
          <a:p>
            <a:pPr>
              <a:buFont typeface="Calibri"/>
              <a:buChar char="-"/>
            </a:pPr>
            <a:r>
              <a:rPr lang="en-US" b="1"/>
              <a:t>Walking the flow diagram (top to bottom):</a:t>
            </a:r>
            <a:endParaRPr lang="en-US"/>
          </a:p>
          <a:p>
            <a:pPr>
              <a:buFont typeface="Calibri"/>
              <a:buChar char="-"/>
            </a:pPr>
            <a:r>
              <a:rPr lang="en-US" b="1"/>
              <a:t>Raw materials</a:t>
            </a:r>
            <a:r>
              <a:rPr lang="en-US"/>
              <a:t> — "Like any retailer, HD starts with third-party suppliers for raw inputs. But that's where the third-party dependency largely ends."</a:t>
            </a:r>
          </a:p>
          <a:p>
            <a:pPr>
              <a:buFont typeface="Calibri"/>
              <a:buChar char="-"/>
            </a:pPr>
            <a:r>
              <a:rPr lang="en-US" b="1"/>
              <a:t>Manufacturing / Private Label</a:t>
            </a:r>
            <a:r>
              <a:rPr lang="en-US"/>
              <a:t> — "HD specifies and owns the brands at the manufacturing level. When you buy a Husky wrench or an HDX cleaning supply, HD controls the product spec, the cost, and the margin — not a national brand."</a:t>
            </a:r>
          </a:p>
          <a:p>
            <a:pPr>
              <a:buFont typeface="Calibri"/>
              <a:buChar char="-"/>
            </a:pPr>
            <a:r>
              <a:rPr lang="en-US" b="1"/>
              <a:t>Distribution network</a:t>
            </a:r>
            <a:r>
              <a:rPr lang="en-US"/>
              <a:t> — "HD operates roughly 200 distribution facilities, including its Rapid Deployment Centers and Flatbed DCs. This is a massive capital investment, but it means HD can bypass third-party logistics for a large portion of its volume."</a:t>
            </a:r>
          </a:p>
          <a:p>
            <a:pPr>
              <a:buFont typeface="Calibri"/>
              <a:buChar char="-"/>
            </a:pPr>
            <a:r>
              <a:rPr lang="en-US" b="1"/>
              <a:t>Last-mile delivery</a:t>
            </a:r>
            <a:r>
              <a:rPr lang="en-US"/>
              <a:t> — "Especially important for the Pro customer — HD runs a dedicated job-site delivery program for heavy materials like lumber, drywall, and appliances. That's not outsourced; that's HD trucks."</a:t>
            </a:r>
          </a:p>
          <a:p>
            <a:pPr>
              <a:buFont typeface="Calibri"/>
              <a:buChar char="-"/>
            </a:pPr>
            <a:r>
              <a:rPr lang="en-US" b="1"/>
              <a:t>Stores and digital</a:t>
            </a:r>
            <a:r>
              <a:rPr lang="en-US"/>
              <a:t> — "And finally, HD controls the retail channel directly — 2,300+ stores plus homedepot.com. No wholesale middleman, no distributor taking a cut."</a:t>
            </a:r>
          </a:p>
          <a:p>
            <a:pPr>
              <a:buFont typeface="Calibri"/>
              <a:buChar char="-"/>
            </a:pPr>
            <a:br>
              <a:rPr lang="en-US">
                <a:cs typeface="+mn-lt"/>
              </a:rPr>
            </a:br>
            <a:endParaRPr lang="en-US"/>
          </a:p>
          <a:p>
            <a:pPr>
              <a:buFont typeface="Calibri"/>
              <a:buChar char="-"/>
            </a:pPr>
            <a:r>
              <a:rPr lang="en-US" b="1"/>
              <a:t>Private label grid (bottom section):</a:t>
            </a:r>
            <a:endParaRPr lang="en-US"/>
          </a:p>
          <a:p>
            <a:pPr>
              <a:buFont typeface="Calibri"/>
              <a:buChar char="-"/>
            </a:pPr>
            <a:r>
              <a:rPr lang="en-US"/>
              <a:t>"The private label portfolio is where you really see the margin story. These six brands — Husky, HDX, Hampton Bay, Vigoro, Glacier Bay, and Commercial Electric — span almost every category in the store. HD doesn't pay a brand premium; it </a:t>
            </a:r>
            <a:r>
              <a:rPr lang="en-US" i="1"/>
              <a:t>captures</a:t>
            </a:r>
            <a:r>
              <a:rPr lang="en-US"/>
              <a:t> that premium. Private label typically carries 5-10 points of gross margin advantage over equivalent national brands."</a:t>
            </a:r>
          </a:p>
          <a:p>
            <a:pPr>
              <a:buFont typeface="Calibri"/>
              <a:buChar char="-"/>
            </a:pPr>
            <a:br>
              <a:rPr lang="en-US">
                <a:cs typeface="+mn-lt"/>
              </a:rPr>
            </a:br>
            <a:endParaRPr lang="en-US"/>
          </a:p>
          <a:p>
            <a:pPr>
              <a:buFont typeface="Calibri"/>
              <a:buChar char="-"/>
            </a:pPr>
            <a:r>
              <a:rPr lang="en-US" b="1"/>
              <a:t>Closing the slide:</a:t>
            </a:r>
            <a:endParaRPr lang="en-US"/>
          </a:p>
          <a:p>
            <a:pPr>
              <a:buFont typeface="Calibri"/>
              <a:buChar char="-"/>
            </a:pPr>
            <a:r>
              <a:rPr lang="en-US"/>
              <a:t>"Taken together, this vertical integration gives HD a structural cost advantage. When lumber prices spike or freight rates rise, HD has more levers to pull than a traditional retailer does. That's why gross margins have held up even through the housing downturn — the cost structure is partially insulated by what HD controls internally."</a:t>
            </a:r>
          </a:p>
          <a:p>
            <a:pPr marL="285750" indent="-285750">
              <a:buFont typeface="Calibri"/>
              <a:buChar char="-"/>
            </a:pPr>
            <a:endParaRPr lang="en-US"/>
          </a:p>
          <a:p>
            <a:pPr marL="285750" indent="-285750">
              <a:buFont typeface="Calibri"/>
              <a:buChar char="-"/>
            </a:pPr>
            <a:endParaRPr lang="en-US"/>
          </a:p>
          <a:p>
            <a:pPr marL="285750" indent="-285750">
              <a:buFont typeface="Calibri"/>
              <a:buChar char="-"/>
            </a:pPr>
            <a:endParaRPr lang="en-US"/>
          </a:p>
          <a:p>
            <a:endParaRPr lang="en-US"/>
          </a:p>
        </p:txBody>
      </p:sp>
      <p:sp>
        <p:nvSpPr>
          <p:cNvPr id="4" name="Slide Number Placeholder 3">
            <a:extLst>
              <a:ext uri="{FF2B5EF4-FFF2-40B4-BE49-F238E27FC236}">
                <a16:creationId xmlns:a16="http://schemas.microsoft.com/office/drawing/2014/main" id="{7E5304FB-9D12-999F-9FEB-F5DE9BCE1A6D}"/>
              </a:ext>
            </a:extLst>
          </p:cNvPr>
          <p:cNvSpPr>
            <a:spLocks noGrp="1"/>
          </p:cNvSpPr>
          <p:nvPr>
            <p:ph type="sldNum" sz="quarter" idx="5"/>
          </p:nvPr>
        </p:nvSpPr>
        <p:spPr/>
        <p:txBody>
          <a:bodyPr/>
          <a:lstStyle/>
          <a:p>
            <a:fld id="{EE0F971B-CC21-4CD7-9E22-FFE2F9749DE9}" type="slidenum">
              <a:rPr lang="en-IN" smtClean="0"/>
              <a:t>17</a:t>
            </a:fld>
            <a:endParaRPr lang="en-IN"/>
          </a:p>
        </p:txBody>
      </p:sp>
    </p:spTree>
    <p:extLst>
      <p:ext uri="{BB962C8B-B14F-4D97-AF65-F5344CB8AC3E}">
        <p14:creationId xmlns:p14="http://schemas.microsoft.com/office/powerpoint/2010/main" val="25668343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23A5DE-648E-0B7C-4C5A-D3BA4D5CC8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67C38F-A874-65B4-9477-CCEC12ABA2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CE5DE8-2B34-0076-FCE3-3B90508F2AD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0CFDA2E-809F-01A5-FF16-3D6D43945448}"/>
              </a:ext>
            </a:extLst>
          </p:cNvPr>
          <p:cNvSpPr>
            <a:spLocks noGrp="1"/>
          </p:cNvSpPr>
          <p:nvPr>
            <p:ph type="sldNum" sz="quarter" idx="5"/>
          </p:nvPr>
        </p:nvSpPr>
        <p:spPr/>
        <p:txBody>
          <a:bodyPr/>
          <a:lstStyle/>
          <a:p>
            <a:fld id="{EE0F971B-CC21-4CD7-9E22-FFE2F9749DE9}" type="slidenum">
              <a:rPr lang="en-IN" smtClean="0"/>
              <a:t>18</a:t>
            </a:fld>
            <a:endParaRPr lang="en-IN"/>
          </a:p>
        </p:txBody>
      </p:sp>
    </p:spTree>
    <p:extLst>
      <p:ext uri="{BB962C8B-B14F-4D97-AF65-F5344CB8AC3E}">
        <p14:creationId xmlns:p14="http://schemas.microsoft.com/office/powerpoint/2010/main" val="26537772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8881D-0D15-3CA9-11D2-5723CF8E31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A87AF3-B527-EBF9-254C-3B16F0A49B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E40F19-F62E-DC46-D462-FB454B47A256}"/>
              </a:ext>
            </a:extLst>
          </p:cNvPr>
          <p:cNvSpPr>
            <a:spLocks noGrp="1"/>
          </p:cNvSpPr>
          <p:nvPr>
            <p:ph type="body" idx="1"/>
          </p:nvPr>
        </p:nvSpPr>
        <p:spPr/>
        <p:txBody>
          <a:bodyPr/>
          <a:lstStyle/>
          <a:p>
            <a:endParaRPr lang="en-US">
              <a:latin typeface="Calibri"/>
              <a:ea typeface="Calibri"/>
              <a:cs typeface="Calibri"/>
            </a:endParaRPr>
          </a:p>
          <a:p>
            <a:endParaRPr lang="en-US">
              <a:latin typeface="Calibri"/>
              <a:ea typeface="Calibri"/>
              <a:cs typeface="Calibri"/>
            </a:endParaRPr>
          </a:p>
          <a:p>
            <a:pPr lvl="1" indent="-171450">
              <a:buFont typeface="Courier New"/>
              <a:buChar char="o"/>
            </a:pPr>
            <a:endParaRPr lang="en-US">
              <a:latin typeface="Calibri"/>
              <a:ea typeface="Calibri"/>
              <a:cs typeface="Calibri"/>
            </a:endParaRPr>
          </a:p>
          <a:p>
            <a:pPr lvl="1" indent="-171450">
              <a:buFont typeface="Courier New"/>
              <a:buChar char="o"/>
            </a:pPr>
            <a:endParaRPr lang="en-US">
              <a:latin typeface="Calibri"/>
              <a:ea typeface="Calibri"/>
              <a:cs typeface="Calibri"/>
            </a:endParaRPr>
          </a:p>
          <a:p>
            <a:pPr lvl="1" indent="-171450">
              <a:buFont typeface="Courier New"/>
              <a:buChar char="o"/>
            </a:pPr>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0576AEB4-6193-704E-AFF9-7B05253AE813}"/>
              </a:ext>
            </a:extLst>
          </p:cNvPr>
          <p:cNvSpPr>
            <a:spLocks noGrp="1"/>
          </p:cNvSpPr>
          <p:nvPr>
            <p:ph type="sldNum" sz="quarter" idx="5"/>
          </p:nvPr>
        </p:nvSpPr>
        <p:spPr/>
        <p:txBody>
          <a:bodyPr/>
          <a:lstStyle/>
          <a:p>
            <a:fld id="{EE0F971B-CC21-4CD7-9E22-FFE2F9749DE9}" type="slidenum">
              <a:rPr lang="en-IN" smtClean="0"/>
              <a:t>19</a:t>
            </a:fld>
            <a:endParaRPr lang="en-IN"/>
          </a:p>
        </p:txBody>
      </p:sp>
    </p:spTree>
    <p:extLst>
      <p:ext uri="{BB962C8B-B14F-4D97-AF65-F5344CB8AC3E}">
        <p14:creationId xmlns:p14="http://schemas.microsoft.com/office/powerpoint/2010/main" val="2675754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C82AE8-B316-A7FD-A28E-318E667F99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6EC323-6743-E897-7A29-526A2348AD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738CE8-BC97-1326-616D-3BFE3E8C88FB}"/>
              </a:ext>
            </a:extLst>
          </p:cNvPr>
          <p:cNvSpPr>
            <a:spLocks noGrp="1"/>
          </p:cNvSpPr>
          <p:nvPr>
            <p:ph type="body" idx="1"/>
          </p:nvPr>
        </p:nvSpPr>
        <p:spPr/>
        <p:txBody>
          <a:bodyPr/>
          <a:lstStyle/>
          <a:p>
            <a:r>
              <a:rPr lang="en-US">
                <a:highlight>
                  <a:srgbClr val="FFFFFF"/>
                </a:highlight>
              </a:rPr>
              <a:t>We used six key inputs. Revenue growth of 3.5% per year, which is below HD's own five-year CAGR and well below the optimistic case of 4.5%. </a:t>
            </a:r>
            <a:endParaRPr lang="en-US"/>
          </a:p>
          <a:p>
            <a:r>
              <a:rPr lang="en-US">
                <a:highlight>
                  <a:srgbClr val="FFFFFF"/>
                </a:highlight>
              </a:rPr>
              <a:t>Gross margin held flat at 33.1%, consistent with history. </a:t>
            </a:r>
            <a:endParaRPr lang="en-US"/>
          </a:p>
          <a:p>
            <a:r>
              <a:rPr lang="en-US">
                <a:highlight>
                  <a:srgbClr val="FFFFFF"/>
                </a:highlight>
              </a:rPr>
              <a:t>EBIT margin at 12%, assuming no operating leverage benefit going forward. </a:t>
            </a:r>
          </a:p>
          <a:p>
            <a:r>
              <a:rPr lang="en-US" err="1">
                <a:highlight>
                  <a:srgbClr val="FFFFFF"/>
                </a:highlight>
              </a:rPr>
              <a:t>CapEx</a:t>
            </a:r>
            <a:r>
              <a:rPr lang="en-US">
                <a:highlight>
                  <a:srgbClr val="FFFFFF"/>
                </a:highlight>
              </a:rPr>
              <a:t> at 2.5% of sales, which is above HD's historical 2.1% to reflect the continued supply chain buildout. </a:t>
            </a:r>
            <a:endParaRPr lang="en-US"/>
          </a:p>
          <a:p>
            <a:r>
              <a:rPr lang="en-US">
                <a:highlight>
                  <a:srgbClr val="FFFFFF"/>
                </a:highlight>
              </a:rPr>
              <a:t>WACC of 9.2%, built from a risk-free rate of 4.5%, beta of 0.97, and a 6% market risk premium using CAPM. </a:t>
            </a:r>
            <a:endParaRPr lang="en-US"/>
          </a:p>
          <a:p>
            <a:r>
              <a:rPr lang="en-US">
                <a:highlight>
                  <a:srgbClr val="FFFFFF"/>
                </a:highlight>
              </a:rPr>
              <a:t>And a terminal growth rate of 3%, which equals long-run US nominal GDP. We are not assuming HD shrinks. We are not being catastrophically bearish. We are assuming HD performs at the pace of the overall economy in perpetuity.</a:t>
            </a:r>
            <a:endParaRPr lang="en-US"/>
          </a:p>
          <a:p>
            <a:r>
              <a:rPr lang="en-US">
                <a:highlight>
                  <a:srgbClr val="FFFFFF"/>
                </a:highlight>
              </a:rPr>
              <a:t>Takeaway: conservative, not heroic — modest growth, flat margins, elevated </a:t>
            </a:r>
            <a:r>
              <a:rPr lang="en-US" err="1">
                <a:highlight>
                  <a:srgbClr val="FFFFFF"/>
                </a:highlight>
              </a:rPr>
              <a:t>CapEx</a:t>
            </a:r>
            <a:r>
              <a:rPr lang="en-US">
                <a:highlight>
                  <a:srgbClr val="FFFFFF"/>
                </a:highlight>
              </a:rPr>
              <a:t>, sub-GDP terminal rate.</a:t>
            </a:r>
          </a:p>
          <a:p>
            <a:endParaRPr lang="en-US">
              <a:highlight>
                <a:srgbClr val="FFFFFF"/>
              </a:highlight>
            </a:endParaRPr>
          </a:p>
          <a:p>
            <a:r>
              <a:rPr lang="en-US">
                <a:highlight>
                  <a:srgbClr val="FFFFFF"/>
                </a:highlight>
              </a:rPr>
              <a:t>Will we be able to explain/talk about these numbers and how they go into our DCF/Statement model should we get any questions about it?</a:t>
            </a:r>
          </a:p>
        </p:txBody>
      </p:sp>
      <p:sp>
        <p:nvSpPr>
          <p:cNvPr id="4" name="Slide Number Placeholder 3">
            <a:extLst>
              <a:ext uri="{FF2B5EF4-FFF2-40B4-BE49-F238E27FC236}">
                <a16:creationId xmlns:a16="http://schemas.microsoft.com/office/drawing/2014/main" id="{B6D00B6A-136C-0DB9-BC45-5D4A219E4326}"/>
              </a:ext>
            </a:extLst>
          </p:cNvPr>
          <p:cNvSpPr>
            <a:spLocks noGrp="1"/>
          </p:cNvSpPr>
          <p:nvPr>
            <p:ph type="sldNum" sz="quarter" idx="5"/>
          </p:nvPr>
        </p:nvSpPr>
        <p:spPr/>
        <p:txBody>
          <a:bodyPr/>
          <a:lstStyle/>
          <a:p>
            <a:fld id="{EE0F971B-CC21-4CD7-9E22-FFE2F9749DE9}" type="slidenum">
              <a:rPr lang="en-IN" smtClean="0"/>
              <a:t>20</a:t>
            </a:fld>
            <a:endParaRPr lang="en-IN"/>
          </a:p>
        </p:txBody>
      </p:sp>
    </p:spTree>
    <p:extLst>
      <p:ext uri="{BB962C8B-B14F-4D97-AF65-F5344CB8AC3E}">
        <p14:creationId xmlns:p14="http://schemas.microsoft.com/office/powerpoint/2010/main" val="15717803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EE0F971B-CC21-4CD7-9E22-FFE2F9749DE9}" type="slidenum">
              <a:rPr lang="en-IN" smtClean="0"/>
              <a:t>2</a:t>
            </a:fld>
            <a:endParaRPr lang="en-IN"/>
          </a:p>
        </p:txBody>
      </p:sp>
    </p:spTree>
    <p:extLst>
      <p:ext uri="{BB962C8B-B14F-4D97-AF65-F5344CB8AC3E}">
        <p14:creationId xmlns:p14="http://schemas.microsoft.com/office/powerpoint/2010/main" val="11039163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659950-6505-94CD-C29A-0ED6EDE38C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EB3E5F-FD76-D106-8C3F-44EC4F8E82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C6E282-4052-C166-D2D4-371475636550}"/>
              </a:ext>
            </a:extLst>
          </p:cNvPr>
          <p:cNvSpPr>
            <a:spLocks noGrp="1"/>
          </p:cNvSpPr>
          <p:nvPr>
            <p:ph type="body" idx="1"/>
          </p:nvPr>
        </p:nvSpPr>
        <p:spPr/>
        <p:txBody>
          <a:bodyPr/>
          <a:lstStyle/>
          <a:p>
            <a:r>
              <a:rPr lang="en-US"/>
              <a:t>With those assumptions, our model produces free cash flow growing steadily from roughly $15 billion in year one to $17 billion by 2030. The shape matters more than any individual year. This is a mature, cash-generative business with predictable output. No J-curve, no moonshot growth. Just consistent, compounding cash flow from a scaled operation. That is exactly the business we want to value, and it is what our terminal value calculation is anchored to.</a:t>
            </a:r>
          </a:p>
          <a:p>
            <a:pPr marL="171450" indent="-171450">
              <a:buFont typeface="Arial"/>
              <a:buChar char="•"/>
            </a:pPr>
            <a:r>
              <a:rPr lang="en-US"/>
              <a:t>The net effect in FY2025 was a $3,748M increase in NWC. That means HD had to fund $3,748M more in working capital than the year before, almost entirely because SRS brought in a large inventory and receivables base that did not exist in HD's books before the acquisition.</a:t>
            </a:r>
          </a:p>
        </p:txBody>
      </p:sp>
      <p:sp>
        <p:nvSpPr>
          <p:cNvPr id="4" name="Slide Number Placeholder 3">
            <a:extLst>
              <a:ext uri="{FF2B5EF4-FFF2-40B4-BE49-F238E27FC236}">
                <a16:creationId xmlns:a16="http://schemas.microsoft.com/office/drawing/2014/main" id="{83BD4B2C-7F09-947D-A7BF-6CCB56FDB3B8}"/>
              </a:ext>
            </a:extLst>
          </p:cNvPr>
          <p:cNvSpPr>
            <a:spLocks noGrp="1"/>
          </p:cNvSpPr>
          <p:nvPr>
            <p:ph type="sldNum" sz="quarter" idx="5"/>
          </p:nvPr>
        </p:nvSpPr>
        <p:spPr/>
        <p:txBody>
          <a:bodyPr/>
          <a:lstStyle/>
          <a:p>
            <a:fld id="{EE0F971B-CC21-4CD7-9E22-FFE2F9749DE9}" type="slidenum">
              <a:rPr lang="en-IN" smtClean="0"/>
              <a:t>21</a:t>
            </a:fld>
            <a:endParaRPr lang="en-IN"/>
          </a:p>
        </p:txBody>
      </p:sp>
    </p:spTree>
    <p:extLst>
      <p:ext uri="{BB962C8B-B14F-4D97-AF65-F5344CB8AC3E}">
        <p14:creationId xmlns:p14="http://schemas.microsoft.com/office/powerpoint/2010/main" val="3713355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9870FF-68C8-9D59-83F8-F4D2496262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BB7DA4-944E-CEC7-BC9D-4B90EB5F75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F97F1D-C29B-AF16-C1A8-D3E2CD38F3CD}"/>
              </a:ext>
            </a:extLst>
          </p:cNvPr>
          <p:cNvSpPr>
            <a:spLocks noGrp="1"/>
          </p:cNvSpPr>
          <p:nvPr>
            <p:ph type="body" idx="1"/>
          </p:nvPr>
        </p:nvSpPr>
        <p:spPr/>
        <p:txBody>
          <a:bodyPr/>
          <a:lstStyle/>
          <a:p>
            <a:pPr>
              <a:buFont typeface="Arial"/>
              <a:buChar char="•"/>
            </a:pPr>
            <a:r>
              <a:rPr lang="en-US"/>
              <a:t>Two independent methods. Two different terminal value assumptions. Both land at roughly the same conclusion. HD is worth $182 to $235. The market is pricing it at $334.</a:t>
            </a:r>
          </a:p>
          <a:p>
            <a:r>
              <a:rPr lang="en-US"/>
              <a:t>That is 30% overvalued on the generous method. 45% overvalued on the fundamental method. We want to be clear: we are not saying HD is a bad business. We are saying the market is paying for growth that the fundamentals do not support.</a:t>
            </a:r>
          </a:p>
          <a:p>
            <a:pPr marL="285750" indent="-285750">
              <a:buFont typeface="Arial"/>
              <a:buChar char="•"/>
            </a:pPr>
            <a:endParaRPr lang="en-US"/>
          </a:p>
          <a:p>
            <a:pPr marL="285750" indent="-285750">
              <a:buFont typeface="Arial"/>
              <a:buChar char="•"/>
            </a:pPr>
            <a:r>
              <a:rPr lang="en-US" b="1"/>
              <a:t>Perpetuity</a:t>
            </a:r>
          </a:p>
          <a:p>
            <a:pPr lvl="1">
              <a:buFont typeface="Arial"/>
              <a:buChar char="•"/>
            </a:pPr>
            <a:r>
              <a:rPr lang="en-US"/>
              <a:t> beyond 2030, HD generates cash that grows at 3% per year forever, and you discount that infinite stream back to today. The formula is FCF × (1 + g) ÷ (WACC − g), which equals $17,453M × 1.03 ÷ (9.24% − 3.0%) = $287,951M terminal value in 2030. Discount that back five years at 9.24% and you get $185.1B today. Add the $59.9B of discounted FCFs, subtract net debt, divide by shares, and you land at $181.54, which rounds to $182. The 3% growth rate is your explicit assumption. You chose it because it equals long run US nominal GDP growth, meaning you are saying HD grows no faster than the overall economy forever after year 5. That is a deliberately conservative, defensible assumption.</a:t>
            </a:r>
            <a:endParaRPr lang="en-US" b="1"/>
          </a:p>
          <a:p>
            <a:pPr lvl="1">
              <a:buFont typeface="Arial"/>
              <a:buChar char="•"/>
            </a:pPr>
            <a:endParaRPr lang="en-US"/>
          </a:p>
          <a:p>
            <a:pPr marL="171450" indent="-171450">
              <a:buFont typeface="Arial"/>
              <a:buChar char="•"/>
            </a:pPr>
            <a:r>
              <a:rPr lang="en-US" b="1"/>
              <a:t>Exit Multiple</a:t>
            </a:r>
          </a:p>
          <a:p>
            <a:pPr marL="457200">
              <a:buFont typeface="Arial"/>
              <a:buChar char="•"/>
            </a:pPr>
            <a:r>
              <a:rPr lang="en-US"/>
              <a:t>  I do not know what happens after 2030 in perpetuity, so instead of modeling it I will just assume someone buys the whole business in 2030 at a market multiple. You picked 13.25x EV/EBITDA, applied it to your forecast 2030 EBITDA of $28.0B, and got a terminal value of $370.6B. Discount that back, add FCFs, subtract net debt, divide by shares, and you get $234.82, which rounds to $235. The 13.25x multiple is not your explicit assumption about growth. It is borrowed from what comparable businesses trade at today, discounted by about 13% from HD's current 15.2x to reflect your bearish housing view.</a:t>
            </a:r>
          </a:p>
          <a:p>
            <a:pPr marL="457200">
              <a:buFont typeface="Arial"/>
              <a:buChar char="•"/>
            </a:pPr>
            <a:r>
              <a:rPr lang="en-US"/>
              <a:t> "even under a generous market multiple assumption, exit value reaches only $235." </a:t>
            </a:r>
          </a:p>
          <a:p>
            <a:pPr marL="457200">
              <a:buFont typeface="Arial"/>
              <a:buChar char="•"/>
            </a:pPr>
            <a:r>
              <a:rPr lang="en-US"/>
              <a:t> </a:t>
            </a:r>
          </a:p>
          <a:p>
            <a:pPr marL="628650" lvl="1" indent="-171450">
              <a:buFont typeface="Arial"/>
              <a:buChar char="•"/>
            </a:pPr>
            <a:endParaRPr lang="en-US"/>
          </a:p>
          <a:p>
            <a:pPr marL="285750" indent="-285750">
              <a:buFont typeface="Arial"/>
              <a:buChar char="•"/>
            </a:pPr>
            <a:endParaRPr lang="en-US" b="1"/>
          </a:p>
        </p:txBody>
      </p:sp>
      <p:sp>
        <p:nvSpPr>
          <p:cNvPr id="4" name="Slide Number Placeholder 3">
            <a:extLst>
              <a:ext uri="{FF2B5EF4-FFF2-40B4-BE49-F238E27FC236}">
                <a16:creationId xmlns:a16="http://schemas.microsoft.com/office/drawing/2014/main" id="{1AE10F72-BBB6-412D-B1A6-A69589F06D95}"/>
              </a:ext>
            </a:extLst>
          </p:cNvPr>
          <p:cNvSpPr>
            <a:spLocks noGrp="1"/>
          </p:cNvSpPr>
          <p:nvPr>
            <p:ph type="sldNum" sz="quarter" idx="5"/>
          </p:nvPr>
        </p:nvSpPr>
        <p:spPr/>
        <p:txBody>
          <a:bodyPr/>
          <a:lstStyle/>
          <a:p>
            <a:fld id="{EE0F971B-CC21-4CD7-9E22-FFE2F9749DE9}" type="slidenum">
              <a:rPr lang="en-IN" smtClean="0"/>
              <a:t>22</a:t>
            </a:fld>
            <a:endParaRPr lang="en-IN"/>
          </a:p>
        </p:txBody>
      </p:sp>
    </p:spTree>
    <p:extLst>
      <p:ext uri="{BB962C8B-B14F-4D97-AF65-F5344CB8AC3E}">
        <p14:creationId xmlns:p14="http://schemas.microsoft.com/office/powerpoint/2010/main" val="39074547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C65EB8-C50C-5EAB-2C36-A6F05400F5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AC94C5-A832-169C-308B-5EBF2D3AE4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99F1C9-3A11-75E3-AFE8-E5D5F3098229}"/>
              </a:ext>
            </a:extLst>
          </p:cNvPr>
          <p:cNvSpPr>
            <a:spLocks noGrp="1"/>
          </p:cNvSpPr>
          <p:nvPr>
            <p:ph type="body" idx="1"/>
          </p:nvPr>
        </p:nvSpPr>
        <p:spPr/>
        <p:txBody>
          <a:bodyPr/>
          <a:lstStyle/>
          <a:p>
            <a:r>
              <a:rPr lang="en-US"/>
              <a:t>A natural question is: what if our assumptions are wrong? So, we stress-tested the model across 49 combinations of WACC and terminal growth rate.</a:t>
            </a:r>
          </a:p>
          <a:p>
            <a:r>
              <a:rPr lang="en-US"/>
              <a:t>The color tells the story. Most of the grid is red or darker red, meaning most scenarios produce a price well below $334. The red zone, where the model actually justifies the current price, is in the top right corner. The one cell out of 49.</a:t>
            </a:r>
          </a:p>
          <a:p>
            <a:r>
              <a:rPr lang="en-US"/>
              <a:t>To justify $334, you need to simultaneously assume a WACC below 8% and terminal growth above 4%. A WACC below 8% means you believe HD is safer than nearly any equity in the market. A terminal growth rate above 4% means HD grows faster than the US economy indefinitely. Both at the same time.</a:t>
            </a:r>
          </a:p>
          <a:p>
            <a:r>
              <a:rPr lang="en-US"/>
              <a:t>We think that is an unrealistic combination given the housing cycle, the interest rate environment, and the competitive pressure from Lowe's and specialty players. Our overvaluation conclusion is not dependent on any single assumption. It holds across almost the entire grid.</a:t>
            </a:r>
          </a:p>
          <a:p>
            <a:pPr marL="285750" indent="-285750">
              <a:buFont typeface="Calibri,Sans-Serif"/>
              <a:buChar char="-"/>
            </a:pPr>
            <a:endParaRPr lang="en-US"/>
          </a:p>
        </p:txBody>
      </p:sp>
      <p:sp>
        <p:nvSpPr>
          <p:cNvPr id="4" name="Slide Number Placeholder 3">
            <a:extLst>
              <a:ext uri="{FF2B5EF4-FFF2-40B4-BE49-F238E27FC236}">
                <a16:creationId xmlns:a16="http://schemas.microsoft.com/office/drawing/2014/main" id="{EAA47ADE-A2F1-B05E-A45E-FDB3580EA359}"/>
              </a:ext>
            </a:extLst>
          </p:cNvPr>
          <p:cNvSpPr>
            <a:spLocks noGrp="1"/>
          </p:cNvSpPr>
          <p:nvPr>
            <p:ph type="sldNum" sz="quarter" idx="5"/>
          </p:nvPr>
        </p:nvSpPr>
        <p:spPr/>
        <p:txBody>
          <a:bodyPr/>
          <a:lstStyle/>
          <a:p>
            <a:fld id="{EE0F971B-CC21-4CD7-9E22-FFE2F9749DE9}" type="slidenum">
              <a:rPr lang="en-IN" smtClean="0"/>
              <a:t>23</a:t>
            </a:fld>
            <a:endParaRPr lang="en-IN"/>
          </a:p>
        </p:txBody>
      </p:sp>
    </p:spTree>
    <p:extLst>
      <p:ext uri="{BB962C8B-B14F-4D97-AF65-F5344CB8AC3E}">
        <p14:creationId xmlns:p14="http://schemas.microsoft.com/office/powerpoint/2010/main" val="3667665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9ABF74-53B9-6ABE-4D96-A08B177710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A13541-4BCF-B3C2-8123-31C100FFC4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5B65C6-9D84-4AA8-D3A2-D6BCD97D878C}"/>
              </a:ext>
            </a:extLst>
          </p:cNvPr>
          <p:cNvSpPr>
            <a:spLocks noGrp="1"/>
          </p:cNvSpPr>
          <p:nvPr>
            <p:ph type="body" idx="1"/>
          </p:nvPr>
        </p:nvSpPr>
        <p:spPr/>
        <p:txBody>
          <a:bodyPr/>
          <a:lstStyle/>
          <a:p>
            <a:r>
              <a:rPr lang="en-US">
                <a:latin typeface="Calibri"/>
                <a:ea typeface="Calibri"/>
                <a:cs typeface="Calibri"/>
              </a:rPr>
              <a:t>Don't need to spend nearly as much time; focus on final valuation and big picture – main idea + takeaway to reinforce what has been said</a:t>
            </a:r>
          </a:p>
          <a:p>
            <a:pPr marL="171450" indent="-171450">
              <a:buFont typeface="Arial"/>
              <a:buChar char="•"/>
            </a:pPr>
            <a:endParaRPr lang="en-US">
              <a:latin typeface="Calibri"/>
              <a:ea typeface="Calibri"/>
              <a:cs typeface="Calibri"/>
            </a:endParaRPr>
          </a:p>
          <a:p>
            <a:pPr lvl="1" indent="-171450">
              <a:buFont typeface="Courier New"/>
              <a:buChar char="o"/>
            </a:pPr>
            <a:endParaRPr lang="en-US">
              <a:latin typeface="Calibri"/>
              <a:ea typeface="Calibri"/>
              <a:cs typeface="Calibri"/>
            </a:endParaRPr>
          </a:p>
          <a:p>
            <a:pPr lvl="1" indent="-171450">
              <a:buFont typeface="Courier New"/>
              <a:buChar char="o"/>
            </a:pPr>
            <a:endParaRPr lang="en-US">
              <a:latin typeface="Calibri"/>
              <a:ea typeface="Calibri"/>
              <a:cs typeface="Calibri"/>
            </a:endParaRPr>
          </a:p>
          <a:p>
            <a:pPr lvl="1" indent="-171450">
              <a:buFont typeface="Courier New"/>
              <a:buChar char="o"/>
            </a:pPr>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B5D45C21-2C69-B8CD-10CC-BE2770F6CC83}"/>
              </a:ext>
            </a:extLst>
          </p:cNvPr>
          <p:cNvSpPr>
            <a:spLocks noGrp="1"/>
          </p:cNvSpPr>
          <p:nvPr>
            <p:ph type="sldNum" sz="quarter" idx="5"/>
          </p:nvPr>
        </p:nvSpPr>
        <p:spPr/>
        <p:txBody>
          <a:bodyPr/>
          <a:lstStyle/>
          <a:p>
            <a:fld id="{EE0F971B-CC21-4CD7-9E22-FFE2F9749DE9}" type="slidenum">
              <a:rPr lang="en-IN" smtClean="0"/>
              <a:t>24</a:t>
            </a:fld>
            <a:endParaRPr lang="en-IN"/>
          </a:p>
        </p:txBody>
      </p:sp>
    </p:spTree>
    <p:extLst>
      <p:ext uri="{BB962C8B-B14F-4D97-AF65-F5344CB8AC3E}">
        <p14:creationId xmlns:p14="http://schemas.microsoft.com/office/powerpoint/2010/main" val="172908805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solidFill>
                <a:srgbClr val="81C6FF"/>
              </a:solidFill>
            </a:endParaRP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EE0F971B-CC21-4CD7-9E22-FFE2F9749DE9}" type="slidenum">
              <a:rPr lang="en-IN" smtClean="0"/>
              <a:t>25</a:t>
            </a:fld>
            <a:endParaRPr lang="en-IN"/>
          </a:p>
        </p:txBody>
      </p:sp>
    </p:spTree>
    <p:extLst>
      <p:ext uri="{BB962C8B-B14F-4D97-AF65-F5344CB8AC3E}">
        <p14:creationId xmlns:p14="http://schemas.microsoft.com/office/powerpoint/2010/main" val="32552133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r>
              <a:rPr lang="en-US">
                <a:latin typeface="Calibri"/>
                <a:ea typeface="Calibri"/>
                <a:cs typeface="Calibri"/>
              </a:rPr>
              <a:t>Visual is good </a:t>
            </a:r>
          </a:p>
          <a:p>
            <a:pPr marL="171450" indent="-171450">
              <a:buFont typeface="Arial"/>
              <a:buChar char="•"/>
            </a:pPr>
            <a:r>
              <a:rPr lang="en-US">
                <a:latin typeface="Calibri"/>
                <a:ea typeface="Calibri"/>
                <a:cs typeface="Calibri"/>
              </a:rPr>
              <a:t>Delivery should happen sooner, say the name of the person and hand over </a:t>
            </a:r>
          </a:p>
          <a:p>
            <a:pPr marL="171450" indent="-171450">
              <a:buFont typeface="Arial"/>
              <a:buChar char="•"/>
            </a:pPr>
            <a:r>
              <a:rPr lang="en-US">
                <a:latin typeface="Calibri"/>
                <a:ea typeface="Calibri"/>
                <a:cs typeface="Calibri"/>
              </a:rPr>
              <a:t>Enthusiasm during the </a:t>
            </a:r>
            <a:r>
              <a:rPr lang="en-US" err="1">
                <a:latin typeface="Calibri"/>
                <a:ea typeface="Calibri"/>
                <a:cs typeface="Calibri"/>
              </a:rPr>
              <a:t>presen</a:t>
            </a:r>
            <a:r>
              <a:rPr lang="en-US">
                <a:latin typeface="Calibri"/>
                <a:ea typeface="Calibri"/>
                <a:cs typeface="Calibri"/>
              </a:rPr>
              <a:t>tation</a:t>
            </a:r>
          </a:p>
          <a:p>
            <a:pPr marL="171450" indent="-171450">
              <a:buFont typeface="Arial"/>
              <a:buChar char="•"/>
            </a:pPr>
            <a:r>
              <a:rPr lang="en-US">
                <a:latin typeface="Calibri"/>
                <a:ea typeface="Calibri"/>
                <a:cs typeface="Calibri"/>
              </a:rPr>
              <a:t>Took 3 mins. Tell the story and value drivers. Don’t go into the results</a:t>
            </a:r>
          </a:p>
          <a:p>
            <a:pPr marL="171450" indent="-171450">
              <a:buFont typeface="Arial"/>
              <a:buChar char="•"/>
            </a:pPr>
            <a:r>
              <a:rPr lang="en-US">
                <a:latin typeface="Calibri"/>
                <a:ea typeface="Calibri"/>
                <a:cs typeface="Calibri"/>
              </a:rPr>
              <a:t>Housing bill that was supposed to be signed yesterday. About the news </a:t>
            </a:r>
          </a:p>
          <a:p>
            <a:pPr marL="171450" indent="-171450">
              <a:buFont typeface="Arial"/>
              <a:buChar char="•"/>
            </a:pPr>
            <a:endParaRPr lang="en-US">
              <a:latin typeface="Calibri"/>
              <a:ea typeface="Calibri"/>
              <a:cs typeface="Calibri"/>
            </a:endParaRPr>
          </a:p>
          <a:p>
            <a:pPr lvl="1" indent="-171450">
              <a:buFont typeface="Courier New"/>
              <a:buChar char="o"/>
            </a:pPr>
            <a:endParaRPr lang="en-US">
              <a:latin typeface="Calibri"/>
              <a:ea typeface="Calibri"/>
              <a:cs typeface="Calibri"/>
            </a:endParaRPr>
          </a:p>
          <a:p>
            <a:pPr lvl="1" indent="-171450">
              <a:buFont typeface="Courier New"/>
              <a:buChar char="o"/>
            </a:pPr>
            <a:endParaRPr lang="en-US">
              <a:latin typeface="Calibri"/>
              <a:ea typeface="Calibri"/>
              <a:cs typeface="Calibri"/>
            </a:endParaRPr>
          </a:p>
          <a:p>
            <a:pPr lvl="1" indent="-171450">
              <a:buFont typeface="Courier New"/>
              <a:buChar char="o"/>
            </a:pPr>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EE0F971B-CC21-4CD7-9E22-FFE2F9749DE9}" type="slidenum">
              <a:rPr lang="en-IN" smtClean="0"/>
              <a:t>3</a:t>
            </a:fld>
            <a:endParaRPr lang="en-IN"/>
          </a:p>
        </p:txBody>
      </p:sp>
    </p:spTree>
    <p:extLst>
      <p:ext uri="{BB962C8B-B14F-4D97-AF65-F5344CB8AC3E}">
        <p14:creationId xmlns:p14="http://schemas.microsoft.com/office/powerpoint/2010/main" val="13101560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F38D34-E225-ECED-2278-578345608F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346CF0-7D8E-ED91-D7F2-AA28C7AABE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3458F2-8EC2-3BB4-2700-DA7B1EFEF25D}"/>
              </a:ext>
            </a:extLst>
          </p:cNvPr>
          <p:cNvSpPr>
            <a:spLocks noGrp="1"/>
          </p:cNvSpPr>
          <p:nvPr>
            <p:ph type="body" idx="1"/>
          </p:nvPr>
        </p:nvSpPr>
        <p:spPr/>
        <p:txBody>
          <a:bodyPr/>
          <a:lstStyle/>
          <a:p>
            <a:pPr marL="171450" indent="-171450">
              <a:buFont typeface="Arial"/>
              <a:buChar char="•"/>
            </a:pPr>
            <a:endParaRPr lang="en-US">
              <a:latin typeface="Calibri"/>
              <a:ea typeface="Calibri"/>
              <a:cs typeface="Calibri"/>
            </a:endParaRPr>
          </a:p>
          <a:p>
            <a:pPr lvl="1" indent="-171450">
              <a:buFont typeface="Courier New"/>
              <a:buChar char="o"/>
            </a:pPr>
            <a:endParaRPr lang="en-US">
              <a:latin typeface="Calibri"/>
              <a:ea typeface="Calibri"/>
              <a:cs typeface="Calibri"/>
            </a:endParaRPr>
          </a:p>
          <a:p>
            <a:pPr lvl="1" indent="-171450">
              <a:buFont typeface="Courier New"/>
              <a:buChar char="o"/>
            </a:pPr>
            <a:endParaRPr lang="en-US">
              <a:latin typeface="Calibri"/>
              <a:ea typeface="Calibri"/>
              <a:cs typeface="Calibri"/>
            </a:endParaRPr>
          </a:p>
          <a:p>
            <a:pPr lvl="1" indent="-171450">
              <a:buFont typeface="Courier New"/>
              <a:buChar char="o"/>
            </a:pPr>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762CC0BE-F7C5-209F-E5B4-79D590078609}"/>
              </a:ext>
            </a:extLst>
          </p:cNvPr>
          <p:cNvSpPr>
            <a:spLocks noGrp="1"/>
          </p:cNvSpPr>
          <p:nvPr>
            <p:ph type="sldNum" sz="quarter" idx="5"/>
          </p:nvPr>
        </p:nvSpPr>
        <p:spPr/>
        <p:txBody>
          <a:bodyPr/>
          <a:lstStyle/>
          <a:p>
            <a:fld id="{EE0F971B-CC21-4CD7-9E22-FFE2F9749DE9}" type="slidenum">
              <a:rPr lang="en-IN" smtClean="0"/>
              <a:t>4</a:t>
            </a:fld>
            <a:endParaRPr lang="en-IN"/>
          </a:p>
        </p:txBody>
      </p:sp>
    </p:spTree>
    <p:extLst>
      <p:ext uri="{BB962C8B-B14F-4D97-AF65-F5344CB8AC3E}">
        <p14:creationId xmlns:p14="http://schemas.microsoft.com/office/powerpoint/2010/main" val="4093944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a:buChar char="•"/>
            </a:pPr>
            <a:r>
              <a:rPr lang="en-US"/>
              <a:t>HD doesn't need rates to be low — it needs people to </a:t>
            </a:r>
            <a:r>
              <a:rPr lang="en-US" i="1"/>
              <a:t>believe</a:t>
            </a:r>
            <a:r>
              <a:rPr lang="en-US"/>
              <a:t> rates are coming down so they commit to moving and renovating</a:t>
            </a:r>
          </a:p>
          <a:p>
            <a:pPr>
              <a:buFont typeface="Arial"/>
              <a:buChar char="•"/>
            </a:pPr>
            <a:r>
              <a:rPr lang="en-US"/>
              <a:t>When the path is this uncertain, buyers and sellers sit on the sidelines and wait</a:t>
            </a:r>
          </a:p>
        </p:txBody>
      </p:sp>
      <p:sp>
        <p:nvSpPr>
          <p:cNvPr id="4" name="Slide Number Placeholder 3"/>
          <p:cNvSpPr>
            <a:spLocks noGrp="1"/>
          </p:cNvSpPr>
          <p:nvPr>
            <p:ph type="sldNum" sz="quarter" idx="5"/>
          </p:nvPr>
        </p:nvSpPr>
        <p:spPr/>
        <p:txBody>
          <a:bodyPr/>
          <a:lstStyle/>
          <a:p>
            <a:fld id="{EE0F971B-CC21-4CD7-9E22-FFE2F9749DE9}" type="slidenum">
              <a:rPr lang="en-IN" smtClean="0"/>
              <a:t>6</a:t>
            </a:fld>
            <a:endParaRPr lang="en-IN"/>
          </a:p>
        </p:txBody>
      </p:sp>
    </p:spTree>
    <p:extLst>
      <p:ext uri="{BB962C8B-B14F-4D97-AF65-F5344CB8AC3E}">
        <p14:creationId xmlns:p14="http://schemas.microsoft.com/office/powerpoint/2010/main" val="10814354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2BF746-220B-7ED8-DCF5-F4889FD00B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108AC2-BF59-503F-BCF1-88D630291A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17D00A-C721-FB37-C68A-7B33EB026854}"/>
              </a:ext>
            </a:extLst>
          </p:cNvPr>
          <p:cNvSpPr>
            <a:spLocks noGrp="1"/>
          </p:cNvSpPr>
          <p:nvPr>
            <p:ph type="body" idx="1"/>
          </p:nvPr>
        </p:nvSpPr>
        <p:spPr/>
        <p:txBody>
          <a:bodyPr/>
          <a:lstStyle/>
          <a:p>
            <a:pPr marL="171450" indent="-171450">
              <a:buFont typeface="Arial"/>
              <a:buChar char="•"/>
            </a:pPr>
            <a:r>
              <a:rPr lang="en-US"/>
              <a:t>Chart shows total existing home sales, early 2022 through mid-2026</a:t>
            </a:r>
          </a:p>
          <a:p>
            <a:pPr marL="171450" indent="-171450">
              <a:buFont typeface="Arial"/>
              <a:buChar char="•"/>
            </a:pPr>
            <a:r>
              <a:rPr lang="en-US"/>
              <a:t>Seasonally adjusted annual rate — smooths out monthly noise</a:t>
            </a:r>
          </a:p>
          <a:p>
            <a:pPr marL="171450" indent="-171450">
              <a:buFont typeface="Arial"/>
              <a:buChar char="•"/>
            </a:pPr>
            <a:r>
              <a:rPr lang="en-US"/>
              <a:t>Sales peaked ~5.5M units in early 2022</a:t>
            </a:r>
          </a:p>
          <a:p>
            <a:pPr marL="171450" indent="-171450">
              <a:buFont typeface="Arial"/>
              <a:buChar char="•"/>
            </a:pPr>
            <a:r>
              <a:rPr lang="en-US"/>
              <a:t>Collapsed to ~3.86M by late 2023 — roughly 30% decline in under two years</a:t>
            </a:r>
          </a:p>
          <a:p>
            <a:pPr marL="171450" indent="-171450">
              <a:buFont typeface="Arial"/>
              <a:buChar char="•"/>
            </a:pPr>
            <a:r>
              <a:rPr lang="en-US"/>
              <a:t>Driven by the Fed's aggressive rate hiking cycle</a:t>
            </a:r>
          </a:p>
          <a:p>
            <a:pPr>
              <a:buFont typeface="Arial"/>
              <a:buChar char="•"/>
            </a:pPr>
            <a:r>
              <a:rPr lang="en-US"/>
              <a:t>Most homeowners locked in mortgages at 2.5–3.5% in 2020–2021</a:t>
            </a:r>
          </a:p>
          <a:p>
            <a:pPr>
              <a:buFont typeface="Arial"/>
              <a:buChar char="•"/>
            </a:pPr>
            <a:r>
              <a:rPr lang="en-US"/>
              <a:t>Selling means giving that rate up and taking a new one at 6.5–7%</a:t>
            </a:r>
          </a:p>
          <a:p>
            <a:pPr>
              <a:buFont typeface="Arial"/>
              <a:buChar char="•"/>
            </a:pPr>
            <a:r>
              <a:rPr lang="en-US"/>
              <a:t>So they stay put — inventory stays tight, transactions stay depressed</a:t>
            </a:r>
          </a:p>
          <a:p>
            <a:pPr>
              <a:buFont typeface="Arial"/>
              <a:buChar char="•"/>
            </a:pPr>
            <a:r>
              <a:rPr lang="en-US"/>
              <a:t>Home sales are the #1 trigger for big-ticket improvement spending</a:t>
            </a:r>
          </a:p>
          <a:p>
            <a:pPr>
              <a:buFont typeface="Arial"/>
              <a:buChar char="•"/>
            </a:pPr>
            <a:r>
              <a:rPr lang="en-US"/>
              <a:t>When you buy a house — kitchen, floors, bathrooms all follow</a:t>
            </a:r>
          </a:p>
          <a:p>
            <a:pPr>
              <a:buFont typeface="Arial"/>
              <a:buChar char="•"/>
            </a:pPr>
            <a:r>
              <a:rPr lang="en-US"/>
              <a:t>HD has flagged transactions over $1,000 as their most pressured category</a:t>
            </a:r>
          </a:p>
          <a:p>
            <a:pPr>
              <a:buFont typeface="Arial"/>
              <a:buChar char="•"/>
            </a:pPr>
            <a:r>
              <a:rPr lang="en-US"/>
              <a:t>Fewer sales = fewer of those projects getting started</a:t>
            </a:r>
          </a:p>
          <a:p>
            <a:pPr>
              <a:buFont typeface="Arial"/>
              <a:buChar char="•"/>
            </a:pPr>
            <a:r>
              <a:rPr lang="en-US"/>
              <a:t>Sales have ticked back up to ~4.17M as of May 2026</a:t>
            </a:r>
          </a:p>
          <a:p>
            <a:pPr>
              <a:buFont typeface="Arial"/>
              <a:buChar char="•"/>
            </a:pPr>
            <a:r>
              <a:rPr lang="en-US"/>
              <a:t>Positive sign, but still well below the 5–5.5M historical norm</a:t>
            </a:r>
          </a:p>
          <a:p>
            <a:pPr>
              <a:buFont typeface="Arial"/>
              <a:buChar char="•"/>
            </a:pPr>
            <a:r>
              <a:rPr lang="en-US"/>
              <a:t>Housing turnover drives HD's highest-value transactions</a:t>
            </a:r>
          </a:p>
          <a:p>
            <a:pPr>
              <a:buFont typeface="Arial"/>
              <a:buChar char="•"/>
            </a:pPr>
            <a:endParaRPr lang="en-US"/>
          </a:p>
          <a:p>
            <a:pPr marL="171450" indent="-171450">
              <a:buFont typeface="Arial"/>
              <a:buChar char="•"/>
            </a:pPr>
            <a:endParaRPr lang="en-US"/>
          </a:p>
          <a:p>
            <a:endParaRPr lang="en-US" b="1"/>
          </a:p>
        </p:txBody>
      </p:sp>
      <p:sp>
        <p:nvSpPr>
          <p:cNvPr id="4" name="Slide Number Placeholder 3">
            <a:extLst>
              <a:ext uri="{FF2B5EF4-FFF2-40B4-BE49-F238E27FC236}">
                <a16:creationId xmlns:a16="http://schemas.microsoft.com/office/drawing/2014/main" id="{884FC2E6-319F-447F-7583-C8A19CC474E3}"/>
              </a:ext>
            </a:extLst>
          </p:cNvPr>
          <p:cNvSpPr>
            <a:spLocks noGrp="1"/>
          </p:cNvSpPr>
          <p:nvPr>
            <p:ph type="sldNum" sz="quarter" idx="5"/>
          </p:nvPr>
        </p:nvSpPr>
        <p:spPr/>
        <p:txBody>
          <a:bodyPr/>
          <a:lstStyle/>
          <a:p>
            <a:fld id="{EE0F971B-CC21-4CD7-9E22-FFE2F9749DE9}" type="slidenum">
              <a:rPr lang="en-IN" smtClean="0"/>
              <a:t>7</a:t>
            </a:fld>
            <a:endParaRPr lang="en-IN"/>
          </a:p>
        </p:txBody>
      </p:sp>
    </p:spTree>
    <p:extLst>
      <p:ext uri="{BB962C8B-B14F-4D97-AF65-F5344CB8AC3E}">
        <p14:creationId xmlns:p14="http://schemas.microsoft.com/office/powerpoint/2010/main" val="11886132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096C6D-7127-C0B9-4140-875B9B6D6B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D9BF28-8112-3F7C-14A9-5782EF2031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C29655-BAE9-B17C-F43B-1180D462029D}"/>
              </a:ext>
            </a:extLst>
          </p:cNvPr>
          <p:cNvSpPr>
            <a:spLocks noGrp="1"/>
          </p:cNvSpPr>
          <p:nvPr>
            <p:ph type="body" idx="1"/>
          </p:nvPr>
        </p:nvSpPr>
        <p:spPr/>
        <p:txBody>
          <a:bodyPr/>
          <a:lstStyle/>
          <a:p>
            <a:pPr marL="285750" indent="-285750">
              <a:buFont typeface="Calibri,Sans-Serif"/>
              <a:buChar char="-"/>
            </a:pPr>
            <a:r>
              <a:rPr lang="en-US"/>
              <a:t>Consumer spending behavior shift</a:t>
            </a:r>
          </a:p>
          <a:p>
            <a:pPr marL="285750" indent="-285750">
              <a:buFont typeface="Calibri,Sans-Serif"/>
              <a:buChar char="-"/>
            </a:pPr>
            <a:r>
              <a:rPr lang="en-US"/>
              <a:t>Bar chart comparing HD average ticket growth vs transaction count growth</a:t>
            </a:r>
          </a:p>
          <a:p>
            <a:pPr marL="742950" lvl="1" indent="-285750">
              <a:buFont typeface="Courier New,monospace"/>
              <a:buChar char="o"/>
            </a:pPr>
            <a:r>
              <a:rPr lang="en-US"/>
              <a:t>Shows ticket up and transactions flat/negative</a:t>
            </a:r>
          </a:p>
          <a:p>
            <a:pPr marL="742950" lvl="1" indent="-285750">
              <a:buFont typeface="Courier New,monospace"/>
              <a:buChar char="o"/>
            </a:pPr>
            <a:endParaRPr lang="en-US"/>
          </a:p>
          <a:p>
            <a:pPr marL="742950" lvl="1" indent="-285750">
              <a:buFont typeface="Courier New,monospace"/>
              <a:buChar char="o"/>
            </a:pPr>
            <a:r>
              <a:rPr lang="en-US"/>
              <a:t>There is a growing uptick in </a:t>
            </a:r>
          </a:p>
          <a:p>
            <a:pPr marL="742950" lvl="1" indent="-285750">
              <a:buFont typeface="Courier New,monospace"/>
              <a:buChar char="o"/>
            </a:pPr>
            <a:endParaRPr lang="en-US"/>
          </a:p>
          <a:p>
            <a:pPr marL="457200">
              <a:buFont typeface="Arial"/>
              <a:buChar char="•"/>
            </a:pPr>
            <a:r>
              <a:rPr lang="en-US" b="1"/>
              <a:t>Q2'21 → Q4'22 (the boom):</a:t>
            </a:r>
            <a:br>
              <a:rPr lang="en-US" b="1"/>
            </a:br>
            <a:r>
              <a:rPr lang="en-US" b="1"/>
              <a:t> Orange bars are huge — 10-13% average ticket growth. Customers were spending a lot per trip, driven by the pandemic home improvement surge and inflation pushing prices up. Comps were strong.</a:t>
            </a:r>
            <a:endParaRPr lang="en-US"/>
          </a:p>
          <a:p>
            <a:pPr lvl="1">
              <a:buFont typeface="Arial"/>
              <a:buChar char="•"/>
            </a:pPr>
            <a:r>
              <a:rPr lang="en-US" b="1"/>
              <a:t>Q4'22 → Q1'23 (the turn):</a:t>
            </a:r>
            <a:br>
              <a:rPr lang="en-US" b="1"/>
            </a:br>
            <a:r>
              <a:rPr lang="en-US" b="1"/>
              <a:t> The gray bars go negative for the first time — fewer people coming in. The orange ticket bars shrink dramatically too. Comps (blue line) collapse to around -5%.</a:t>
            </a:r>
            <a:endParaRPr lang="en-US"/>
          </a:p>
          <a:p>
            <a:pPr lvl="1">
              <a:buFont typeface="Arial"/>
              <a:buChar char="•"/>
            </a:pPr>
            <a:r>
              <a:rPr lang="en-US" b="1"/>
              <a:t>Q1'23 → Q1'26 (where we are now):</a:t>
            </a:r>
            <a:br>
              <a:rPr lang="en-US" b="1">
                <a:cs typeface="+mn-lt"/>
              </a:rPr>
            </a:br>
            <a:r>
              <a:rPr lang="en-US" b="1"/>
              <a:t> This is the key period. Gray bars are slightly negative to flat — transaction counts are still weak, meaning fewer customer visits. But orange bars are hovering just above zero — people who </a:t>
            </a:r>
            <a:r>
              <a:rPr lang="en-US" i="1"/>
              <a:t>do</a:t>
            </a:r>
            <a:r>
              <a:rPr lang="en-US"/>
              <a:t> come in are spending roughly the same amount per trip. So comps are flat to slightly positive, not because traffic recovered, but because ticket is holding.</a:t>
            </a:r>
          </a:p>
          <a:p>
            <a:pPr marL="742950" lvl="1" indent="-285750">
              <a:buFont typeface="Courier New,monospace"/>
              <a:buChar char="o"/>
            </a:pPr>
            <a:endParaRPr lang="en-US"/>
          </a:p>
        </p:txBody>
      </p:sp>
      <p:sp>
        <p:nvSpPr>
          <p:cNvPr id="4" name="Slide Number Placeholder 3">
            <a:extLst>
              <a:ext uri="{FF2B5EF4-FFF2-40B4-BE49-F238E27FC236}">
                <a16:creationId xmlns:a16="http://schemas.microsoft.com/office/drawing/2014/main" id="{F4604A99-74CC-947A-A4E5-54D57C647C7A}"/>
              </a:ext>
            </a:extLst>
          </p:cNvPr>
          <p:cNvSpPr>
            <a:spLocks noGrp="1"/>
          </p:cNvSpPr>
          <p:nvPr>
            <p:ph type="sldNum" sz="quarter" idx="5"/>
          </p:nvPr>
        </p:nvSpPr>
        <p:spPr/>
        <p:txBody>
          <a:bodyPr/>
          <a:lstStyle/>
          <a:p>
            <a:fld id="{EE0F971B-CC21-4CD7-9E22-FFE2F9749DE9}" type="slidenum">
              <a:rPr lang="en-IN" smtClean="0"/>
              <a:t>8</a:t>
            </a:fld>
            <a:endParaRPr lang="en-IN"/>
          </a:p>
        </p:txBody>
      </p:sp>
    </p:spTree>
    <p:extLst>
      <p:ext uri="{BB962C8B-B14F-4D97-AF65-F5344CB8AC3E}">
        <p14:creationId xmlns:p14="http://schemas.microsoft.com/office/powerpoint/2010/main" val="25006429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AEF930-2662-D7A9-04AA-9C7ECB39F3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2FC53A-4347-A686-B05F-3F82C10AA4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9BC441-C39B-0F7E-A62E-71244323C004}"/>
              </a:ext>
            </a:extLst>
          </p:cNvPr>
          <p:cNvSpPr>
            <a:spLocks noGrp="1"/>
          </p:cNvSpPr>
          <p:nvPr>
            <p:ph type="body" idx="1"/>
          </p:nvPr>
        </p:nvSpPr>
        <p:spPr/>
        <p:txBody>
          <a:bodyPr/>
          <a:lstStyle/>
          <a:p>
            <a:pPr marL="285750" indent="-285750">
              <a:buFont typeface="Calibri"/>
              <a:buChar char="-"/>
            </a:pPr>
            <a:r>
              <a:rPr lang="en-US"/>
              <a:t>Use transition to next chapter that talks about the growing forecast of the overall industry and that HD is using M&amp;A that will be talked about in next chapter</a:t>
            </a:r>
          </a:p>
          <a:p>
            <a:pPr marL="285750" indent="-285750">
              <a:buFont typeface="Calibri"/>
              <a:buChar char="-"/>
            </a:pPr>
            <a:endParaRPr lang="en-US"/>
          </a:p>
          <a:p>
            <a:pPr marL="285750" indent="-285750">
              <a:buFont typeface="Calibri"/>
              <a:buChar char="-"/>
            </a:pPr>
            <a:endParaRPr lang="en-US"/>
          </a:p>
          <a:p>
            <a:pPr marL="285750" indent="-285750">
              <a:buFont typeface="Calibri"/>
              <a:buChar char="-"/>
            </a:pPr>
            <a:r>
              <a:rPr lang="en-US"/>
              <a:t>Talk about positioning of the consistent pro consumer base coming back all the time</a:t>
            </a:r>
          </a:p>
          <a:p>
            <a:pPr marL="285750" indent="-285750">
              <a:buFont typeface="Calibri"/>
              <a:buChar char="-"/>
            </a:pPr>
            <a:r>
              <a:rPr lang="en-US"/>
              <a:t>Talk about the inelastic demand, where you need to fix stuff if it is broken</a:t>
            </a:r>
          </a:p>
          <a:p>
            <a:pPr marL="285750" indent="-285750">
              <a:buFont typeface="Calibri"/>
              <a:buChar char="-"/>
            </a:pPr>
            <a:r>
              <a:rPr lang="en-US"/>
              <a:t>Talk about how the market is growing and</a:t>
            </a:r>
          </a:p>
          <a:p>
            <a:pPr marL="285750" indent="-285750">
              <a:buFont typeface="Calibri"/>
              <a:buChar char="-"/>
            </a:pPr>
            <a:r>
              <a:rPr lang="en-US"/>
              <a:t> The market is relatively stagnant so they have been looking toward M&amp;A in order to grow</a:t>
            </a:r>
          </a:p>
          <a:p>
            <a:pPr lvl="1" indent="-285750">
              <a:buFont typeface="Courier New"/>
              <a:buChar char="o"/>
            </a:pPr>
            <a:r>
              <a:rPr lang="en-US"/>
              <a:t>That’s what propels us into the next section as they are looking for ways to grow </a:t>
            </a:r>
          </a:p>
          <a:p>
            <a:pPr marL="285750" indent="-285750">
              <a:buFont typeface="Calibri"/>
              <a:buChar char="-"/>
            </a:pPr>
            <a:r>
              <a:rPr lang="en-US"/>
              <a:t> </a:t>
            </a:r>
          </a:p>
        </p:txBody>
      </p:sp>
      <p:sp>
        <p:nvSpPr>
          <p:cNvPr id="4" name="Slide Number Placeholder 3">
            <a:extLst>
              <a:ext uri="{FF2B5EF4-FFF2-40B4-BE49-F238E27FC236}">
                <a16:creationId xmlns:a16="http://schemas.microsoft.com/office/drawing/2014/main" id="{47F5FC21-AFBE-F71B-540F-472008FF1E64}"/>
              </a:ext>
            </a:extLst>
          </p:cNvPr>
          <p:cNvSpPr>
            <a:spLocks noGrp="1"/>
          </p:cNvSpPr>
          <p:nvPr>
            <p:ph type="sldNum" sz="quarter" idx="5"/>
          </p:nvPr>
        </p:nvSpPr>
        <p:spPr/>
        <p:txBody>
          <a:bodyPr/>
          <a:lstStyle/>
          <a:p>
            <a:fld id="{EE0F971B-CC21-4CD7-9E22-FFE2F9749DE9}" type="slidenum">
              <a:rPr lang="en-IN" smtClean="0"/>
              <a:t>9</a:t>
            </a:fld>
            <a:endParaRPr lang="en-IN"/>
          </a:p>
        </p:txBody>
      </p:sp>
    </p:spTree>
    <p:extLst>
      <p:ext uri="{BB962C8B-B14F-4D97-AF65-F5344CB8AC3E}">
        <p14:creationId xmlns:p14="http://schemas.microsoft.com/office/powerpoint/2010/main" val="29638167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7D147A-34A9-9256-E928-74BDA6586C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91B47C-44D7-4E82-A841-0BBB3EA35A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1EF64C-7533-67FC-7F36-B1CEECB51782}"/>
              </a:ext>
            </a:extLst>
          </p:cNvPr>
          <p:cNvSpPr>
            <a:spLocks noGrp="1"/>
          </p:cNvSpPr>
          <p:nvPr>
            <p:ph type="body" idx="1"/>
          </p:nvPr>
        </p:nvSpPr>
        <p:spPr/>
        <p:txBody>
          <a:bodyPr/>
          <a:lstStyle/>
          <a:p>
            <a:pPr marL="171450" indent="-171450">
              <a:buFont typeface="Arial"/>
              <a:buChar char="•"/>
            </a:pPr>
            <a:r>
              <a:rPr lang="en-US">
                <a:latin typeface="Calibri"/>
                <a:ea typeface="Calibri"/>
                <a:cs typeface="Calibri"/>
              </a:rPr>
              <a:t>If interest rates rise the housing cost will rise too</a:t>
            </a:r>
          </a:p>
          <a:p>
            <a:pPr marL="171450" indent="-171450">
              <a:buFont typeface="Arial"/>
              <a:buChar char="•"/>
            </a:pPr>
            <a:r>
              <a:rPr lang="en-US">
                <a:latin typeface="Calibri"/>
                <a:ea typeface="Calibri"/>
                <a:cs typeface="Calibri"/>
              </a:rPr>
              <a:t>Making housing uncertainty first bullet</a:t>
            </a:r>
          </a:p>
          <a:p>
            <a:pPr lvl="1" indent="-171450">
              <a:buFont typeface="Courier New"/>
              <a:buChar char="o"/>
            </a:pPr>
            <a:r>
              <a:rPr lang="en-US">
                <a:latin typeface="Calibri"/>
                <a:ea typeface="Calibri"/>
                <a:cs typeface="Calibri"/>
              </a:rPr>
              <a:t>Considering the competitors in housing system</a:t>
            </a:r>
          </a:p>
          <a:p>
            <a:pPr lvl="1" indent="-171450">
              <a:buFont typeface="Courier New"/>
              <a:buChar char="o"/>
            </a:pPr>
            <a:r>
              <a:rPr lang="en-US">
                <a:latin typeface="Calibri"/>
                <a:ea typeface="Calibri"/>
                <a:cs typeface="Calibri"/>
              </a:rPr>
              <a:t>What percent of revenue is DIY, Pro, and Distribution, if you were to go back 5 years what is the compound growth rate. Which category is growing fast?</a:t>
            </a:r>
          </a:p>
          <a:p>
            <a:pPr lvl="1" indent="-171450">
              <a:buFont typeface="Courier New"/>
              <a:buChar char="o"/>
            </a:pPr>
            <a:r>
              <a:rPr lang="en-US">
                <a:latin typeface="Calibri"/>
                <a:ea typeface="Calibri"/>
                <a:cs typeface="Calibri"/>
              </a:rPr>
              <a:t> Other things that make it a sticky for pro customers</a:t>
            </a:r>
          </a:p>
          <a:p>
            <a:pPr lvl="1" indent="-171450">
              <a:buFont typeface="Courier New"/>
              <a:buChar char="o"/>
            </a:pPr>
            <a:r>
              <a:rPr lang="en-US">
                <a:latin typeface="Calibri"/>
                <a:ea typeface="Calibri"/>
                <a:cs typeface="Calibri"/>
              </a:rPr>
              <a:t> BLDR, what is it going and where is it going? </a:t>
            </a:r>
          </a:p>
          <a:p>
            <a:pPr lvl="1" indent="-171450">
              <a:buFont typeface="Courier New"/>
              <a:buChar char="o"/>
            </a:pPr>
            <a:r>
              <a:rPr lang="en-US">
                <a:latin typeface="Calibri"/>
                <a:ea typeface="Calibri"/>
                <a:cs typeface="Calibri"/>
              </a:rPr>
              <a:t>Show if the </a:t>
            </a:r>
            <a:r>
              <a:rPr lang="en-US" err="1">
                <a:latin typeface="Calibri"/>
                <a:ea typeface="Calibri"/>
                <a:cs typeface="Calibri"/>
              </a:rPr>
              <a:t>margi</a:t>
            </a:r>
            <a:r>
              <a:rPr lang="en-US">
                <a:latin typeface="Calibri"/>
                <a:ea typeface="Calibri"/>
                <a:cs typeface="Calibri"/>
              </a:rPr>
              <a:t>ns have held or improved? A few year of their 10-k</a:t>
            </a:r>
          </a:p>
          <a:p>
            <a:pPr lvl="1" indent="-171450">
              <a:buFont typeface="Courier New"/>
              <a:buChar char="o"/>
            </a:pPr>
            <a:r>
              <a:rPr lang="en-US">
                <a:latin typeface="Calibri"/>
                <a:ea typeface="Calibri"/>
                <a:cs typeface="Calibri"/>
              </a:rPr>
              <a:t> From profit and loss to terminal value</a:t>
            </a:r>
          </a:p>
          <a:p>
            <a:pPr lvl="1" indent="-171450">
              <a:buFont typeface="Courier New"/>
              <a:buChar char="o"/>
            </a:pPr>
            <a:r>
              <a:rPr lang="en-US">
                <a:latin typeface="Calibri"/>
                <a:ea typeface="Calibri"/>
                <a:cs typeface="Calibri"/>
              </a:rPr>
              <a:t>Add page numbers to slides</a:t>
            </a:r>
          </a:p>
          <a:p>
            <a:pPr lvl="1" indent="-171450">
              <a:buFont typeface="Courier New"/>
              <a:buChar char="o"/>
            </a:pPr>
            <a:r>
              <a:rPr lang="en-US">
                <a:latin typeface="Calibri"/>
                <a:ea typeface="Calibri"/>
                <a:cs typeface="Calibri"/>
              </a:rPr>
              <a:t>Talk </a:t>
            </a:r>
          </a:p>
          <a:p>
            <a:pPr lvl="1" indent="-171450">
              <a:buFont typeface="Courier New"/>
              <a:buChar char="o"/>
            </a:pPr>
            <a:r>
              <a:rPr lang="en-US" err="1"/>
              <a:t>irst</a:t>
            </a:r>
            <a:r>
              <a:rPr lang="en-US"/>
              <a:t>, our Pro base is a major structural advantage. Because contractors rely on us for their daily operations, they buy more and visit more often than DIYers. This provides a highly predictable stream of </a:t>
            </a:r>
            <a:r>
              <a:rPr lang="en-US" b="1"/>
              <a:t>recurring revenue</a:t>
            </a:r>
            <a:r>
              <a:rPr lang="en-US"/>
              <a:t> that protects us during market slowdowns."</a:t>
            </a:r>
            <a:endParaRPr lang="en-US">
              <a:ea typeface="Calibri"/>
              <a:cs typeface="Calibri"/>
            </a:endParaRPr>
          </a:p>
          <a:p>
            <a:pPr lvl="1" indent="-171450">
              <a:buFont typeface="Courier New"/>
              <a:buChar char="o"/>
            </a:pPr>
            <a:r>
              <a:rPr lang="en-US"/>
              <a:t>Second, we are actively locking in this loyalty. By investing in job-site delivery and specialized fulfillment, we solve their biggest logistics headaches. This allows Home Depot to capture a </a:t>
            </a:r>
            <a:r>
              <a:rPr lang="en-US" b="1"/>
              <a:t>greater share of professional spending</a:t>
            </a:r>
            <a:r>
              <a:rPr lang="en-US"/>
              <a:t> and pull market share away from smaller competitors."</a:t>
            </a:r>
            <a:endParaRPr lang="en-US">
              <a:latin typeface="Aptos"/>
              <a:ea typeface="Calibri"/>
              <a:cs typeface="Calibri"/>
            </a:endParaRPr>
          </a:p>
          <a:p>
            <a:pPr lvl="1" indent="-171450">
              <a:buFont typeface="Courier New"/>
              <a:buChar char="o"/>
            </a:pPr>
            <a:endParaRPr lang="en-US">
              <a:latin typeface="Aptos"/>
              <a:ea typeface="Calibri"/>
              <a:cs typeface="Calibri"/>
            </a:endParaRPr>
          </a:p>
          <a:p>
            <a:pPr lvl="1" indent="-171450">
              <a:buFont typeface="Courier New"/>
              <a:buChar char="o"/>
            </a:pPr>
            <a:endParaRPr lang="en-US">
              <a:latin typeface="Calibri"/>
              <a:ea typeface="Calibri"/>
              <a:cs typeface="Calibri"/>
            </a:endParaRPr>
          </a:p>
          <a:p>
            <a:pPr lvl="1" indent="-171450">
              <a:buFont typeface="Courier New"/>
              <a:buChar char="o"/>
            </a:pPr>
            <a:endParaRPr lang="en-US">
              <a:latin typeface="Calibri"/>
              <a:ea typeface="Calibri"/>
              <a:cs typeface="Calibri"/>
            </a:endParaRPr>
          </a:p>
          <a:p>
            <a:pPr lvl="1" indent="-171450">
              <a:buFont typeface="Courier New"/>
              <a:buChar char="o"/>
            </a:pPr>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0BFBC9FD-33EB-6AE1-389B-BCD3682CDE9B}"/>
              </a:ext>
            </a:extLst>
          </p:cNvPr>
          <p:cNvSpPr>
            <a:spLocks noGrp="1"/>
          </p:cNvSpPr>
          <p:nvPr>
            <p:ph type="sldNum" sz="quarter" idx="5"/>
          </p:nvPr>
        </p:nvSpPr>
        <p:spPr/>
        <p:txBody>
          <a:bodyPr/>
          <a:lstStyle/>
          <a:p>
            <a:fld id="{EE0F971B-CC21-4CD7-9E22-FFE2F9749DE9}" type="slidenum">
              <a:rPr lang="en-IN" smtClean="0"/>
              <a:t>10</a:t>
            </a:fld>
            <a:endParaRPr lang="en-IN"/>
          </a:p>
        </p:txBody>
      </p:sp>
    </p:spTree>
    <p:extLst>
      <p:ext uri="{BB962C8B-B14F-4D97-AF65-F5344CB8AC3E}">
        <p14:creationId xmlns:p14="http://schemas.microsoft.com/office/powerpoint/2010/main" val="162175809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xml"/><Relationship Id="rId4" Type="http://schemas.openxmlformats.org/officeDocument/2006/relationships/image" Target="../media/image1.emf"/></Relationships>
</file>

<file path=ppt/slideLayouts/_rels/slideLayout10.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Master" Target="../slideMasters/slideMaster1.xml"/><Relationship Id="rId1" Type="http://schemas.openxmlformats.org/officeDocument/2006/relationships/tags" Target="../tags/tag12.xml"/><Relationship Id="rId4" Type="http://schemas.openxmlformats.org/officeDocument/2006/relationships/image" Target="../media/image1.emf"/></Relationships>
</file>

<file path=ppt/slideLayouts/_rels/slideLayout11.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Master" Target="../slideMasters/slideMaster1.xml"/><Relationship Id="rId1" Type="http://schemas.openxmlformats.org/officeDocument/2006/relationships/tags" Target="../tags/tag13.xml"/><Relationship Id="rId4" Type="http://schemas.openxmlformats.org/officeDocument/2006/relationships/image" Target="../media/image1.emf"/></Relationships>
</file>

<file path=ppt/slideLayouts/_rels/slideLayout12.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Master" Target="../slideMasters/slideMaster1.xml"/><Relationship Id="rId1" Type="http://schemas.openxmlformats.org/officeDocument/2006/relationships/tags" Target="../tags/tag14.xml"/><Relationship Id="rId4" Type="http://schemas.openxmlformats.org/officeDocument/2006/relationships/image" Target="../media/image1.emf"/></Relationships>
</file>

<file path=ppt/slideLayouts/_rels/slideLayout13.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Master" Target="../slideMasters/slideMaster1.xml"/><Relationship Id="rId1" Type="http://schemas.openxmlformats.org/officeDocument/2006/relationships/tags" Target="../tags/tag15.xml"/><Relationship Id="rId4" Type="http://schemas.openxmlformats.org/officeDocument/2006/relationships/image" Target="../media/image1.emf"/></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image" Target="../media/image1.emf"/></Relationships>
</file>

<file path=ppt/slideLayouts/_rels/slideLayout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5.xml"/><Relationship Id="rId4" Type="http://schemas.openxmlformats.org/officeDocument/2006/relationships/image" Target="../media/image1.emf"/></Relationships>
</file>

<file path=ppt/slideLayouts/_rels/slideLayout4.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1.xml"/><Relationship Id="rId1" Type="http://schemas.openxmlformats.org/officeDocument/2006/relationships/tags" Target="../tags/tag6.xml"/><Relationship Id="rId4" Type="http://schemas.openxmlformats.org/officeDocument/2006/relationships/image" Target="../media/image1.emf"/></Relationships>
</file>

<file path=ppt/slideLayouts/_rels/slideLayout5.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xml"/><Relationship Id="rId1" Type="http://schemas.openxmlformats.org/officeDocument/2006/relationships/tags" Target="../tags/tag7.xml"/><Relationship Id="rId4" Type="http://schemas.openxmlformats.org/officeDocument/2006/relationships/image" Target="../media/image1.emf"/></Relationships>
</file>

<file path=ppt/slideLayouts/_rels/slideLayout6.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Master" Target="../slideMasters/slideMaster1.xml"/><Relationship Id="rId1" Type="http://schemas.openxmlformats.org/officeDocument/2006/relationships/tags" Target="../tags/tag8.xml"/><Relationship Id="rId4" Type="http://schemas.openxmlformats.org/officeDocument/2006/relationships/image" Target="../media/image1.emf"/></Relationships>
</file>

<file path=ppt/slideLayouts/_rels/slideLayout7.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1.xml"/><Relationship Id="rId1" Type="http://schemas.openxmlformats.org/officeDocument/2006/relationships/tags" Target="../tags/tag9.xml"/><Relationship Id="rId4" Type="http://schemas.openxmlformats.org/officeDocument/2006/relationships/image" Target="../media/image1.emf"/></Relationships>
</file>

<file path=ppt/slideLayouts/_rels/slideLayout8.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1.xml"/><Relationship Id="rId1" Type="http://schemas.openxmlformats.org/officeDocument/2006/relationships/tags" Target="../tags/tag10.xml"/><Relationship Id="rId4" Type="http://schemas.openxmlformats.org/officeDocument/2006/relationships/image" Target="../media/image1.emf"/></Relationships>
</file>

<file path=ppt/slideLayouts/_rels/slideLayout9.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Master" Target="../slideMasters/slideMaster1.xml"/><Relationship Id="rId1" Type="http://schemas.openxmlformats.org/officeDocument/2006/relationships/tags" Target="../tags/tag11.xml"/><Relationship Id="rId4" Type="http://schemas.openxmlformats.org/officeDocument/2006/relationships/image" Target="../media/image1.em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Title Page_1">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A1C69CCA-69FB-407E-9FE9-F6BFE5147752}"/>
              </a:ext>
            </a:extLst>
          </p:cNvPr>
          <p:cNvGraphicFramePr>
            <a:graphicFrameLocks noChangeAspect="1"/>
          </p:cNvGraphicFramePr>
          <p:nvPr userDrawn="1">
            <p:custDataLst>
              <p:tags r:id="rId1"/>
            </p:custDataLst>
            <p:extLst>
              <p:ext uri="{D42A27DB-BD31-4B8C-83A1-F6EECF244321}">
                <p14:modId xmlns:p14="http://schemas.microsoft.com/office/powerpoint/2010/main" val="249867653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1" imgH="423" progId="TCLayout.ActiveDocument.1">
                  <p:embed/>
                </p:oleObj>
              </mc:Choice>
              <mc:Fallback>
                <p:oleObj name="think-cell Slide" r:id="rId3" imgW="421" imgH="423" progId="TCLayout.ActiveDocument.1">
                  <p:embed/>
                  <p:pic>
                    <p:nvPicPr>
                      <p:cNvPr id="10" name="think-cell data - do not delete" hidden="1">
                        <a:extLst>
                          <a:ext uri="{FF2B5EF4-FFF2-40B4-BE49-F238E27FC236}">
                            <a16:creationId xmlns:a16="http://schemas.microsoft.com/office/drawing/2014/main" id="{A1C69CCA-69FB-407E-9FE9-F6BFE514775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0" name="Picture Placeholder 39">
            <a:extLst>
              <a:ext uri="{FF2B5EF4-FFF2-40B4-BE49-F238E27FC236}">
                <a16:creationId xmlns:a16="http://schemas.microsoft.com/office/drawing/2014/main" id="{6E72A1A1-691F-D9FD-6B82-2BC950A658FD}"/>
              </a:ext>
            </a:extLst>
          </p:cNvPr>
          <p:cNvSpPr>
            <a:spLocks noGrp="1"/>
          </p:cNvSpPr>
          <p:nvPr>
            <p:ph type="pic" sz="quarter" idx="10"/>
          </p:nvPr>
        </p:nvSpPr>
        <p:spPr>
          <a:xfrm>
            <a:off x="6789062" y="0"/>
            <a:ext cx="5146215" cy="6667500"/>
          </a:xfrm>
          <a:custGeom>
            <a:avLst/>
            <a:gdLst>
              <a:gd name="connsiteX0" fmla="*/ 25236 w 4718851"/>
              <a:gd name="connsiteY0" fmla="*/ 0 h 6113802"/>
              <a:gd name="connsiteX1" fmla="*/ 2359426 w 4718851"/>
              <a:gd name="connsiteY1" fmla="*/ 365 h 6113802"/>
              <a:gd name="connsiteX2" fmla="*/ 4693612 w 4718851"/>
              <a:gd name="connsiteY2" fmla="*/ 0 h 6113802"/>
              <a:gd name="connsiteX3" fmla="*/ 4718851 w 4718851"/>
              <a:gd name="connsiteY3" fmla="*/ 25236 h 6113802"/>
              <a:gd name="connsiteX4" fmla="*/ 4718118 w 4718851"/>
              <a:gd name="connsiteY4" fmla="*/ 3801192 h 6113802"/>
              <a:gd name="connsiteX5" fmla="*/ 4697271 w 4718851"/>
              <a:gd name="connsiteY5" fmla="*/ 4030516 h 6113802"/>
              <a:gd name="connsiteX6" fmla="*/ 4697271 w 4718851"/>
              <a:gd name="connsiteY6" fmla="*/ 4031614 h 6113802"/>
              <a:gd name="connsiteX7" fmla="*/ 4471238 w 4718851"/>
              <a:gd name="connsiteY7" fmla="*/ 4664352 h 6113802"/>
              <a:gd name="connsiteX8" fmla="*/ 4048805 w 4718851"/>
              <a:gd name="connsiteY8" fmla="*/ 5215896 h 6113802"/>
              <a:gd name="connsiteX9" fmla="*/ 3382050 w 4718851"/>
              <a:gd name="connsiteY9" fmla="*/ 5717699 h 6113802"/>
              <a:gd name="connsiteX10" fmla="*/ 2842574 w 4718851"/>
              <a:gd name="connsiteY10" fmla="*/ 5975552 h 6113802"/>
              <a:gd name="connsiteX11" fmla="*/ 2543761 w 4718851"/>
              <a:gd name="connsiteY11" fmla="*/ 6072109 h 6113802"/>
              <a:gd name="connsiteX12" fmla="*/ 2387587 w 4718851"/>
              <a:gd name="connsiteY12" fmla="*/ 6110512 h 6113802"/>
              <a:gd name="connsiteX13" fmla="*/ 2361253 w 4718851"/>
              <a:gd name="connsiteY13" fmla="*/ 6113802 h 6113802"/>
              <a:gd name="connsiteX14" fmla="*/ 2359426 w 4718851"/>
              <a:gd name="connsiteY14" fmla="*/ 6113802 h 6113802"/>
              <a:gd name="connsiteX15" fmla="*/ 2357598 w 4718851"/>
              <a:gd name="connsiteY15" fmla="*/ 6113802 h 6113802"/>
              <a:gd name="connsiteX16" fmla="*/ 2331264 w 4718851"/>
              <a:gd name="connsiteY16" fmla="*/ 6110512 h 6113802"/>
              <a:gd name="connsiteX17" fmla="*/ 2175090 w 4718851"/>
              <a:gd name="connsiteY17" fmla="*/ 6072109 h 6113802"/>
              <a:gd name="connsiteX18" fmla="*/ 1876276 w 4718851"/>
              <a:gd name="connsiteY18" fmla="*/ 5975552 h 6113802"/>
              <a:gd name="connsiteX19" fmla="*/ 1336801 w 4718851"/>
              <a:gd name="connsiteY19" fmla="*/ 5717699 h 6113802"/>
              <a:gd name="connsiteX20" fmla="*/ 670046 w 4718851"/>
              <a:gd name="connsiteY20" fmla="*/ 5215896 h 6113802"/>
              <a:gd name="connsiteX21" fmla="*/ 247609 w 4718851"/>
              <a:gd name="connsiteY21" fmla="*/ 4664352 h 6113802"/>
              <a:gd name="connsiteX22" fmla="*/ 21580 w 4718851"/>
              <a:gd name="connsiteY22" fmla="*/ 4031614 h 6113802"/>
              <a:gd name="connsiteX23" fmla="*/ 21580 w 4718851"/>
              <a:gd name="connsiteY23" fmla="*/ 4030516 h 6113802"/>
              <a:gd name="connsiteX24" fmla="*/ 734 w 4718851"/>
              <a:gd name="connsiteY24" fmla="*/ 3801192 h 6113802"/>
              <a:gd name="connsiteX25" fmla="*/ 0 w 4718851"/>
              <a:gd name="connsiteY25" fmla="*/ 25236 h 6113802"/>
              <a:gd name="connsiteX26" fmla="*/ 25236 w 4718851"/>
              <a:gd name="connsiteY26" fmla="*/ 0 h 6113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718851" h="6113802">
                <a:moveTo>
                  <a:pt x="25236" y="0"/>
                </a:moveTo>
                <a:cubicBezTo>
                  <a:pt x="803542" y="365"/>
                  <a:pt x="1581484" y="365"/>
                  <a:pt x="2359426" y="365"/>
                </a:cubicBezTo>
                <a:cubicBezTo>
                  <a:pt x="3137367" y="365"/>
                  <a:pt x="3915305" y="365"/>
                  <a:pt x="4693612" y="0"/>
                </a:cubicBezTo>
                <a:cubicBezTo>
                  <a:pt x="4707512" y="0"/>
                  <a:pt x="4718851" y="11339"/>
                  <a:pt x="4718851" y="25236"/>
                </a:cubicBezTo>
                <a:cubicBezTo>
                  <a:pt x="4718118" y="1283769"/>
                  <a:pt x="4718118" y="2542298"/>
                  <a:pt x="4718118" y="3801192"/>
                </a:cubicBezTo>
                <a:cubicBezTo>
                  <a:pt x="4718118" y="3878001"/>
                  <a:pt x="4710438" y="3954805"/>
                  <a:pt x="4697271" y="4030516"/>
                </a:cubicBezTo>
                <a:lnTo>
                  <a:pt x="4697271" y="4031614"/>
                </a:lnTo>
                <a:cubicBezTo>
                  <a:pt x="4657770" y="4255450"/>
                  <a:pt x="4580597" y="4465755"/>
                  <a:pt x="4471238" y="4664352"/>
                </a:cubicBezTo>
                <a:cubicBezTo>
                  <a:pt x="4358224" y="4869538"/>
                  <a:pt x="4217778" y="5053870"/>
                  <a:pt x="4048805" y="5215896"/>
                </a:cubicBezTo>
                <a:cubicBezTo>
                  <a:pt x="3846914" y="5409378"/>
                  <a:pt x="3625270" y="5577986"/>
                  <a:pt x="3382050" y="5717699"/>
                </a:cubicBezTo>
                <a:cubicBezTo>
                  <a:pt x="3208320" y="5816817"/>
                  <a:pt x="3029106" y="5903498"/>
                  <a:pt x="2842574" y="5975552"/>
                </a:cubicBezTo>
                <a:cubicBezTo>
                  <a:pt x="2744919" y="6013590"/>
                  <a:pt x="2645072" y="6045407"/>
                  <a:pt x="2543761" y="6072109"/>
                </a:cubicBezTo>
                <a:cubicBezTo>
                  <a:pt x="2491824" y="6086006"/>
                  <a:pt x="2439890" y="6098074"/>
                  <a:pt x="2387587" y="6110512"/>
                </a:cubicBezTo>
                <a:cubicBezTo>
                  <a:pt x="2378444" y="6113073"/>
                  <a:pt x="2370031" y="6113802"/>
                  <a:pt x="2361253" y="6113802"/>
                </a:cubicBezTo>
                <a:cubicBezTo>
                  <a:pt x="2360524" y="6113802"/>
                  <a:pt x="2360155" y="6113802"/>
                  <a:pt x="2359426" y="6113802"/>
                </a:cubicBezTo>
                <a:cubicBezTo>
                  <a:pt x="2358692" y="6113802"/>
                  <a:pt x="2358327" y="6113802"/>
                  <a:pt x="2357598" y="6113802"/>
                </a:cubicBezTo>
                <a:cubicBezTo>
                  <a:pt x="2348820" y="6113437"/>
                  <a:pt x="2340042" y="6112704"/>
                  <a:pt x="2331264" y="6110512"/>
                </a:cubicBezTo>
                <a:cubicBezTo>
                  <a:pt x="2278962" y="6098074"/>
                  <a:pt x="2227024" y="6086006"/>
                  <a:pt x="2175090" y="6072109"/>
                </a:cubicBezTo>
                <a:cubicBezTo>
                  <a:pt x="2073779" y="6045407"/>
                  <a:pt x="1973928" y="6013590"/>
                  <a:pt x="1876276" y="5975552"/>
                </a:cubicBezTo>
                <a:cubicBezTo>
                  <a:pt x="1689744" y="5903498"/>
                  <a:pt x="1510531" y="5816817"/>
                  <a:pt x="1336801" y="5717699"/>
                </a:cubicBezTo>
                <a:cubicBezTo>
                  <a:pt x="1093581" y="5577986"/>
                  <a:pt x="871938" y="5409378"/>
                  <a:pt x="670046" y="5215896"/>
                </a:cubicBezTo>
                <a:cubicBezTo>
                  <a:pt x="501074" y="5053870"/>
                  <a:pt x="360627" y="4869538"/>
                  <a:pt x="247609" y="4664352"/>
                </a:cubicBezTo>
                <a:cubicBezTo>
                  <a:pt x="138254" y="4465755"/>
                  <a:pt x="61081" y="4255450"/>
                  <a:pt x="21580" y="4031614"/>
                </a:cubicBezTo>
                <a:lnTo>
                  <a:pt x="21580" y="4030516"/>
                </a:lnTo>
                <a:cubicBezTo>
                  <a:pt x="8413" y="3954805"/>
                  <a:pt x="734" y="3878001"/>
                  <a:pt x="734" y="3801192"/>
                </a:cubicBezTo>
                <a:cubicBezTo>
                  <a:pt x="734" y="2542298"/>
                  <a:pt x="734" y="1283769"/>
                  <a:pt x="0" y="25236"/>
                </a:cubicBezTo>
                <a:cubicBezTo>
                  <a:pt x="0" y="11339"/>
                  <a:pt x="11339" y="0"/>
                  <a:pt x="25236" y="0"/>
                </a:cubicBezTo>
                <a:close/>
              </a:path>
            </a:pathLst>
          </a:custGeom>
          <a:solidFill>
            <a:schemeClr val="accent1"/>
          </a:solidFill>
        </p:spPr>
        <p:txBody>
          <a:bodyPr wrap="square">
            <a:noAutofit/>
          </a:bodyPr>
          <a:lstStyle/>
          <a:p>
            <a:r>
              <a:rPr lang="en-US"/>
              <a:t>Click icon to add picture</a:t>
            </a:r>
          </a:p>
        </p:txBody>
      </p:sp>
      <p:sp>
        <p:nvSpPr>
          <p:cNvPr id="3" name="Subtitle 2">
            <a:extLst>
              <a:ext uri="{FF2B5EF4-FFF2-40B4-BE49-F238E27FC236}">
                <a16:creationId xmlns:a16="http://schemas.microsoft.com/office/drawing/2014/main" id="{68BE45DB-682F-C0D5-3006-26EAC6200CFD}"/>
              </a:ext>
            </a:extLst>
          </p:cNvPr>
          <p:cNvSpPr>
            <a:spLocks noGrp="1"/>
          </p:cNvSpPr>
          <p:nvPr>
            <p:ph type="subTitle" idx="1" hasCustomPrompt="1"/>
          </p:nvPr>
        </p:nvSpPr>
        <p:spPr>
          <a:xfrm>
            <a:off x="522288" y="4895221"/>
            <a:ext cx="5968453" cy="430887"/>
          </a:xfrm>
          <a:prstGeom prst="rect">
            <a:avLst/>
          </a:prstGeom>
        </p:spPr>
        <p:txBody>
          <a:bodyPr vert="horz" wrap="square" lIns="0" tIns="0" rIns="0" bIns="0" rtlCol="0" anchor="t">
            <a:spAutoFit/>
          </a:bodyPr>
          <a:lstStyle>
            <a:lvl1pPr>
              <a:defRPr lang="en-US" sz="2800" dirty="0">
                <a:solidFill>
                  <a:schemeClr val="accent1">
                    <a:lumMod val="20000"/>
                    <a:lumOff val="80000"/>
                  </a:schemeClr>
                </a:solidFill>
              </a:defRPr>
            </a:lvl1pPr>
          </a:lstStyle>
          <a:p>
            <a:pPr marL="0" lvl="0" indent="0">
              <a:buNone/>
            </a:pPr>
            <a:r>
              <a:rPr lang="en-US"/>
              <a:t>Click to edit subtitle style</a:t>
            </a:r>
          </a:p>
        </p:txBody>
      </p:sp>
      <p:sp>
        <p:nvSpPr>
          <p:cNvPr id="4" name="Title 14">
            <a:extLst>
              <a:ext uri="{FF2B5EF4-FFF2-40B4-BE49-F238E27FC236}">
                <a16:creationId xmlns:a16="http://schemas.microsoft.com/office/drawing/2014/main" id="{70AD3D9A-52CC-CD78-5FEA-E3E55E8BEED8}"/>
              </a:ext>
            </a:extLst>
          </p:cNvPr>
          <p:cNvSpPr>
            <a:spLocks noGrp="1"/>
          </p:cNvSpPr>
          <p:nvPr>
            <p:ph type="title" hasCustomPrompt="1"/>
          </p:nvPr>
        </p:nvSpPr>
        <p:spPr>
          <a:xfrm>
            <a:off x="522288" y="3562822"/>
            <a:ext cx="5968453" cy="1329595"/>
          </a:xfrm>
        </p:spPr>
        <p:txBody>
          <a:bodyPr vert="horz" wrap="square" lIns="0" tIns="0" rIns="0" bIns="0" rtlCol="0" anchor="t">
            <a:spAutoFit/>
          </a:bodyPr>
          <a:lstStyle>
            <a:lvl1pPr>
              <a:defRPr lang="en-US" sz="4800" dirty="0">
                <a:solidFill>
                  <a:schemeClr val="bg1"/>
                </a:solidFill>
              </a:defRPr>
            </a:lvl1pPr>
          </a:lstStyle>
          <a:p>
            <a:pPr lvl="0"/>
            <a:r>
              <a:rPr lang="en-US"/>
              <a:t>Click to edit </a:t>
            </a:r>
            <a:br>
              <a:rPr lang="en-US"/>
            </a:br>
            <a:r>
              <a:rPr lang="en-US"/>
              <a:t>Master title style</a:t>
            </a:r>
          </a:p>
        </p:txBody>
      </p:sp>
      <p:sp>
        <p:nvSpPr>
          <p:cNvPr id="2" name="Freeform: Shape 1">
            <a:extLst>
              <a:ext uri="{FF2B5EF4-FFF2-40B4-BE49-F238E27FC236}">
                <a16:creationId xmlns:a16="http://schemas.microsoft.com/office/drawing/2014/main" id="{127ED7AC-A7E4-E4E2-2468-10B04FE81A36}"/>
              </a:ext>
            </a:extLst>
          </p:cNvPr>
          <p:cNvSpPr>
            <a:spLocks noChangeAspect="1"/>
          </p:cNvSpPr>
          <p:nvPr userDrawn="1"/>
        </p:nvSpPr>
        <p:spPr>
          <a:xfrm>
            <a:off x="522287" y="1217771"/>
            <a:ext cx="1640342" cy="2122679"/>
          </a:xfrm>
          <a:custGeom>
            <a:avLst/>
            <a:gdLst>
              <a:gd name="connsiteX0" fmla="*/ 1353026 w 3787140"/>
              <a:gd name="connsiteY0" fmla="*/ 4085082 h 4900731"/>
              <a:gd name="connsiteX1" fmla="*/ 1089470 w 3787140"/>
              <a:gd name="connsiteY1" fmla="*/ 4149947 h 4900731"/>
              <a:gd name="connsiteX2" fmla="*/ 1089755 w 3787140"/>
              <a:gd name="connsiteY2" fmla="*/ 4168140 h 4900731"/>
              <a:gd name="connsiteX3" fmla="*/ 1152716 w 3787140"/>
              <a:gd name="connsiteY3" fmla="*/ 4211955 h 4900731"/>
              <a:gd name="connsiteX4" fmla="*/ 1553242 w 3787140"/>
              <a:gd name="connsiteY4" fmla="*/ 4423029 h 4900731"/>
              <a:gd name="connsiteX5" fmla="*/ 1786795 w 3787140"/>
              <a:gd name="connsiteY5" fmla="*/ 4497324 h 4900731"/>
              <a:gd name="connsiteX6" fmla="*/ 1900428 w 3787140"/>
              <a:gd name="connsiteY6" fmla="*/ 4517422 h 4900731"/>
              <a:gd name="connsiteX7" fmla="*/ 2110931 w 3787140"/>
              <a:gd name="connsiteY7" fmla="*/ 4467035 h 4900731"/>
              <a:gd name="connsiteX8" fmla="*/ 2313051 w 3787140"/>
              <a:gd name="connsiteY8" fmla="*/ 4388739 h 4900731"/>
              <a:gd name="connsiteX9" fmla="*/ 2660809 w 3787140"/>
              <a:gd name="connsiteY9" fmla="*/ 4194239 h 4900731"/>
              <a:gd name="connsiteX10" fmla="*/ 2670524 w 3787140"/>
              <a:gd name="connsiteY10" fmla="*/ 4183666 h 4900731"/>
              <a:gd name="connsiteX11" fmla="*/ 2655665 w 3787140"/>
              <a:gd name="connsiteY11" fmla="*/ 4178332 h 4900731"/>
              <a:gd name="connsiteX12" fmla="*/ 2496217 w 3787140"/>
              <a:gd name="connsiteY12" fmla="*/ 4142232 h 4900731"/>
              <a:gd name="connsiteX13" fmla="*/ 2305431 w 3787140"/>
              <a:gd name="connsiteY13" fmla="*/ 4087845 h 4900731"/>
              <a:gd name="connsiteX14" fmla="*/ 2052066 w 3787140"/>
              <a:gd name="connsiteY14" fmla="*/ 4123563 h 4900731"/>
              <a:gd name="connsiteX15" fmla="*/ 1885188 w 3787140"/>
              <a:gd name="connsiteY15" fmla="*/ 4174046 h 4900731"/>
              <a:gd name="connsiteX16" fmla="*/ 1586484 w 3787140"/>
              <a:gd name="connsiteY16" fmla="*/ 4137565 h 4900731"/>
              <a:gd name="connsiteX17" fmla="*/ 1353026 w 3787140"/>
              <a:gd name="connsiteY17" fmla="*/ 4085082 h 4900731"/>
              <a:gd name="connsiteX18" fmla="*/ 2255496 w 3787140"/>
              <a:gd name="connsiteY18" fmla="*/ 3859923 h 4900731"/>
              <a:gd name="connsiteX19" fmla="*/ 2029968 w 3787140"/>
              <a:gd name="connsiteY19" fmla="*/ 3906965 h 4900731"/>
              <a:gd name="connsiteX20" fmla="*/ 1868043 w 3787140"/>
              <a:gd name="connsiteY20" fmla="*/ 3951161 h 4900731"/>
              <a:gd name="connsiteX21" fmla="*/ 1580293 w 3787140"/>
              <a:gd name="connsiteY21" fmla="*/ 3910298 h 4900731"/>
              <a:gd name="connsiteX22" fmla="*/ 1123474 w 3787140"/>
              <a:gd name="connsiteY22" fmla="*/ 3910108 h 4900731"/>
              <a:gd name="connsiteX23" fmla="*/ 987362 w 3787140"/>
              <a:gd name="connsiteY23" fmla="*/ 3949732 h 4900731"/>
              <a:gd name="connsiteX24" fmla="*/ 866870 w 3787140"/>
              <a:gd name="connsiteY24" fmla="*/ 3953351 h 4900731"/>
              <a:gd name="connsiteX25" fmla="*/ 849344 w 3787140"/>
              <a:gd name="connsiteY25" fmla="*/ 3958495 h 4900731"/>
              <a:gd name="connsiteX26" fmla="*/ 857726 w 3787140"/>
              <a:gd name="connsiteY26" fmla="*/ 3972497 h 4900731"/>
              <a:gd name="connsiteX27" fmla="*/ 911352 w 3787140"/>
              <a:gd name="connsiteY27" fmla="*/ 4024217 h 4900731"/>
              <a:gd name="connsiteX28" fmla="*/ 955167 w 3787140"/>
              <a:gd name="connsiteY28" fmla="*/ 4039362 h 4900731"/>
              <a:gd name="connsiteX29" fmla="*/ 1072706 w 3787140"/>
              <a:gd name="connsiteY29" fmla="*/ 4014216 h 4900731"/>
              <a:gd name="connsiteX30" fmla="*/ 1290066 w 3787140"/>
              <a:gd name="connsiteY30" fmla="*/ 3949446 h 4900731"/>
              <a:gd name="connsiteX31" fmla="*/ 1512475 w 3787140"/>
              <a:gd name="connsiteY31" fmla="*/ 3970306 h 4900731"/>
              <a:gd name="connsiteX32" fmla="*/ 1727835 w 3787140"/>
              <a:gd name="connsiteY32" fmla="*/ 4035266 h 4900731"/>
              <a:gd name="connsiteX33" fmla="*/ 2012918 w 3787140"/>
              <a:gd name="connsiteY33" fmla="*/ 3998405 h 4900731"/>
              <a:gd name="connsiteX34" fmla="*/ 2215134 w 3787140"/>
              <a:gd name="connsiteY34" fmla="*/ 3945446 h 4900731"/>
              <a:gd name="connsiteX35" fmla="*/ 2450878 w 3787140"/>
              <a:gd name="connsiteY35" fmla="*/ 3983450 h 4900731"/>
              <a:gd name="connsiteX36" fmla="*/ 2685383 w 3787140"/>
              <a:gd name="connsiteY36" fmla="*/ 4040505 h 4900731"/>
              <a:gd name="connsiteX37" fmla="*/ 2800922 w 3787140"/>
              <a:gd name="connsiteY37" fmla="*/ 4032218 h 4900731"/>
              <a:gd name="connsiteX38" fmla="*/ 2969324 w 3787140"/>
              <a:gd name="connsiteY38" fmla="*/ 3930110 h 4900731"/>
              <a:gd name="connsiteX39" fmla="*/ 2940082 w 3787140"/>
              <a:gd name="connsiteY39" fmla="*/ 3934587 h 4900731"/>
              <a:gd name="connsiteX40" fmla="*/ 2669381 w 3787140"/>
              <a:gd name="connsiteY40" fmla="*/ 3953161 h 4900731"/>
              <a:gd name="connsiteX41" fmla="*/ 2480596 w 3787140"/>
              <a:gd name="connsiteY41" fmla="*/ 3910394 h 4900731"/>
              <a:gd name="connsiteX42" fmla="*/ 2255496 w 3787140"/>
              <a:gd name="connsiteY42" fmla="*/ 3859923 h 4900731"/>
              <a:gd name="connsiteX43" fmla="*/ 2217800 w 3787140"/>
              <a:gd name="connsiteY43" fmla="*/ 3233642 h 4900731"/>
              <a:gd name="connsiteX44" fmla="*/ 2126075 w 3787140"/>
              <a:gd name="connsiteY44" fmla="*/ 3293649 h 4900731"/>
              <a:gd name="connsiteX45" fmla="*/ 2124836 w 3787140"/>
              <a:gd name="connsiteY45" fmla="*/ 3430524 h 4900731"/>
              <a:gd name="connsiteX46" fmla="*/ 2198179 w 3787140"/>
              <a:gd name="connsiteY46" fmla="*/ 3491198 h 4900731"/>
              <a:gd name="connsiteX47" fmla="*/ 2288857 w 3787140"/>
              <a:gd name="connsiteY47" fmla="*/ 3446430 h 4900731"/>
              <a:gd name="connsiteX48" fmla="*/ 2288571 w 3787140"/>
              <a:gd name="connsiteY48" fmla="*/ 3278409 h 4900731"/>
              <a:gd name="connsiteX49" fmla="*/ 2217800 w 3787140"/>
              <a:gd name="connsiteY49" fmla="*/ 3233642 h 4900731"/>
              <a:gd name="connsiteX50" fmla="*/ 2902303 w 3787140"/>
              <a:gd name="connsiteY50" fmla="*/ 3232916 h 4900731"/>
              <a:gd name="connsiteX51" fmla="*/ 2826829 w 3787140"/>
              <a:gd name="connsiteY51" fmla="*/ 3271075 h 4900731"/>
              <a:gd name="connsiteX52" fmla="*/ 2804160 w 3787140"/>
              <a:gd name="connsiteY52" fmla="*/ 3370802 h 4900731"/>
              <a:gd name="connsiteX53" fmla="*/ 2810351 w 3787140"/>
              <a:gd name="connsiteY53" fmla="*/ 3421570 h 4900731"/>
              <a:gd name="connsiteX54" fmla="*/ 2884170 w 3787140"/>
              <a:gd name="connsiteY54" fmla="*/ 3490912 h 4900731"/>
              <a:gd name="connsiteX55" fmla="*/ 2979039 w 3787140"/>
              <a:gd name="connsiteY55" fmla="*/ 3443192 h 4900731"/>
              <a:gd name="connsiteX56" fmla="*/ 2974276 w 3787140"/>
              <a:gd name="connsiteY56" fmla="*/ 3273552 h 4900731"/>
              <a:gd name="connsiteX57" fmla="*/ 2902303 w 3787140"/>
              <a:gd name="connsiteY57" fmla="*/ 3232916 h 4900731"/>
              <a:gd name="connsiteX58" fmla="*/ 750664 w 3787140"/>
              <a:gd name="connsiteY58" fmla="*/ 3220592 h 4900731"/>
              <a:gd name="connsiteX59" fmla="*/ 820768 w 3787140"/>
              <a:gd name="connsiteY59" fmla="*/ 3221735 h 4900731"/>
              <a:gd name="connsiteX60" fmla="*/ 908208 w 3787140"/>
              <a:gd name="connsiteY60" fmla="*/ 3220878 h 4900731"/>
              <a:gd name="connsiteX61" fmla="*/ 932211 w 3787140"/>
              <a:gd name="connsiteY61" fmla="*/ 3221640 h 4900731"/>
              <a:gd name="connsiteX62" fmla="*/ 940212 w 3787140"/>
              <a:gd name="connsiteY62" fmla="*/ 3227927 h 4900731"/>
              <a:gd name="connsiteX63" fmla="*/ 932306 w 3787140"/>
              <a:gd name="connsiteY63" fmla="*/ 3236690 h 4900731"/>
              <a:gd name="connsiteX64" fmla="*/ 897445 w 3787140"/>
              <a:gd name="connsiteY64" fmla="*/ 3239547 h 4900731"/>
              <a:gd name="connsiteX65" fmla="*/ 874013 w 3787140"/>
              <a:gd name="connsiteY65" fmla="*/ 3262312 h 4900731"/>
              <a:gd name="connsiteX66" fmla="*/ 874013 w 3787140"/>
              <a:gd name="connsiteY66" fmla="*/ 3461670 h 4900731"/>
              <a:gd name="connsiteX67" fmla="*/ 898969 w 3787140"/>
              <a:gd name="connsiteY67" fmla="*/ 3486530 h 4900731"/>
              <a:gd name="connsiteX68" fmla="*/ 923067 w 3787140"/>
              <a:gd name="connsiteY68" fmla="*/ 3487864 h 4900731"/>
              <a:gd name="connsiteX69" fmla="*/ 938212 w 3787140"/>
              <a:gd name="connsiteY69" fmla="*/ 3496722 h 4900731"/>
              <a:gd name="connsiteX70" fmla="*/ 923257 w 3787140"/>
              <a:gd name="connsiteY70" fmla="*/ 3505199 h 4900731"/>
              <a:gd name="connsiteX71" fmla="*/ 835342 w 3787140"/>
              <a:gd name="connsiteY71" fmla="*/ 3505485 h 4900731"/>
              <a:gd name="connsiteX72" fmla="*/ 747712 w 3787140"/>
              <a:gd name="connsiteY72" fmla="*/ 3505390 h 4900731"/>
              <a:gd name="connsiteX73" fmla="*/ 733519 w 3787140"/>
              <a:gd name="connsiteY73" fmla="*/ 3498532 h 4900731"/>
              <a:gd name="connsiteX74" fmla="*/ 747616 w 3787140"/>
              <a:gd name="connsiteY74" fmla="*/ 3488531 h 4900731"/>
              <a:gd name="connsiteX75" fmla="*/ 769524 w 3787140"/>
              <a:gd name="connsiteY75" fmla="*/ 3487292 h 4900731"/>
              <a:gd name="connsiteX76" fmla="*/ 807529 w 3787140"/>
              <a:gd name="connsiteY76" fmla="*/ 3447478 h 4900731"/>
              <a:gd name="connsiteX77" fmla="*/ 807529 w 3787140"/>
              <a:gd name="connsiteY77" fmla="*/ 3274408 h 4900731"/>
              <a:gd name="connsiteX78" fmla="*/ 773239 w 3787140"/>
              <a:gd name="connsiteY78" fmla="*/ 3239261 h 4900731"/>
              <a:gd name="connsiteX79" fmla="*/ 751331 w 3787140"/>
              <a:gd name="connsiteY79" fmla="*/ 3238023 h 4900731"/>
              <a:gd name="connsiteX80" fmla="*/ 732662 w 3787140"/>
              <a:gd name="connsiteY80" fmla="*/ 3228212 h 4900731"/>
              <a:gd name="connsiteX81" fmla="*/ 750664 w 3787140"/>
              <a:gd name="connsiteY81" fmla="*/ 3220592 h 4900731"/>
              <a:gd name="connsiteX82" fmla="*/ 1521428 w 3787140"/>
              <a:gd name="connsiteY82" fmla="*/ 3214306 h 4900731"/>
              <a:gd name="connsiteX83" fmla="*/ 1644110 w 3787140"/>
              <a:gd name="connsiteY83" fmla="*/ 3302698 h 4900731"/>
              <a:gd name="connsiteX84" fmla="*/ 1655921 w 3787140"/>
              <a:gd name="connsiteY84" fmla="*/ 3369849 h 4900731"/>
              <a:gd name="connsiteX85" fmla="*/ 1508188 w 3787140"/>
              <a:gd name="connsiteY85" fmla="*/ 3585400 h 4900731"/>
              <a:gd name="connsiteX86" fmla="*/ 1442084 w 3787140"/>
              <a:gd name="connsiteY86" fmla="*/ 3608260 h 4900731"/>
              <a:gd name="connsiteX87" fmla="*/ 1426940 w 3787140"/>
              <a:gd name="connsiteY87" fmla="*/ 3610260 h 4900731"/>
              <a:gd name="connsiteX88" fmla="*/ 1411224 w 3787140"/>
              <a:gd name="connsiteY88" fmla="*/ 3601783 h 4900731"/>
              <a:gd name="connsiteX89" fmla="*/ 1423796 w 3787140"/>
              <a:gd name="connsiteY89" fmla="*/ 3589686 h 4900731"/>
              <a:gd name="connsiteX90" fmla="*/ 1479137 w 3787140"/>
              <a:gd name="connsiteY90" fmla="*/ 3569207 h 4900731"/>
              <a:gd name="connsiteX91" fmla="*/ 1596961 w 3787140"/>
              <a:gd name="connsiteY91" fmla="*/ 3381850 h 4900731"/>
              <a:gd name="connsiteX92" fmla="*/ 1583816 w 3787140"/>
              <a:gd name="connsiteY92" fmla="*/ 3285172 h 4900731"/>
              <a:gd name="connsiteX93" fmla="*/ 1520094 w 3787140"/>
              <a:gd name="connsiteY93" fmla="*/ 3238213 h 4900731"/>
              <a:gd name="connsiteX94" fmla="*/ 1454181 w 3787140"/>
              <a:gd name="connsiteY94" fmla="*/ 3277075 h 4900731"/>
              <a:gd name="connsiteX95" fmla="*/ 1446942 w 3787140"/>
              <a:gd name="connsiteY95" fmla="*/ 3381850 h 4900731"/>
              <a:gd name="connsiteX96" fmla="*/ 1508474 w 3787140"/>
              <a:gd name="connsiteY96" fmla="*/ 3427094 h 4900731"/>
              <a:gd name="connsiteX97" fmla="*/ 1538668 w 3787140"/>
              <a:gd name="connsiteY97" fmla="*/ 3440048 h 4900731"/>
              <a:gd name="connsiteX98" fmla="*/ 1508950 w 3787140"/>
              <a:gd name="connsiteY98" fmla="*/ 3453478 h 4900731"/>
              <a:gd name="connsiteX99" fmla="*/ 1395983 w 3787140"/>
              <a:gd name="connsiteY99" fmla="*/ 3393852 h 4900731"/>
              <a:gd name="connsiteX100" fmla="*/ 1396269 w 3787140"/>
              <a:gd name="connsiteY100" fmla="*/ 3280790 h 4900731"/>
              <a:gd name="connsiteX101" fmla="*/ 1521428 w 3787140"/>
              <a:gd name="connsiteY101" fmla="*/ 3214306 h 4900731"/>
              <a:gd name="connsiteX102" fmla="*/ 2900648 w 3787140"/>
              <a:gd name="connsiteY102" fmla="*/ 3211258 h 4900731"/>
              <a:gd name="connsiteX103" fmla="*/ 3059430 w 3787140"/>
              <a:gd name="connsiteY103" fmla="*/ 3363563 h 4900731"/>
              <a:gd name="connsiteX104" fmla="*/ 2899981 w 3787140"/>
              <a:gd name="connsiteY104" fmla="*/ 3514153 h 4900731"/>
              <a:gd name="connsiteX105" fmla="*/ 2739104 w 3787140"/>
              <a:gd name="connsiteY105" fmla="*/ 3359372 h 4900731"/>
              <a:gd name="connsiteX106" fmla="*/ 2900648 w 3787140"/>
              <a:gd name="connsiteY106" fmla="*/ 3211258 h 4900731"/>
              <a:gd name="connsiteX107" fmla="*/ 2216657 w 3787140"/>
              <a:gd name="connsiteY107" fmla="*/ 3210877 h 4900731"/>
              <a:gd name="connsiteX108" fmla="*/ 2370391 w 3787140"/>
              <a:gd name="connsiteY108" fmla="*/ 3366040 h 4900731"/>
              <a:gd name="connsiteX109" fmla="*/ 2208942 w 3787140"/>
              <a:gd name="connsiteY109" fmla="*/ 3514439 h 4900731"/>
              <a:gd name="connsiteX110" fmla="*/ 2053970 w 3787140"/>
              <a:gd name="connsiteY110" fmla="*/ 3360705 h 4900731"/>
              <a:gd name="connsiteX111" fmla="*/ 2216657 w 3787140"/>
              <a:gd name="connsiteY111" fmla="*/ 3210877 h 4900731"/>
              <a:gd name="connsiteX112" fmla="*/ 3348990 w 3787140"/>
              <a:gd name="connsiteY112" fmla="*/ 3092672 h 4900731"/>
              <a:gd name="connsiteX113" fmla="*/ 1892713 w 3787140"/>
              <a:gd name="connsiteY113" fmla="*/ 3092863 h 4900731"/>
              <a:gd name="connsiteX114" fmla="*/ 434150 w 3787140"/>
              <a:gd name="connsiteY114" fmla="*/ 3092863 h 4900731"/>
              <a:gd name="connsiteX115" fmla="*/ 405670 w 3787140"/>
              <a:gd name="connsiteY115" fmla="*/ 3093149 h 4900731"/>
              <a:gd name="connsiteX116" fmla="*/ 388906 w 3787140"/>
              <a:gd name="connsiteY116" fmla="*/ 3114675 h 4900731"/>
              <a:gd name="connsiteX117" fmla="*/ 414242 w 3787140"/>
              <a:gd name="connsiteY117" fmla="*/ 3221070 h 4900731"/>
              <a:gd name="connsiteX118" fmla="*/ 565214 w 3787140"/>
              <a:gd name="connsiteY118" fmla="*/ 3586067 h 4900731"/>
              <a:gd name="connsiteX119" fmla="*/ 680180 w 3787140"/>
              <a:gd name="connsiteY119" fmla="*/ 3764756 h 4900731"/>
              <a:gd name="connsiteX120" fmla="*/ 715328 w 3787140"/>
              <a:gd name="connsiteY120" fmla="*/ 3789140 h 4900731"/>
              <a:gd name="connsiteX121" fmla="*/ 938975 w 3787140"/>
              <a:gd name="connsiteY121" fmla="*/ 3812572 h 4900731"/>
              <a:gd name="connsiteX122" fmla="*/ 1098518 w 3787140"/>
              <a:gd name="connsiteY122" fmla="*/ 3778663 h 4900731"/>
              <a:gd name="connsiteX123" fmla="*/ 1383602 w 3787140"/>
              <a:gd name="connsiteY123" fmla="*/ 3722751 h 4900731"/>
              <a:gd name="connsiteX124" fmla="*/ 1537526 w 3787140"/>
              <a:gd name="connsiteY124" fmla="*/ 3752755 h 4900731"/>
              <a:gd name="connsiteX125" fmla="*/ 1680115 w 3787140"/>
              <a:gd name="connsiteY125" fmla="*/ 3801999 h 4900731"/>
              <a:gd name="connsiteX126" fmla="*/ 2035969 w 3787140"/>
              <a:gd name="connsiteY126" fmla="*/ 3764185 h 4900731"/>
              <a:gd name="connsiteX127" fmla="*/ 2110073 w 3787140"/>
              <a:gd name="connsiteY127" fmla="*/ 3737324 h 4900731"/>
              <a:gd name="connsiteX128" fmla="*/ 2281904 w 3787140"/>
              <a:gd name="connsiteY128" fmla="*/ 3723228 h 4900731"/>
              <a:gd name="connsiteX129" fmla="*/ 2437924 w 3787140"/>
              <a:gd name="connsiteY129" fmla="*/ 3752850 h 4900731"/>
              <a:gd name="connsiteX130" fmla="*/ 2593181 w 3787140"/>
              <a:gd name="connsiteY130" fmla="*/ 3805333 h 4900731"/>
              <a:gd name="connsiteX131" fmla="*/ 2965704 w 3787140"/>
              <a:gd name="connsiteY131" fmla="*/ 3763518 h 4900731"/>
              <a:gd name="connsiteX132" fmla="*/ 3126010 w 3787140"/>
              <a:gd name="connsiteY132" fmla="*/ 3723037 h 4900731"/>
              <a:gd name="connsiteX133" fmla="*/ 3150394 w 3787140"/>
              <a:gd name="connsiteY133" fmla="*/ 3707606 h 4900731"/>
              <a:gd name="connsiteX134" fmla="*/ 3208973 w 3787140"/>
              <a:gd name="connsiteY134" fmla="*/ 3612452 h 4900731"/>
              <a:gd name="connsiteX135" fmla="*/ 3394805 w 3787140"/>
              <a:gd name="connsiteY135" fmla="*/ 3125248 h 4900731"/>
              <a:gd name="connsiteX136" fmla="*/ 3368707 w 3787140"/>
              <a:gd name="connsiteY136" fmla="*/ 3092768 h 4900731"/>
              <a:gd name="connsiteX137" fmla="*/ 3348990 w 3787140"/>
              <a:gd name="connsiteY137" fmla="*/ 3092672 h 4900731"/>
              <a:gd name="connsiteX138" fmla="*/ 1778508 w 3787140"/>
              <a:gd name="connsiteY138" fmla="*/ 1659541 h 4900731"/>
              <a:gd name="connsiteX139" fmla="*/ 1741646 w 3787140"/>
              <a:gd name="connsiteY139" fmla="*/ 1696212 h 4900731"/>
              <a:gd name="connsiteX140" fmla="*/ 1741742 w 3787140"/>
              <a:gd name="connsiteY140" fmla="*/ 2211419 h 4900731"/>
              <a:gd name="connsiteX141" fmla="*/ 1741361 w 3787140"/>
              <a:gd name="connsiteY141" fmla="*/ 2211419 h 4900731"/>
              <a:gd name="connsiteX142" fmla="*/ 1740884 w 3787140"/>
              <a:gd name="connsiteY142" fmla="*/ 2735485 h 4900731"/>
              <a:gd name="connsiteX143" fmla="*/ 1765554 w 3787140"/>
              <a:gd name="connsiteY143" fmla="*/ 2759012 h 4900731"/>
              <a:gd name="connsiteX144" fmla="*/ 2019967 w 3787140"/>
              <a:gd name="connsiteY144" fmla="*/ 2758821 h 4900731"/>
              <a:gd name="connsiteX145" fmla="*/ 2049113 w 3787140"/>
              <a:gd name="connsiteY145" fmla="*/ 2729579 h 4900731"/>
              <a:gd name="connsiteX146" fmla="*/ 2049113 w 3787140"/>
              <a:gd name="connsiteY146" fmla="*/ 1688116 h 4900731"/>
              <a:gd name="connsiteX147" fmla="*/ 2019776 w 3787140"/>
              <a:gd name="connsiteY147" fmla="*/ 1659636 h 4900731"/>
              <a:gd name="connsiteX148" fmla="*/ 1778508 w 3787140"/>
              <a:gd name="connsiteY148" fmla="*/ 1659541 h 4900731"/>
              <a:gd name="connsiteX149" fmla="*/ 3132963 w 3787140"/>
              <a:gd name="connsiteY149" fmla="*/ 1659446 h 4900731"/>
              <a:gd name="connsiteX150" fmla="*/ 3093911 w 3787140"/>
              <a:gd name="connsiteY150" fmla="*/ 1698212 h 4900731"/>
              <a:gd name="connsiteX151" fmla="*/ 3093911 w 3787140"/>
              <a:gd name="connsiteY151" fmla="*/ 2715863 h 4900731"/>
              <a:gd name="connsiteX152" fmla="*/ 3135630 w 3787140"/>
              <a:gd name="connsiteY152" fmla="*/ 2758631 h 4900731"/>
              <a:gd name="connsiteX153" fmla="*/ 3370326 w 3787140"/>
              <a:gd name="connsiteY153" fmla="*/ 2758821 h 4900731"/>
              <a:gd name="connsiteX154" fmla="*/ 3404616 w 3787140"/>
              <a:gd name="connsiteY154" fmla="*/ 2723960 h 4900731"/>
              <a:gd name="connsiteX155" fmla="*/ 3404616 w 3787140"/>
              <a:gd name="connsiteY155" fmla="*/ 2208562 h 4900731"/>
              <a:gd name="connsiteX156" fmla="*/ 3404616 w 3787140"/>
              <a:gd name="connsiteY156" fmla="*/ 1699736 h 4900731"/>
              <a:gd name="connsiteX157" fmla="*/ 3363278 w 3787140"/>
              <a:gd name="connsiteY157" fmla="*/ 1659446 h 4900731"/>
              <a:gd name="connsiteX158" fmla="*/ 3132963 w 3787140"/>
              <a:gd name="connsiteY158" fmla="*/ 1659446 h 4900731"/>
              <a:gd name="connsiteX159" fmla="*/ 1092803 w 3787140"/>
              <a:gd name="connsiteY159" fmla="*/ 1659446 h 4900731"/>
              <a:gd name="connsiteX160" fmla="*/ 1058609 w 3787140"/>
              <a:gd name="connsiteY160" fmla="*/ 1693926 h 4900731"/>
              <a:gd name="connsiteX161" fmla="*/ 1058609 w 3787140"/>
              <a:gd name="connsiteY161" fmla="*/ 2207038 h 4900731"/>
              <a:gd name="connsiteX162" fmla="*/ 1058513 w 3787140"/>
              <a:gd name="connsiteY162" fmla="*/ 2726627 h 4900731"/>
              <a:gd name="connsiteX163" fmla="*/ 1083088 w 3787140"/>
              <a:gd name="connsiteY163" fmla="*/ 2758821 h 4900731"/>
              <a:gd name="connsiteX164" fmla="*/ 1337405 w 3787140"/>
              <a:gd name="connsiteY164" fmla="*/ 2758154 h 4900731"/>
              <a:gd name="connsiteX165" fmla="*/ 1369028 w 3787140"/>
              <a:gd name="connsiteY165" fmla="*/ 2725770 h 4900731"/>
              <a:gd name="connsiteX166" fmla="*/ 1369028 w 3787140"/>
              <a:gd name="connsiteY166" fmla="*/ 1688783 h 4900731"/>
              <a:gd name="connsiteX167" fmla="*/ 1338358 w 3787140"/>
              <a:gd name="connsiteY167" fmla="*/ 1659446 h 4900731"/>
              <a:gd name="connsiteX168" fmla="*/ 1092803 w 3787140"/>
              <a:gd name="connsiteY168" fmla="*/ 1659446 h 4900731"/>
              <a:gd name="connsiteX169" fmla="*/ 413004 w 3787140"/>
              <a:gd name="connsiteY169" fmla="*/ 1659350 h 4900731"/>
              <a:gd name="connsiteX170" fmla="*/ 378809 w 3787140"/>
              <a:gd name="connsiteY170" fmla="*/ 1693736 h 4900731"/>
              <a:gd name="connsiteX171" fmla="*/ 378809 w 3787140"/>
              <a:gd name="connsiteY171" fmla="*/ 2206847 h 4900731"/>
              <a:gd name="connsiteX172" fmla="*/ 378809 w 3787140"/>
              <a:gd name="connsiteY172" fmla="*/ 2579561 h 4900731"/>
              <a:gd name="connsiteX173" fmla="*/ 378714 w 3787140"/>
              <a:gd name="connsiteY173" fmla="*/ 2733008 h 4900731"/>
              <a:gd name="connsiteX174" fmla="*/ 400336 w 3787140"/>
              <a:gd name="connsiteY174" fmla="*/ 2758631 h 4900731"/>
              <a:gd name="connsiteX175" fmla="*/ 663416 w 3787140"/>
              <a:gd name="connsiteY175" fmla="*/ 2757869 h 4900731"/>
              <a:gd name="connsiteX176" fmla="*/ 694087 w 3787140"/>
              <a:gd name="connsiteY176" fmla="*/ 2725960 h 4900731"/>
              <a:gd name="connsiteX177" fmla="*/ 693706 w 3787140"/>
              <a:gd name="connsiteY177" fmla="*/ 1688878 h 4900731"/>
              <a:gd name="connsiteX178" fmla="*/ 663035 w 3787140"/>
              <a:gd name="connsiteY178" fmla="*/ 1659350 h 4900731"/>
              <a:gd name="connsiteX179" fmla="*/ 413004 w 3787140"/>
              <a:gd name="connsiteY179" fmla="*/ 1659350 h 4900731"/>
              <a:gd name="connsiteX180" fmla="*/ 2700242 w 3787140"/>
              <a:gd name="connsiteY180" fmla="*/ 1659064 h 4900731"/>
              <a:gd name="connsiteX181" fmla="*/ 2447925 w 3787140"/>
              <a:gd name="connsiteY181" fmla="*/ 1659350 h 4900731"/>
              <a:gd name="connsiteX182" fmla="*/ 2414492 w 3787140"/>
              <a:gd name="connsiteY182" fmla="*/ 1692212 h 4900731"/>
              <a:gd name="connsiteX183" fmla="*/ 2414492 w 3787140"/>
              <a:gd name="connsiteY183" fmla="*/ 2207800 h 4900731"/>
              <a:gd name="connsiteX184" fmla="*/ 2414492 w 3787140"/>
              <a:gd name="connsiteY184" fmla="*/ 2729770 h 4900731"/>
              <a:gd name="connsiteX185" fmla="*/ 2443163 w 3787140"/>
              <a:gd name="connsiteY185" fmla="*/ 2758726 h 4900731"/>
              <a:gd name="connsiteX186" fmla="*/ 2699861 w 3787140"/>
              <a:gd name="connsiteY186" fmla="*/ 2759012 h 4900731"/>
              <a:gd name="connsiteX187" fmla="*/ 2728436 w 3787140"/>
              <a:gd name="connsiteY187" fmla="*/ 2731199 h 4900731"/>
              <a:gd name="connsiteX188" fmla="*/ 2728436 w 3787140"/>
              <a:gd name="connsiteY188" fmla="*/ 1687163 h 4900731"/>
              <a:gd name="connsiteX189" fmla="*/ 2700242 w 3787140"/>
              <a:gd name="connsiteY189" fmla="*/ 1659064 h 4900731"/>
              <a:gd name="connsiteX190" fmla="*/ 1894712 w 3787140"/>
              <a:gd name="connsiteY190" fmla="*/ 630555 h 4900731"/>
              <a:gd name="connsiteX191" fmla="*/ 2118073 w 3787140"/>
              <a:gd name="connsiteY191" fmla="*/ 855916 h 4900731"/>
              <a:gd name="connsiteX192" fmla="*/ 1891950 w 3787140"/>
              <a:gd name="connsiteY192" fmla="*/ 1079373 h 4900731"/>
              <a:gd name="connsiteX193" fmla="*/ 1666493 w 3787140"/>
              <a:gd name="connsiteY193" fmla="*/ 854392 h 4900731"/>
              <a:gd name="connsiteX194" fmla="*/ 1894712 w 3787140"/>
              <a:gd name="connsiteY194" fmla="*/ 630555 h 4900731"/>
              <a:gd name="connsiteX195" fmla="*/ 1893451 w 3787140"/>
              <a:gd name="connsiteY195" fmla="*/ 389871 h 4900731"/>
              <a:gd name="connsiteX196" fmla="*/ 1870520 w 3787140"/>
              <a:gd name="connsiteY196" fmla="*/ 398337 h 4900731"/>
              <a:gd name="connsiteX197" fmla="*/ 1656302 w 3787140"/>
              <a:gd name="connsiteY197" fmla="*/ 547022 h 4900731"/>
              <a:gd name="connsiteX198" fmla="*/ 1239584 w 3787140"/>
              <a:gd name="connsiteY198" fmla="*/ 838391 h 4900731"/>
              <a:gd name="connsiteX199" fmla="*/ 634746 w 3787140"/>
              <a:gd name="connsiteY199" fmla="*/ 1262729 h 4900731"/>
              <a:gd name="connsiteX200" fmla="*/ 540258 w 3787140"/>
              <a:gd name="connsiteY200" fmla="*/ 1328261 h 4900731"/>
              <a:gd name="connsiteX201" fmla="*/ 3237643 w 3787140"/>
              <a:gd name="connsiteY201" fmla="*/ 1328261 h 4900731"/>
              <a:gd name="connsiteX202" fmla="*/ 3239357 w 3787140"/>
              <a:gd name="connsiteY202" fmla="*/ 1323594 h 4900731"/>
              <a:gd name="connsiteX203" fmla="*/ 3108579 w 3787140"/>
              <a:gd name="connsiteY203" fmla="*/ 1232345 h 4900731"/>
              <a:gd name="connsiteX204" fmla="*/ 2723864 w 3787140"/>
              <a:gd name="connsiteY204" fmla="*/ 964026 h 4900731"/>
              <a:gd name="connsiteX205" fmla="*/ 2416207 w 3787140"/>
              <a:gd name="connsiteY205" fmla="*/ 750000 h 4900731"/>
              <a:gd name="connsiteX206" fmla="*/ 1915668 w 3787140"/>
              <a:gd name="connsiteY206" fmla="*/ 398621 h 4900731"/>
              <a:gd name="connsiteX207" fmla="*/ 1893451 w 3787140"/>
              <a:gd name="connsiteY207" fmla="*/ 389871 h 4900731"/>
              <a:gd name="connsiteX208" fmla="*/ 411671 w 3787140"/>
              <a:gd name="connsiteY208" fmla="*/ 378429 h 4900731"/>
              <a:gd name="connsiteX209" fmla="*/ 378619 w 3787140"/>
              <a:gd name="connsiteY209" fmla="*/ 403860 h 4900731"/>
              <a:gd name="connsiteX210" fmla="*/ 379000 w 3787140"/>
              <a:gd name="connsiteY210" fmla="*/ 995649 h 4900731"/>
              <a:gd name="connsiteX211" fmla="*/ 383191 w 3787140"/>
              <a:gd name="connsiteY211" fmla="*/ 1011651 h 4900731"/>
              <a:gd name="connsiteX212" fmla="*/ 398621 w 3787140"/>
              <a:gd name="connsiteY212" fmla="*/ 1006317 h 4900731"/>
              <a:gd name="connsiteX213" fmla="*/ 579025 w 3787140"/>
              <a:gd name="connsiteY213" fmla="*/ 882111 h 4900731"/>
              <a:gd name="connsiteX214" fmla="*/ 1218057 w 3787140"/>
              <a:gd name="connsiteY214" fmla="*/ 434722 h 4900731"/>
              <a:gd name="connsiteX215" fmla="*/ 1290542 w 3787140"/>
              <a:gd name="connsiteY215" fmla="*/ 383192 h 4900731"/>
              <a:gd name="connsiteX216" fmla="*/ 1266635 w 3787140"/>
              <a:gd name="connsiteY216" fmla="*/ 378620 h 4900731"/>
              <a:gd name="connsiteX217" fmla="*/ 1207484 w 3787140"/>
              <a:gd name="connsiteY217" fmla="*/ 378524 h 4900731"/>
              <a:gd name="connsiteX218" fmla="*/ 411671 w 3787140"/>
              <a:gd name="connsiteY218" fmla="*/ 378429 h 4900731"/>
              <a:gd name="connsiteX219" fmla="*/ 2507528 w 3787140"/>
              <a:gd name="connsiteY219" fmla="*/ 378274 h 4900731"/>
              <a:gd name="connsiteX220" fmla="*/ 2495169 w 3787140"/>
              <a:gd name="connsiteY220" fmla="*/ 382430 h 4900731"/>
              <a:gd name="connsiteX221" fmla="*/ 2512409 w 3787140"/>
              <a:gd name="connsiteY221" fmla="*/ 397955 h 4900731"/>
              <a:gd name="connsiteX222" fmla="*/ 2813018 w 3787140"/>
              <a:gd name="connsiteY222" fmla="*/ 606648 h 4900731"/>
              <a:gd name="connsiteX223" fmla="*/ 3225927 w 3787140"/>
              <a:gd name="connsiteY223" fmla="*/ 896113 h 4900731"/>
              <a:gd name="connsiteX224" fmla="*/ 3386233 w 3787140"/>
              <a:gd name="connsiteY224" fmla="*/ 1007270 h 4900731"/>
              <a:gd name="connsiteX225" fmla="*/ 3404521 w 3787140"/>
              <a:gd name="connsiteY225" fmla="*/ 998697 h 4900731"/>
              <a:gd name="connsiteX226" fmla="*/ 3404616 w 3787140"/>
              <a:gd name="connsiteY226" fmla="*/ 985553 h 4900731"/>
              <a:gd name="connsiteX227" fmla="*/ 3404616 w 3787140"/>
              <a:gd name="connsiteY227" fmla="*/ 413100 h 4900731"/>
              <a:gd name="connsiteX228" fmla="*/ 3370612 w 3787140"/>
              <a:gd name="connsiteY228" fmla="*/ 378524 h 4900731"/>
              <a:gd name="connsiteX229" fmla="*/ 2519458 w 3787140"/>
              <a:gd name="connsiteY229" fmla="*/ 378620 h 4900731"/>
              <a:gd name="connsiteX230" fmla="*/ 2507528 w 3787140"/>
              <a:gd name="connsiteY230" fmla="*/ 378274 h 4900731"/>
              <a:gd name="connsiteX231" fmla="*/ 20193 w 3787140"/>
              <a:gd name="connsiteY231" fmla="*/ 0 h 4900731"/>
              <a:gd name="connsiteX232" fmla="*/ 3787140 w 3787140"/>
              <a:gd name="connsiteY232" fmla="*/ 381 h 4900731"/>
              <a:gd name="connsiteX233" fmla="*/ 3786949 w 3787140"/>
              <a:gd name="connsiteY233" fmla="*/ 3031427 h 4900731"/>
              <a:gd name="connsiteX234" fmla="*/ 3780758 w 3787140"/>
              <a:gd name="connsiteY234" fmla="*/ 3136106 h 4900731"/>
              <a:gd name="connsiteX235" fmla="*/ 3726561 w 3787140"/>
              <a:gd name="connsiteY235" fmla="*/ 3397091 h 4900731"/>
              <a:gd name="connsiteX236" fmla="*/ 3569018 w 3787140"/>
              <a:gd name="connsiteY236" fmla="*/ 3767138 h 4900731"/>
              <a:gd name="connsiteX237" fmla="*/ 3126772 w 3787140"/>
              <a:gd name="connsiteY237" fmla="*/ 4293299 h 4900731"/>
              <a:gd name="connsiteX238" fmla="*/ 2653284 w 3787140"/>
              <a:gd name="connsiteY238" fmla="*/ 4616291 h 4900731"/>
              <a:gd name="connsiteX239" fmla="*/ 1941100 w 3787140"/>
              <a:gd name="connsiteY239" fmla="*/ 4894231 h 4900731"/>
              <a:gd name="connsiteX240" fmla="*/ 1869472 w 3787140"/>
              <a:gd name="connsiteY240" fmla="*/ 4897945 h 4900731"/>
              <a:gd name="connsiteX241" fmla="*/ 1744028 w 3787140"/>
              <a:gd name="connsiteY241" fmla="*/ 4867371 h 4900731"/>
              <a:gd name="connsiteX242" fmla="*/ 1504474 w 3787140"/>
              <a:gd name="connsiteY242" fmla="*/ 4789837 h 4900731"/>
              <a:gd name="connsiteX243" fmla="*/ 1071944 w 3787140"/>
              <a:gd name="connsiteY243" fmla="*/ 4583049 h 4900731"/>
              <a:gd name="connsiteX244" fmla="*/ 537210 w 3787140"/>
              <a:gd name="connsiteY244" fmla="*/ 4180808 h 4900731"/>
              <a:gd name="connsiteX245" fmla="*/ 198406 w 3787140"/>
              <a:gd name="connsiteY245" fmla="*/ 3738848 h 4900731"/>
              <a:gd name="connsiteX246" fmla="*/ 17240 w 3787140"/>
              <a:gd name="connsiteY246" fmla="*/ 3231737 h 4900731"/>
              <a:gd name="connsiteX247" fmla="*/ 381 w 3787140"/>
              <a:gd name="connsiteY247" fmla="*/ 3141536 h 4900731"/>
              <a:gd name="connsiteX248" fmla="*/ 0 w 3787140"/>
              <a:gd name="connsiteY248" fmla="*/ 20193 h 4900731"/>
              <a:gd name="connsiteX249" fmla="*/ 20193 w 3787140"/>
              <a:gd name="connsiteY249" fmla="*/ 0 h 4900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3787140" h="4900731">
                <a:moveTo>
                  <a:pt x="1353026" y="4085082"/>
                </a:moveTo>
                <a:cubicBezTo>
                  <a:pt x="1259872" y="4085178"/>
                  <a:pt x="1172909" y="4110228"/>
                  <a:pt x="1089470" y="4149947"/>
                </a:cubicBezTo>
                <a:cubicBezTo>
                  <a:pt x="1074515" y="4157091"/>
                  <a:pt x="1081945" y="4162616"/>
                  <a:pt x="1089755" y="4168140"/>
                </a:cubicBezTo>
                <a:cubicBezTo>
                  <a:pt x="1110615" y="4182904"/>
                  <a:pt x="1131570" y="4197573"/>
                  <a:pt x="1152716" y="4211955"/>
                </a:cubicBezTo>
                <a:cubicBezTo>
                  <a:pt x="1278350" y="4297204"/>
                  <a:pt x="1412939" y="4365403"/>
                  <a:pt x="1553242" y="4423029"/>
                </a:cubicBezTo>
                <a:cubicBezTo>
                  <a:pt x="1629156" y="4454176"/>
                  <a:pt x="1707833" y="4476369"/>
                  <a:pt x="1786795" y="4497324"/>
                </a:cubicBezTo>
                <a:cubicBezTo>
                  <a:pt x="1824038" y="4507230"/>
                  <a:pt x="1862518" y="4521613"/>
                  <a:pt x="1900428" y="4517422"/>
                </a:cubicBezTo>
                <a:cubicBezTo>
                  <a:pt x="1972247" y="4509326"/>
                  <a:pt x="2042351" y="4489418"/>
                  <a:pt x="2110931" y="4467035"/>
                </a:cubicBezTo>
                <a:cubicBezTo>
                  <a:pt x="2179511" y="4444651"/>
                  <a:pt x="2246852" y="4418172"/>
                  <a:pt x="2313051" y="4388739"/>
                </a:cubicBezTo>
                <a:cubicBezTo>
                  <a:pt x="2435066" y="4334542"/>
                  <a:pt x="2550509" y="4269010"/>
                  <a:pt x="2660809" y="4194239"/>
                </a:cubicBezTo>
                <a:cubicBezTo>
                  <a:pt x="2664809" y="4191572"/>
                  <a:pt x="2671858" y="4189571"/>
                  <a:pt x="2670524" y="4183666"/>
                </a:cubicBezTo>
                <a:cubicBezTo>
                  <a:pt x="2668810" y="4176141"/>
                  <a:pt x="2660999" y="4178522"/>
                  <a:pt x="2655665" y="4178332"/>
                </a:cubicBezTo>
                <a:cubicBezTo>
                  <a:pt x="2600230" y="4176141"/>
                  <a:pt x="2547080" y="4163568"/>
                  <a:pt x="2496217" y="4142232"/>
                </a:cubicBezTo>
                <a:cubicBezTo>
                  <a:pt x="2434685" y="4116420"/>
                  <a:pt x="2372678" y="4094416"/>
                  <a:pt x="2305431" y="4087845"/>
                </a:cubicBezTo>
                <a:cubicBezTo>
                  <a:pt x="2217801" y="4079272"/>
                  <a:pt x="2133410" y="4090988"/>
                  <a:pt x="2052066" y="4123563"/>
                </a:cubicBezTo>
                <a:cubicBezTo>
                  <a:pt x="1997869" y="4145185"/>
                  <a:pt x="1944243" y="4167854"/>
                  <a:pt x="1885188" y="4174046"/>
                </a:cubicBezTo>
                <a:cubicBezTo>
                  <a:pt x="1782699" y="4184714"/>
                  <a:pt x="1682591" y="4179380"/>
                  <a:pt x="1586484" y="4137565"/>
                </a:cubicBezTo>
                <a:cubicBezTo>
                  <a:pt x="1512094" y="4105180"/>
                  <a:pt x="1434560" y="4085844"/>
                  <a:pt x="1353026" y="4085082"/>
                </a:cubicBezTo>
                <a:close/>
                <a:moveTo>
                  <a:pt x="2255496" y="3859923"/>
                </a:moveTo>
                <a:cubicBezTo>
                  <a:pt x="2180416" y="3859340"/>
                  <a:pt x="2105263" y="3875009"/>
                  <a:pt x="2029968" y="3906965"/>
                </a:cubicBezTo>
                <a:cubicBezTo>
                  <a:pt x="1977962" y="3929063"/>
                  <a:pt x="1924907" y="3946779"/>
                  <a:pt x="1868043" y="3951161"/>
                </a:cubicBezTo>
                <a:cubicBezTo>
                  <a:pt x="1769078" y="3958781"/>
                  <a:pt x="1672590" y="3950399"/>
                  <a:pt x="1580293" y="3910298"/>
                </a:cubicBezTo>
                <a:cubicBezTo>
                  <a:pt x="1428179" y="3844004"/>
                  <a:pt x="1275969" y="3843338"/>
                  <a:pt x="1123474" y="3910108"/>
                </a:cubicBezTo>
                <a:cubicBezTo>
                  <a:pt x="1080040" y="3929158"/>
                  <a:pt x="1035177" y="3944303"/>
                  <a:pt x="987362" y="3949732"/>
                </a:cubicBezTo>
                <a:cubicBezTo>
                  <a:pt x="947166" y="3954209"/>
                  <a:pt x="907066" y="3952970"/>
                  <a:pt x="866870" y="3953351"/>
                </a:cubicBezTo>
                <a:cubicBezTo>
                  <a:pt x="860679" y="3953447"/>
                  <a:pt x="852392" y="3950780"/>
                  <a:pt x="849344" y="3958495"/>
                </a:cubicBezTo>
                <a:cubicBezTo>
                  <a:pt x="846677" y="3965067"/>
                  <a:pt x="853726" y="3968591"/>
                  <a:pt x="857726" y="3972497"/>
                </a:cubicBezTo>
                <a:cubicBezTo>
                  <a:pt x="875538" y="3989832"/>
                  <a:pt x="893826" y="4006691"/>
                  <a:pt x="911352" y="4024217"/>
                </a:cubicBezTo>
                <a:cubicBezTo>
                  <a:pt x="923735" y="4036600"/>
                  <a:pt x="938308" y="4042029"/>
                  <a:pt x="955167" y="4039362"/>
                </a:cubicBezTo>
                <a:cubicBezTo>
                  <a:pt x="994791" y="4033076"/>
                  <a:pt x="1034701" y="4027932"/>
                  <a:pt x="1072706" y="4014216"/>
                </a:cubicBezTo>
                <a:cubicBezTo>
                  <a:pt x="1143857" y="3988499"/>
                  <a:pt x="1212342" y="3957923"/>
                  <a:pt x="1290066" y="3949446"/>
                </a:cubicBezTo>
                <a:cubicBezTo>
                  <a:pt x="1367028" y="3941064"/>
                  <a:pt x="1440085" y="3949637"/>
                  <a:pt x="1512475" y="3970306"/>
                </a:cubicBezTo>
                <a:cubicBezTo>
                  <a:pt x="1584484" y="3990880"/>
                  <a:pt x="1651540" y="4026122"/>
                  <a:pt x="1727835" y="4035266"/>
                </a:cubicBezTo>
                <a:cubicBezTo>
                  <a:pt x="1826705" y="4047078"/>
                  <a:pt x="1921955" y="4038410"/>
                  <a:pt x="2012918" y="3998405"/>
                </a:cubicBezTo>
                <a:cubicBezTo>
                  <a:pt x="2077879" y="3969830"/>
                  <a:pt x="2144935" y="3950303"/>
                  <a:pt x="2215134" y="3945446"/>
                </a:cubicBezTo>
                <a:cubicBezTo>
                  <a:pt x="2296097" y="3939826"/>
                  <a:pt x="2375535" y="3951828"/>
                  <a:pt x="2450878" y="3983450"/>
                </a:cubicBezTo>
                <a:cubicBezTo>
                  <a:pt x="2526125" y="4014978"/>
                  <a:pt x="2602421" y="4040315"/>
                  <a:pt x="2685383" y="4040505"/>
                </a:cubicBezTo>
                <a:cubicBezTo>
                  <a:pt x="2724245" y="4040600"/>
                  <a:pt x="2762441" y="4034599"/>
                  <a:pt x="2800922" y="4032218"/>
                </a:cubicBezTo>
                <a:cubicBezTo>
                  <a:pt x="2874931" y="4027741"/>
                  <a:pt x="2927699" y="3990308"/>
                  <a:pt x="2969324" y="3930110"/>
                </a:cubicBezTo>
                <a:cubicBezTo>
                  <a:pt x="2957513" y="3926872"/>
                  <a:pt x="2949131" y="3932968"/>
                  <a:pt x="2940082" y="3934587"/>
                </a:cubicBezTo>
                <a:cubicBezTo>
                  <a:pt x="2850547" y="3951446"/>
                  <a:pt x="2760155" y="3953923"/>
                  <a:pt x="2669381" y="3953161"/>
                </a:cubicBezTo>
                <a:cubicBezTo>
                  <a:pt x="2602992" y="3952685"/>
                  <a:pt x="2540413" y="3936778"/>
                  <a:pt x="2480596" y="3910394"/>
                </a:cubicBezTo>
                <a:cubicBezTo>
                  <a:pt x="2405587" y="3877342"/>
                  <a:pt x="2330577" y="3860507"/>
                  <a:pt x="2255496" y="3859923"/>
                </a:cubicBezTo>
                <a:close/>
                <a:moveTo>
                  <a:pt x="2217800" y="3233642"/>
                </a:moveTo>
                <a:cubicBezTo>
                  <a:pt x="2171128" y="3234023"/>
                  <a:pt x="2139219" y="3255835"/>
                  <a:pt x="2126075" y="3293649"/>
                </a:cubicBezTo>
                <a:cubicBezTo>
                  <a:pt x="2110454" y="3338988"/>
                  <a:pt x="2107025" y="3384518"/>
                  <a:pt x="2124836" y="3430524"/>
                </a:cubicBezTo>
                <a:cubicBezTo>
                  <a:pt x="2138171" y="3464909"/>
                  <a:pt x="2161126" y="3487293"/>
                  <a:pt x="2198179" y="3491198"/>
                </a:cubicBezTo>
                <a:cubicBezTo>
                  <a:pt x="2237136" y="3495294"/>
                  <a:pt x="2269426" y="3481483"/>
                  <a:pt x="2288857" y="3446430"/>
                </a:cubicBezTo>
                <a:cubicBezTo>
                  <a:pt x="2319718" y="3390804"/>
                  <a:pt x="2314384" y="3333940"/>
                  <a:pt x="2288571" y="3278409"/>
                </a:cubicBezTo>
                <a:cubicBezTo>
                  <a:pt x="2273902" y="3246596"/>
                  <a:pt x="2245899" y="3234023"/>
                  <a:pt x="2217800" y="3233642"/>
                </a:cubicBezTo>
                <a:close/>
                <a:moveTo>
                  <a:pt x="2902303" y="3232916"/>
                </a:moveTo>
                <a:cubicBezTo>
                  <a:pt x="2873383" y="3232618"/>
                  <a:pt x="2843879" y="3245453"/>
                  <a:pt x="2826829" y="3271075"/>
                </a:cubicBezTo>
                <a:cubicBezTo>
                  <a:pt x="2807493" y="3299936"/>
                  <a:pt x="2804350" y="3332035"/>
                  <a:pt x="2804160" y="3370802"/>
                </a:cubicBezTo>
                <a:cubicBezTo>
                  <a:pt x="2803112" y="3384327"/>
                  <a:pt x="2805684" y="3402996"/>
                  <a:pt x="2810351" y="3421570"/>
                </a:cubicBezTo>
                <a:cubicBezTo>
                  <a:pt x="2819400" y="3457479"/>
                  <a:pt x="2849880" y="3486150"/>
                  <a:pt x="2884170" y="3490912"/>
                </a:cubicBezTo>
                <a:cubicBezTo>
                  <a:pt x="2924841" y="3496532"/>
                  <a:pt x="2960084" y="3479387"/>
                  <a:pt x="2979039" y="3443192"/>
                </a:cubicBezTo>
                <a:cubicBezTo>
                  <a:pt x="3009042" y="3385947"/>
                  <a:pt x="3004090" y="3328225"/>
                  <a:pt x="2974276" y="3273552"/>
                </a:cubicBezTo>
                <a:cubicBezTo>
                  <a:pt x="2959560" y="3246644"/>
                  <a:pt x="2931223" y="3233214"/>
                  <a:pt x="2902303" y="3232916"/>
                </a:cubicBezTo>
                <a:close/>
                <a:moveTo>
                  <a:pt x="750664" y="3220592"/>
                </a:moveTo>
                <a:cubicBezTo>
                  <a:pt x="774001" y="3220497"/>
                  <a:pt x="797623" y="3219354"/>
                  <a:pt x="820768" y="3221735"/>
                </a:cubicBezTo>
                <a:cubicBezTo>
                  <a:pt x="850105" y="3224783"/>
                  <a:pt x="879061" y="3222497"/>
                  <a:pt x="908208" y="3220878"/>
                </a:cubicBezTo>
                <a:cubicBezTo>
                  <a:pt x="916209" y="3220402"/>
                  <a:pt x="924210" y="3221164"/>
                  <a:pt x="932211" y="3221640"/>
                </a:cubicBezTo>
                <a:cubicBezTo>
                  <a:pt x="936021" y="3221926"/>
                  <a:pt x="939736" y="3224021"/>
                  <a:pt x="940212" y="3227927"/>
                </a:cubicBezTo>
                <a:cubicBezTo>
                  <a:pt x="940879" y="3233165"/>
                  <a:pt x="936878" y="3236118"/>
                  <a:pt x="932306" y="3236690"/>
                </a:cubicBezTo>
                <a:cubicBezTo>
                  <a:pt x="920686" y="3238023"/>
                  <a:pt x="909065" y="3239071"/>
                  <a:pt x="897445" y="3239547"/>
                </a:cubicBezTo>
                <a:cubicBezTo>
                  <a:pt x="882586" y="3240119"/>
                  <a:pt x="874013" y="3246881"/>
                  <a:pt x="874013" y="3262312"/>
                </a:cubicBezTo>
                <a:cubicBezTo>
                  <a:pt x="873918" y="3328796"/>
                  <a:pt x="873823" y="3395186"/>
                  <a:pt x="874013" y="3461670"/>
                </a:cubicBezTo>
                <a:cubicBezTo>
                  <a:pt x="874013" y="3477672"/>
                  <a:pt x="883729" y="3485292"/>
                  <a:pt x="898969" y="3486530"/>
                </a:cubicBezTo>
                <a:cubicBezTo>
                  <a:pt x="906970" y="3487197"/>
                  <a:pt x="915066" y="3487102"/>
                  <a:pt x="923067" y="3487864"/>
                </a:cubicBezTo>
                <a:cubicBezTo>
                  <a:pt x="929353" y="3488531"/>
                  <a:pt x="938116" y="3487959"/>
                  <a:pt x="938212" y="3496722"/>
                </a:cubicBezTo>
                <a:cubicBezTo>
                  <a:pt x="938307" y="3506057"/>
                  <a:pt x="929353" y="3505104"/>
                  <a:pt x="923257" y="3505199"/>
                </a:cubicBezTo>
                <a:cubicBezTo>
                  <a:pt x="893730" y="3505675"/>
                  <a:pt x="864488" y="3505485"/>
                  <a:pt x="835342" y="3505485"/>
                </a:cubicBezTo>
                <a:cubicBezTo>
                  <a:pt x="806100" y="3505485"/>
                  <a:pt x="776858" y="3505580"/>
                  <a:pt x="747712" y="3505390"/>
                </a:cubicBezTo>
                <a:cubicBezTo>
                  <a:pt x="742092" y="3505390"/>
                  <a:pt x="734186" y="3505866"/>
                  <a:pt x="733519" y="3498532"/>
                </a:cubicBezTo>
                <a:cubicBezTo>
                  <a:pt x="732757" y="3489578"/>
                  <a:pt x="741330" y="3489292"/>
                  <a:pt x="747616" y="3488531"/>
                </a:cubicBezTo>
                <a:cubicBezTo>
                  <a:pt x="754855" y="3487673"/>
                  <a:pt x="762190" y="3487673"/>
                  <a:pt x="769524" y="3487292"/>
                </a:cubicBezTo>
                <a:cubicBezTo>
                  <a:pt x="801052" y="3485864"/>
                  <a:pt x="807338" y="3479863"/>
                  <a:pt x="807529" y="3447478"/>
                </a:cubicBezTo>
                <a:cubicBezTo>
                  <a:pt x="807814" y="3389756"/>
                  <a:pt x="807814" y="3332130"/>
                  <a:pt x="807529" y="3274408"/>
                </a:cubicBezTo>
                <a:cubicBezTo>
                  <a:pt x="807338" y="3244881"/>
                  <a:pt x="802766" y="3240690"/>
                  <a:pt x="773239" y="3239261"/>
                </a:cubicBezTo>
                <a:cubicBezTo>
                  <a:pt x="765904" y="3238880"/>
                  <a:pt x="758570" y="3238880"/>
                  <a:pt x="751331" y="3238023"/>
                </a:cubicBezTo>
                <a:cubicBezTo>
                  <a:pt x="743902" y="3237071"/>
                  <a:pt x="732281" y="3239357"/>
                  <a:pt x="732662" y="3228212"/>
                </a:cubicBezTo>
                <a:cubicBezTo>
                  <a:pt x="732948" y="3219068"/>
                  <a:pt x="743711" y="3220592"/>
                  <a:pt x="750664" y="3220592"/>
                </a:cubicBezTo>
                <a:close/>
                <a:moveTo>
                  <a:pt x="1521428" y="3214306"/>
                </a:moveTo>
                <a:cubicBezTo>
                  <a:pt x="1577340" y="3217925"/>
                  <a:pt x="1622488" y="3246405"/>
                  <a:pt x="1644110" y="3302698"/>
                </a:cubicBezTo>
                <a:cubicBezTo>
                  <a:pt x="1652301" y="3324224"/>
                  <a:pt x="1657159" y="3346132"/>
                  <a:pt x="1655921" y="3369849"/>
                </a:cubicBezTo>
                <a:cubicBezTo>
                  <a:pt x="1649063" y="3470433"/>
                  <a:pt x="1598295" y="3541299"/>
                  <a:pt x="1508188" y="3585400"/>
                </a:cubicBezTo>
                <a:cubicBezTo>
                  <a:pt x="1487138" y="3595687"/>
                  <a:pt x="1464754" y="3602449"/>
                  <a:pt x="1442084" y="3608260"/>
                </a:cubicBezTo>
                <a:cubicBezTo>
                  <a:pt x="1437227" y="3609498"/>
                  <a:pt x="1431988" y="3610260"/>
                  <a:pt x="1426940" y="3610260"/>
                </a:cubicBezTo>
                <a:cubicBezTo>
                  <a:pt x="1420367" y="3610260"/>
                  <a:pt x="1412557" y="3610070"/>
                  <a:pt x="1411224" y="3601783"/>
                </a:cubicBezTo>
                <a:cubicBezTo>
                  <a:pt x="1409700" y="3593020"/>
                  <a:pt x="1417320" y="3591210"/>
                  <a:pt x="1423796" y="3589686"/>
                </a:cubicBezTo>
                <a:cubicBezTo>
                  <a:pt x="1443132" y="3585209"/>
                  <a:pt x="1461516" y="3578065"/>
                  <a:pt x="1479137" y="3569207"/>
                </a:cubicBezTo>
                <a:cubicBezTo>
                  <a:pt x="1556194" y="3530631"/>
                  <a:pt x="1589436" y="3463765"/>
                  <a:pt x="1596961" y="3381850"/>
                </a:cubicBezTo>
                <a:cubicBezTo>
                  <a:pt x="1600009" y="3349084"/>
                  <a:pt x="1598675" y="3316033"/>
                  <a:pt x="1583816" y="3285172"/>
                </a:cubicBezTo>
                <a:cubicBezTo>
                  <a:pt x="1570862" y="3258216"/>
                  <a:pt x="1550765" y="3240690"/>
                  <a:pt x="1520094" y="3238213"/>
                </a:cubicBezTo>
                <a:cubicBezTo>
                  <a:pt x="1485614" y="3235451"/>
                  <a:pt x="1469326" y="3245357"/>
                  <a:pt x="1454181" y="3277075"/>
                </a:cubicBezTo>
                <a:cubicBezTo>
                  <a:pt x="1437989" y="3310984"/>
                  <a:pt x="1436560" y="3346227"/>
                  <a:pt x="1446942" y="3381850"/>
                </a:cubicBezTo>
                <a:cubicBezTo>
                  <a:pt x="1455896" y="3412426"/>
                  <a:pt x="1475517" y="3425761"/>
                  <a:pt x="1508474" y="3427094"/>
                </a:cubicBezTo>
                <a:cubicBezTo>
                  <a:pt x="1520190" y="3427570"/>
                  <a:pt x="1538382" y="3423379"/>
                  <a:pt x="1538668" y="3440048"/>
                </a:cubicBezTo>
                <a:cubicBezTo>
                  <a:pt x="1538954" y="3457193"/>
                  <a:pt x="1520285" y="3452240"/>
                  <a:pt x="1508950" y="3453478"/>
                </a:cubicBezTo>
                <a:cubicBezTo>
                  <a:pt x="1458087" y="3458908"/>
                  <a:pt x="1420749" y="3436619"/>
                  <a:pt x="1395983" y="3393852"/>
                </a:cubicBezTo>
                <a:cubicBezTo>
                  <a:pt x="1374648" y="3356895"/>
                  <a:pt x="1375600" y="3317176"/>
                  <a:pt x="1396269" y="3280790"/>
                </a:cubicBezTo>
                <a:cubicBezTo>
                  <a:pt x="1423320" y="3233165"/>
                  <a:pt x="1469707" y="3210972"/>
                  <a:pt x="1521428" y="3214306"/>
                </a:cubicBezTo>
                <a:close/>
                <a:moveTo>
                  <a:pt x="2900648" y="3211258"/>
                </a:moveTo>
                <a:cubicBezTo>
                  <a:pt x="2988945" y="3205924"/>
                  <a:pt x="3059620" y="3285077"/>
                  <a:pt x="3059430" y="3363563"/>
                </a:cubicBezTo>
                <a:cubicBezTo>
                  <a:pt x="3059239" y="3444716"/>
                  <a:pt x="2986373" y="3514534"/>
                  <a:pt x="2899981" y="3514153"/>
                </a:cubicBezTo>
                <a:cubicBezTo>
                  <a:pt x="2821876" y="3513867"/>
                  <a:pt x="2737485" y="3458718"/>
                  <a:pt x="2739104" y="3359372"/>
                </a:cubicBezTo>
                <a:cubicBezTo>
                  <a:pt x="2740533" y="3273837"/>
                  <a:pt x="2807589" y="3211639"/>
                  <a:pt x="2900648" y="3211258"/>
                </a:cubicBezTo>
                <a:close/>
                <a:moveTo>
                  <a:pt x="2216657" y="3210877"/>
                </a:moveTo>
                <a:cubicBezTo>
                  <a:pt x="2303049" y="3213449"/>
                  <a:pt x="2370581" y="3279743"/>
                  <a:pt x="2370391" y="3366040"/>
                </a:cubicBezTo>
                <a:cubicBezTo>
                  <a:pt x="2370105" y="3446526"/>
                  <a:pt x="2296191" y="3514629"/>
                  <a:pt x="2208942" y="3514439"/>
                </a:cubicBezTo>
                <a:cubicBezTo>
                  <a:pt x="2122550" y="3514344"/>
                  <a:pt x="2052732" y="3445764"/>
                  <a:pt x="2053970" y="3360705"/>
                </a:cubicBezTo>
                <a:cubicBezTo>
                  <a:pt x="2055113" y="3281267"/>
                  <a:pt x="2119026" y="3207924"/>
                  <a:pt x="2216657" y="3210877"/>
                </a:cubicBezTo>
                <a:close/>
                <a:moveTo>
                  <a:pt x="3348990" y="3092672"/>
                </a:moveTo>
                <a:cubicBezTo>
                  <a:pt x="2863596" y="3092863"/>
                  <a:pt x="2378202" y="3092863"/>
                  <a:pt x="1892713" y="3092863"/>
                </a:cubicBezTo>
                <a:cubicBezTo>
                  <a:pt x="1406557" y="3092863"/>
                  <a:pt x="920306" y="3092863"/>
                  <a:pt x="434150" y="3092863"/>
                </a:cubicBezTo>
                <a:cubicBezTo>
                  <a:pt x="424625" y="3092863"/>
                  <a:pt x="415100" y="3092958"/>
                  <a:pt x="405670" y="3093149"/>
                </a:cubicBezTo>
                <a:cubicBezTo>
                  <a:pt x="391382" y="3093530"/>
                  <a:pt x="385763" y="3100959"/>
                  <a:pt x="388906" y="3114675"/>
                </a:cubicBezTo>
                <a:cubicBezTo>
                  <a:pt x="397193" y="3150203"/>
                  <a:pt x="404241" y="3186017"/>
                  <a:pt x="414242" y="3221070"/>
                </a:cubicBezTo>
                <a:cubicBezTo>
                  <a:pt x="450628" y="3348419"/>
                  <a:pt x="495300" y="3472339"/>
                  <a:pt x="565214" y="3586067"/>
                </a:cubicBezTo>
                <a:cubicBezTo>
                  <a:pt x="602361" y="3646456"/>
                  <a:pt x="637508" y="3707987"/>
                  <a:pt x="680180" y="3764756"/>
                </a:cubicBezTo>
                <a:cubicBezTo>
                  <a:pt x="689420" y="3777044"/>
                  <a:pt x="700659" y="3785426"/>
                  <a:pt x="715328" y="3789140"/>
                </a:cubicBezTo>
                <a:cubicBezTo>
                  <a:pt x="788765" y="3807714"/>
                  <a:pt x="863156" y="3815334"/>
                  <a:pt x="938975" y="3812572"/>
                </a:cubicBezTo>
                <a:cubicBezTo>
                  <a:pt x="994410" y="3810572"/>
                  <a:pt x="1048226" y="3801904"/>
                  <a:pt x="1098518" y="3778663"/>
                </a:cubicBezTo>
                <a:cubicBezTo>
                  <a:pt x="1189196" y="3736753"/>
                  <a:pt x="1283303" y="3717703"/>
                  <a:pt x="1383602" y="3722751"/>
                </a:cubicBezTo>
                <a:cubicBezTo>
                  <a:pt x="1436942" y="3725513"/>
                  <a:pt x="1487996" y="3734086"/>
                  <a:pt x="1537526" y="3752755"/>
                </a:cubicBezTo>
                <a:cubicBezTo>
                  <a:pt x="1584674" y="3770471"/>
                  <a:pt x="1630299" y="3793617"/>
                  <a:pt x="1680115" y="3801999"/>
                </a:cubicBezTo>
                <a:cubicBezTo>
                  <a:pt x="1801939" y="3822573"/>
                  <a:pt x="1921574" y="3818478"/>
                  <a:pt x="2035969" y="3764185"/>
                </a:cubicBezTo>
                <a:cubicBezTo>
                  <a:pt x="2059591" y="3752945"/>
                  <a:pt x="2084832" y="3745230"/>
                  <a:pt x="2110073" y="3737324"/>
                </a:cubicBezTo>
                <a:cubicBezTo>
                  <a:pt x="2166557" y="3719608"/>
                  <a:pt x="2224373" y="3725037"/>
                  <a:pt x="2281904" y="3723228"/>
                </a:cubicBezTo>
                <a:cubicBezTo>
                  <a:pt x="2336292" y="3721513"/>
                  <a:pt x="2387727" y="3733800"/>
                  <a:pt x="2437924" y="3752850"/>
                </a:cubicBezTo>
                <a:cubicBezTo>
                  <a:pt x="2489073" y="3772281"/>
                  <a:pt x="2538508" y="3797427"/>
                  <a:pt x="2593181" y="3805333"/>
                </a:cubicBezTo>
                <a:cubicBezTo>
                  <a:pt x="2720816" y="3823716"/>
                  <a:pt x="2844832" y="3808571"/>
                  <a:pt x="2965704" y="3763518"/>
                </a:cubicBezTo>
                <a:cubicBezTo>
                  <a:pt x="3017425" y="3744278"/>
                  <a:pt x="3068384" y="3720084"/>
                  <a:pt x="3126010" y="3723037"/>
                </a:cubicBezTo>
                <a:cubicBezTo>
                  <a:pt x="3137630" y="3723608"/>
                  <a:pt x="3144679" y="3717227"/>
                  <a:pt x="3150394" y="3707606"/>
                </a:cubicBezTo>
                <a:cubicBezTo>
                  <a:pt x="3169730" y="3675698"/>
                  <a:pt x="3190208" y="3644551"/>
                  <a:pt x="3208973" y="3612452"/>
                </a:cubicBezTo>
                <a:cubicBezTo>
                  <a:pt x="3297746" y="3460337"/>
                  <a:pt x="3356324" y="3296603"/>
                  <a:pt x="3394805" y="3125248"/>
                </a:cubicBezTo>
                <a:cubicBezTo>
                  <a:pt x="3400425" y="3100388"/>
                  <a:pt x="3394043" y="3093339"/>
                  <a:pt x="3368707" y="3092768"/>
                </a:cubicBezTo>
                <a:cubicBezTo>
                  <a:pt x="3362135" y="3092577"/>
                  <a:pt x="3355562" y="3092672"/>
                  <a:pt x="3348990" y="3092672"/>
                </a:cubicBezTo>
                <a:close/>
                <a:moveTo>
                  <a:pt x="1778508" y="1659541"/>
                </a:moveTo>
                <a:cubicBezTo>
                  <a:pt x="1742027" y="1659541"/>
                  <a:pt x="1741646" y="1659827"/>
                  <a:pt x="1741646" y="1696212"/>
                </a:cubicBezTo>
                <a:cubicBezTo>
                  <a:pt x="1741742" y="1867948"/>
                  <a:pt x="1741742" y="2039684"/>
                  <a:pt x="1741742" y="2211419"/>
                </a:cubicBezTo>
                <a:cubicBezTo>
                  <a:pt x="1741646" y="2211419"/>
                  <a:pt x="1741551" y="2211419"/>
                  <a:pt x="1741361" y="2211419"/>
                </a:cubicBezTo>
                <a:cubicBezTo>
                  <a:pt x="1741361" y="2386108"/>
                  <a:pt x="1741646" y="2560796"/>
                  <a:pt x="1740884" y="2735485"/>
                </a:cubicBezTo>
                <a:cubicBezTo>
                  <a:pt x="1740789" y="2755106"/>
                  <a:pt x="1748885" y="2759107"/>
                  <a:pt x="1765554" y="2759012"/>
                </a:cubicBezTo>
                <a:cubicBezTo>
                  <a:pt x="1850327" y="2758631"/>
                  <a:pt x="1935194" y="2759012"/>
                  <a:pt x="2019967" y="2758821"/>
                </a:cubicBezTo>
                <a:cubicBezTo>
                  <a:pt x="2045875" y="2758726"/>
                  <a:pt x="2049113" y="2755583"/>
                  <a:pt x="2049113" y="2729579"/>
                </a:cubicBezTo>
                <a:cubicBezTo>
                  <a:pt x="2049209" y="2382393"/>
                  <a:pt x="2049209" y="2035207"/>
                  <a:pt x="2049113" y="1688116"/>
                </a:cubicBezTo>
                <a:cubicBezTo>
                  <a:pt x="2049113" y="1661922"/>
                  <a:pt x="2046637" y="1659731"/>
                  <a:pt x="2019776" y="1659636"/>
                </a:cubicBezTo>
                <a:cubicBezTo>
                  <a:pt x="1939385" y="1659541"/>
                  <a:pt x="1858994" y="1659541"/>
                  <a:pt x="1778508" y="1659541"/>
                </a:cubicBezTo>
                <a:close/>
                <a:moveTo>
                  <a:pt x="3132963" y="1659446"/>
                </a:moveTo>
                <a:cubicBezTo>
                  <a:pt x="3094006" y="1659446"/>
                  <a:pt x="3093911" y="1659541"/>
                  <a:pt x="3093911" y="1698212"/>
                </a:cubicBezTo>
                <a:cubicBezTo>
                  <a:pt x="3093911" y="2037398"/>
                  <a:pt x="3093911" y="2376678"/>
                  <a:pt x="3093911" y="2715863"/>
                </a:cubicBezTo>
                <a:cubicBezTo>
                  <a:pt x="3093911" y="2755678"/>
                  <a:pt x="3096006" y="2758345"/>
                  <a:pt x="3135630" y="2758631"/>
                </a:cubicBezTo>
                <a:cubicBezTo>
                  <a:pt x="3213830" y="2759107"/>
                  <a:pt x="3292126" y="2758916"/>
                  <a:pt x="3370326" y="2758821"/>
                </a:cubicBezTo>
                <a:cubicBezTo>
                  <a:pt x="3403568" y="2758821"/>
                  <a:pt x="3404521" y="2757773"/>
                  <a:pt x="3404616" y="2723960"/>
                </a:cubicBezTo>
                <a:cubicBezTo>
                  <a:pt x="3404616" y="2552224"/>
                  <a:pt x="3404616" y="2380393"/>
                  <a:pt x="3404616" y="2208562"/>
                </a:cubicBezTo>
                <a:cubicBezTo>
                  <a:pt x="3404616" y="2038922"/>
                  <a:pt x="3404616" y="1869377"/>
                  <a:pt x="3404616" y="1699736"/>
                </a:cubicBezTo>
                <a:cubicBezTo>
                  <a:pt x="3404616" y="1659446"/>
                  <a:pt x="3404616" y="1659446"/>
                  <a:pt x="3363278" y="1659446"/>
                </a:cubicBezTo>
                <a:cubicBezTo>
                  <a:pt x="3286506" y="1659446"/>
                  <a:pt x="3209735" y="1659446"/>
                  <a:pt x="3132963" y="1659446"/>
                </a:cubicBezTo>
                <a:close/>
                <a:moveTo>
                  <a:pt x="1092803" y="1659446"/>
                </a:moveTo>
                <a:cubicBezTo>
                  <a:pt x="1059180" y="1659446"/>
                  <a:pt x="1058609" y="1660017"/>
                  <a:pt x="1058609" y="1693926"/>
                </a:cubicBezTo>
                <a:cubicBezTo>
                  <a:pt x="1058609" y="1864995"/>
                  <a:pt x="1058609" y="2035969"/>
                  <a:pt x="1058609" y="2207038"/>
                </a:cubicBezTo>
                <a:cubicBezTo>
                  <a:pt x="1058609" y="2380202"/>
                  <a:pt x="1058704" y="2553462"/>
                  <a:pt x="1058513" y="2726627"/>
                </a:cubicBezTo>
                <a:cubicBezTo>
                  <a:pt x="1058513" y="2744248"/>
                  <a:pt x="1059561" y="2759012"/>
                  <a:pt x="1083088" y="2758821"/>
                </a:cubicBezTo>
                <a:cubicBezTo>
                  <a:pt x="1167860" y="2758345"/>
                  <a:pt x="1252633" y="2759012"/>
                  <a:pt x="1337405" y="2758154"/>
                </a:cubicBezTo>
                <a:cubicBezTo>
                  <a:pt x="1365599" y="2757869"/>
                  <a:pt x="1369028" y="2753201"/>
                  <a:pt x="1369028" y="2725770"/>
                </a:cubicBezTo>
                <a:cubicBezTo>
                  <a:pt x="1369124" y="2380107"/>
                  <a:pt x="1369124" y="2034445"/>
                  <a:pt x="1369028" y="1688783"/>
                </a:cubicBezTo>
                <a:cubicBezTo>
                  <a:pt x="1369028" y="1661351"/>
                  <a:pt x="1367028" y="1659541"/>
                  <a:pt x="1338358" y="1659446"/>
                </a:cubicBezTo>
                <a:cubicBezTo>
                  <a:pt x="1256538" y="1659350"/>
                  <a:pt x="1174623" y="1659350"/>
                  <a:pt x="1092803" y="1659446"/>
                </a:cubicBezTo>
                <a:close/>
                <a:moveTo>
                  <a:pt x="413004" y="1659350"/>
                </a:moveTo>
                <a:cubicBezTo>
                  <a:pt x="379095" y="1659350"/>
                  <a:pt x="378809" y="1659731"/>
                  <a:pt x="378809" y="1693736"/>
                </a:cubicBezTo>
                <a:cubicBezTo>
                  <a:pt x="378714" y="1864805"/>
                  <a:pt x="378809" y="2035874"/>
                  <a:pt x="378809" y="2206847"/>
                </a:cubicBezTo>
                <a:cubicBezTo>
                  <a:pt x="378809" y="2331053"/>
                  <a:pt x="378809" y="2455355"/>
                  <a:pt x="378809" y="2579561"/>
                </a:cubicBezTo>
                <a:cubicBezTo>
                  <a:pt x="378809" y="2630710"/>
                  <a:pt x="379000" y="2681859"/>
                  <a:pt x="378714" y="2733008"/>
                </a:cubicBezTo>
                <a:cubicBezTo>
                  <a:pt x="378619" y="2748248"/>
                  <a:pt x="382238" y="2758726"/>
                  <a:pt x="400336" y="2758631"/>
                </a:cubicBezTo>
                <a:cubicBezTo>
                  <a:pt x="488061" y="2758249"/>
                  <a:pt x="575786" y="2757964"/>
                  <a:pt x="663416" y="2757869"/>
                </a:cubicBezTo>
                <a:cubicBezTo>
                  <a:pt x="685038" y="2757869"/>
                  <a:pt x="694087" y="2748915"/>
                  <a:pt x="694087" y="2725960"/>
                </a:cubicBezTo>
                <a:cubicBezTo>
                  <a:pt x="693515" y="2380298"/>
                  <a:pt x="693706" y="2034635"/>
                  <a:pt x="693706" y="1688878"/>
                </a:cubicBezTo>
                <a:cubicBezTo>
                  <a:pt x="693706" y="1661636"/>
                  <a:pt x="691325" y="1659446"/>
                  <a:pt x="663035" y="1659350"/>
                </a:cubicBezTo>
                <a:cubicBezTo>
                  <a:pt x="579692" y="1659255"/>
                  <a:pt x="496348" y="1659255"/>
                  <a:pt x="413004" y="1659350"/>
                </a:cubicBezTo>
                <a:close/>
                <a:moveTo>
                  <a:pt x="2700242" y="1659064"/>
                </a:moveTo>
                <a:cubicBezTo>
                  <a:pt x="2616137" y="1659827"/>
                  <a:pt x="2532031" y="1659350"/>
                  <a:pt x="2447925" y="1659350"/>
                </a:cubicBezTo>
                <a:cubicBezTo>
                  <a:pt x="2414873" y="1659350"/>
                  <a:pt x="2414588" y="1659731"/>
                  <a:pt x="2414492" y="1692212"/>
                </a:cubicBezTo>
                <a:cubicBezTo>
                  <a:pt x="2414397" y="1864233"/>
                  <a:pt x="2414492" y="2036064"/>
                  <a:pt x="2414492" y="2207800"/>
                </a:cubicBezTo>
                <a:cubicBezTo>
                  <a:pt x="2414492" y="2381822"/>
                  <a:pt x="2414492" y="2555843"/>
                  <a:pt x="2414492" y="2729770"/>
                </a:cubicBezTo>
                <a:cubicBezTo>
                  <a:pt x="2414492" y="2756535"/>
                  <a:pt x="2416493" y="2758631"/>
                  <a:pt x="2443163" y="2758726"/>
                </a:cubicBezTo>
                <a:cubicBezTo>
                  <a:pt x="2528697" y="2758916"/>
                  <a:pt x="2614232" y="2758440"/>
                  <a:pt x="2699861" y="2759012"/>
                </a:cubicBezTo>
                <a:cubicBezTo>
                  <a:pt x="2720245" y="2759202"/>
                  <a:pt x="2728436" y="2752535"/>
                  <a:pt x="2728436" y="2731199"/>
                </a:cubicBezTo>
                <a:cubicBezTo>
                  <a:pt x="2727960" y="2383155"/>
                  <a:pt x="2727960" y="2035207"/>
                  <a:pt x="2728436" y="1687163"/>
                </a:cubicBezTo>
                <a:cubicBezTo>
                  <a:pt x="2728436" y="1666208"/>
                  <a:pt x="2721007" y="1658874"/>
                  <a:pt x="2700242" y="1659064"/>
                </a:cubicBezTo>
                <a:close/>
                <a:moveTo>
                  <a:pt x="1894712" y="630555"/>
                </a:moveTo>
                <a:cubicBezTo>
                  <a:pt x="2017109" y="632841"/>
                  <a:pt x="2119883" y="732282"/>
                  <a:pt x="2118073" y="855916"/>
                </a:cubicBezTo>
                <a:cubicBezTo>
                  <a:pt x="2116359" y="979932"/>
                  <a:pt x="2021300" y="1076896"/>
                  <a:pt x="1891950" y="1079373"/>
                </a:cubicBezTo>
                <a:cubicBezTo>
                  <a:pt x="1776698" y="1081564"/>
                  <a:pt x="1664779" y="972979"/>
                  <a:pt x="1666493" y="854392"/>
                </a:cubicBezTo>
                <a:cubicBezTo>
                  <a:pt x="1664684" y="741997"/>
                  <a:pt x="1773173" y="628269"/>
                  <a:pt x="1894712" y="630555"/>
                </a:cubicBezTo>
                <a:close/>
                <a:moveTo>
                  <a:pt x="1893451" y="389871"/>
                </a:moveTo>
                <a:cubicBezTo>
                  <a:pt x="1886260" y="389740"/>
                  <a:pt x="1878950" y="392478"/>
                  <a:pt x="1870520" y="398337"/>
                </a:cubicBezTo>
                <a:cubicBezTo>
                  <a:pt x="1799177" y="447962"/>
                  <a:pt x="1728216" y="498159"/>
                  <a:pt x="1656302" y="547022"/>
                </a:cubicBezTo>
                <a:cubicBezTo>
                  <a:pt x="1516094" y="642177"/>
                  <a:pt x="1378363" y="741046"/>
                  <a:pt x="1239584" y="838391"/>
                </a:cubicBezTo>
                <a:cubicBezTo>
                  <a:pt x="1037939" y="979838"/>
                  <a:pt x="836390" y="1121283"/>
                  <a:pt x="634746" y="1262729"/>
                </a:cubicBezTo>
                <a:cubicBezTo>
                  <a:pt x="604647" y="1283780"/>
                  <a:pt x="574453" y="1304544"/>
                  <a:pt x="540258" y="1328261"/>
                </a:cubicBezTo>
                <a:cubicBezTo>
                  <a:pt x="1442847" y="1328261"/>
                  <a:pt x="2340197" y="1328261"/>
                  <a:pt x="3237643" y="1328261"/>
                </a:cubicBezTo>
                <a:cubicBezTo>
                  <a:pt x="3238214" y="1326737"/>
                  <a:pt x="3238786" y="1325118"/>
                  <a:pt x="3239357" y="1323594"/>
                </a:cubicBezTo>
                <a:cubicBezTo>
                  <a:pt x="3195733" y="1293209"/>
                  <a:pt x="3152204" y="1262729"/>
                  <a:pt x="3108579" y="1232345"/>
                </a:cubicBezTo>
                <a:cubicBezTo>
                  <a:pt x="2980373" y="1142905"/>
                  <a:pt x="2852166" y="1053371"/>
                  <a:pt x="2723864" y="964026"/>
                </a:cubicBezTo>
                <a:cubicBezTo>
                  <a:pt x="2621375" y="892589"/>
                  <a:pt x="2518505" y="821628"/>
                  <a:pt x="2416207" y="750000"/>
                </a:cubicBezTo>
                <a:cubicBezTo>
                  <a:pt x="2249138" y="633128"/>
                  <a:pt x="2082356" y="515970"/>
                  <a:pt x="1915668" y="398621"/>
                </a:cubicBezTo>
                <a:cubicBezTo>
                  <a:pt x="1907715" y="393002"/>
                  <a:pt x="1900643" y="390002"/>
                  <a:pt x="1893451" y="389871"/>
                </a:cubicBezTo>
                <a:close/>
                <a:moveTo>
                  <a:pt x="411671" y="378429"/>
                </a:moveTo>
                <a:cubicBezTo>
                  <a:pt x="393573" y="378429"/>
                  <a:pt x="378524" y="378239"/>
                  <a:pt x="378619" y="403860"/>
                </a:cubicBezTo>
                <a:cubicBezTo>
                  <a:pt x="379190" y="601123"/>
                  <a:pt x="378905" y="798387"/>
                  <a:pt x="379000" y="995649"/>
                </a:cubicBezTo>
                <a:cubicBezTo>
                  <a:pt x="379000" y="1001269"/>
                  <a:pt x="377190" y="1008318"/>
                  <a:pt x="383191" y="1011651"/>
                </a:cubicBezTo>
                <a:cubicBezTo>
                  <a:pt x="389477" y="1015176"/>
                  <a:pt x="394049" y="1009556"/>
                  <a:pt x="398621" y="1006317"/>
                </a:cubicBezTo>
                <a:cubicBezTo>
                  <a:pt x="458724" y="964788"/>
                  <a:pt x="519017" y="923640"/>
                  <a:pt x="579025" y="882111"/>
                </a:cubicBezTo>
                <a:cubicBezTo>
                  <a:pt x="792956" y="734283"/>
                  <a:pt x="1005173" y="584074"/>
                  <a:pt x="1218057" y="434722"/>
                </a:cubicBezTo>
                <a:cubicBezTo>
                  <a:pt x="1241679" y="418244"/>
                  <a:pt x="1265015" y="401288"/>
                  <a:pt x="1290542" y="383192"/>
                </a:cubicBezTo>
                <a:cubicBezTo>
                  <a:pt x="1280922" y="377476"/>
                  <a:pt x="1273588" y="378715"/>
                  <a:pt x="1266635" y="378620"/>
                </a:cubicBezTo>
                <a:cubicBezTo>
                  <a:pt x="1246918" y="378429"/>
                  <a:pt x="1227201" y="378524"/>
                  <a:pt x="1207484" y="378524"/>
                </a:cubicBezTo>
                <a:cubicBezTo>
                  <a:pt x="942213" y="378524"/>
                  <a:pt x="676942" y="378620"/>
                  <a:pt x="411671" y="378429"/>
                </a:cubicBezTo>
                <a:close/>
                <a:moveTo>
                  <a:pt x="2507528" y="378274"/>
                </a:moveTo>
                <a:cubicBezTo>
                  <a:pt x="2503456" y="378453"/>
                  <a:pt x="2499313" y="379382"/>
                  <a:pt x="2495169" y="382430"/>
                </a:cubicBezTo>
                <a:cubicBezTo>
                  <a:pt x="2499455" y="391002"/>
                  <a:pt x="2506504" y="393859"/>
                  <a:pt x="2512409" y="397955"/>
                </a:cubicBezTo>
                <a:cubicBezTo>
                  <a:pt x="2612993" y="466917"/>
                  <a:pt x="2711958" y="538353"/>
                  <a:pt x="2813018" y="606648"/>
                </a:cubicBezTo>
                <a:cubicBezTo>
                  <a:pt x="2952274" y="700755"/>
                  <a:pt x="3088291" y="799530"/>
                  <a:pt x="3225927" y="896113"/>
                </a:cubicBezTo>
                <a:cubicBezTo>
                  <a:pt x="3279172" y="933451"/>
                  <a:pt x="3332988" y="970027"/>
                  <a:pt x="3386233" y="1007270"/>
                </a:cubicBezTo>
                <a:cubicBezTo>
                  <a:pt x="3398520" y="1015938"/>
                  <a:pt x="3404711" y="1014985"/>
                  <a:pt x="3404521" y="998697"/>
                </a:cubicBezTo>
                <a:cubicBezTo>
                  <a:pt x="3404521" y="994316"/>
                  <a:pt x="3404616" y="989934"/>
                  <a:pt x="3404616" y="985553"/>
                </a:cubicBezTo>
                <a:cubicBezTo>
                  <a:pt x="3404616" y="794767"/>
                  <a:pt x="3404616" y="603981"/>
                  <a:pt x="3404616" y="413100"/>
                </a:cubicBezTo>
                <a:cubicBezTo>
                  <a:pt x="3404616" y="378906"/>
                  <a:pt x="3404330" y="378524"/>
                  <a:pt x="3370612" y="378524"/>
                </a:cubicBezTo>
                <a:cubicBezTo>
                  <a:pt x="3086862" y="378524"/>
                  <a:pt x="2803208" y="378524"/>
                  <a:pt x="2519458" y="378620"/>
                </a:cubicBezTo>
                <a:cubicBezTo>
                  <a:pt x="2515601" y="378667"/>
                  <a:pt x="2511600" y="378096"/>
                  <a:pt x="2507528" y="378274"/>
                </a:cubicBezTo>
                <a:close/>
                <a:moveTo>
                  <a:pt x="20193" y="0"/>
                </a:moveTo>
                <a:cubicBezTo>
                  <a:pt x="1275779" y="476"/>
                  <a:pt x="2531459" y="381"/>
                  <a:pt x="3787140" y="381"/>
                </a:cubicBezTo>
                <a:cubicBezTo>
                  <a:pt x="3787140" y="1010699"/>
                  <a:pt x="3787045" y="2021014"/>
                  <a:pt x="3786949" y="3031427"/>
                </a:cubicBezTo>
                <a:cubicBezTo>
                  <a:pt x="3786949" y="3066383"/>
                  <a:pt x="3785902" y="3101054"/>
                  <a:pt x="3780758" y="3136106"/>
                </a:cubicBezTo>
                <a:cubicBezTo>
                  <a:pt x="3767899" y="3224308"/>
                  <a:pt x="3751231" y="3311366"/>
                  <a:pt x="3726561" y="3397091"/>
                </a:cubicBezTo>
                <a:cubicBezTo>
                  <a:pt x="3689318" y="3527108"/>
                  <a:pt x="3635883" y="3650075"/>
                  <a:pt x="3569018" y="3767138"/>
                </a:cubicBezTo>
                <a:cubicBezTo>
                  <a:pt x="3453574" y="3969163"/>
                  <a:pt x="3301841" y="4141280"/>
                  <a:pt x="3126772" y="4293299"/>
                </a:cubicBezTo>
                <a:cubicBezTo>
                  <a:pt x="2981611" y="4419315"/>
                  <a:pt x="2821972" y="4524471"/>
                  <a:pt x="2653284" y="4616291"/>
                </a:cubicBezTo>
                <a:cubicBezTo>
                  <a:pt x="2427637" y="4739164"/>
                  <a:pt x="2191893" y="4836033"/>
                  <a:pt x="1941100" y="4894231"/>
                </a:cubicBezTo>
                <a:cubicBezTo>
                  <a:pt x="1917573" y="4899660"/>
                  <a:pt x="1893761" y="4903661"/>
                  <a:pt x="1869472" y="4897945"/>
                </a:cubicBezTo>
                <a:cubicBezTo>
                  <a:pt x="1827562" y="4888040"/>
                  <a:pt x="1785652" y="4878419"/>
                  <a:pt x="1744028" y="4867371"/>
                </a:cubicBezTo>
                <a:cubicBezTo>
                  <a:pt x="1662779" y="4845844"/>
                  <a:pt x="1582864" y="4820222"/>
                  <a:pt x="1504474" y="4789837"/>
                </a:cubicBezTo>
                <a:cubicBezTo>
                  <a:pt x="1355027" y="4732020"/>
                  <a:pt x="1211104" y="4662678"/>
                  <a:pt x="1071944" y="4583049"/>
                </a:cubicBezTo>
                <a:cubicBezTo>
                  <a:pt x="876776" y="4471321"/>
                  <a:pt x="699230" y="4336161"/>
                  <a:pt x="537210" y="4180808"/>
                </a:cubicBezTo>
                <a:cubicBezTo>
                  <a:pt x="401765" y="4051078"/>
                  <a:pt x="288989" y="3903250"/>
                  <a:pt x="198406" y="3738848"/>
                </a:cubicBezTo>
                <a:cubicBezTo>
                  <a:pt x="110681" y="3579590"/>
                  <a:pt x="48768" y="3411093"/>
                  <a:pt x="17240" y="3231737"/>
                </a:cubicBezTo>
                <a:cubicBezTo>
                  <a:pt x="12002" y="3201638"/>
                  <a:pt x="6096" y="3171635"/>
                  <a:pt x="381" y="3141536"/>
                </a:cubicBezTo>
                <a:cubicBezTo>
                  <a:pt x="381" y="2101120"/>
                  <a:pt x="381" y="1060610"/>
                  <a:pt x="0" y="20193"/>
                </a:cubicBezTo>
                <a:cubicBezTo>
                  <a:pt x="0" y="3715"/>
                  <a:pt x="3715" y="0"/>
                  <a:pt x="20193" y="0"/>
                </a:cubicBezTo>
                <a:close/>
              </a:path>
            </a:pathLst>
          </a:custGeom>
          <a:solidFill>
            <a:schemeClr val="bg1"/>
          </a:solidFill>
          <a:ln w="9525" cap="flat">
            <a:noFill/>
            <a:prstDash val="solid"/>
            <a:miter/>
          </a:ln>
        </p:spPr>
        <p:txBody>
          <a:bodyPr rtlCol="0" anchor="ctr"/>
          <a:lstStyle/>
          <a:p>
            <a:endParaRPr lang="en-IN"/>
          </a:p>
        </p:txBody>
      </p:sp>
    </p:spTree>
    <p:extLst>
      <p:ext uri="{BB962C8B-B14F-4D97-AF65-F5344CB8AC3E}">
        <p14:creationId xmlns:p14="http://schemas.microsoft.com/office/powerpoint/2010/main" val="2650832059"/>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ote_1">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4050FAE2-2D1E-D636-CAE2-A01005DFE2BC}"/>
              </a:ext>
            </a:extLst>
          </p:cNvPr>
          <p:cNvGraphicFramePr>
            <a:graphicFrameLocks noChangeAspect="1"/>
          </p:cNvGraphicFramePr>
          <p:nvPr userDrawn="1">
            <p:custDataLst>
              <p:tags r:id="rId1"/>
            </p:custDataLst>
            <p:extLst>
              <p:ext uri="{D42A27DB-BD31-4B8C-83A1-F6EECF244321}">
                <p14:modId xmlns:p14="http://schemas.microsoft.com/office/powerpoint/2010/main" val="195050246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1" imgH="423" progId="TCLayout.ActiveDocument.1">
                  <p:embed/>
                </p:oleObj>
              </mc:Choice>
              <mc:Fallback>
                <p:oleObj name="think-cell Slide" r:id="rId3" imgW="421" imgH="423" progId="TCLayout.ActiveDocument.1">
                  <p:embed/>
                  <p:pic>
                    <p:nvPicPr>
                      <p:cNvPr id="3" name="think-cell data - do not delete" hidden="1">
                        <a:extLst>
                          <a:ext uri="{FF2B5EF4-FFF2-40B4-BE49-F238E27FC236}">
                            <a16:creationId xmlns:a16="http://schemas.microsoft.com/office/drawing/2014/main" id="{4050FAE2-2D1E-D636-CAE2-A01005DFE2B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Freeform: Shape 12">
            <a:extLst>
              <a:ext uri="{FF2B5EF4-FFF2-40B4-BE49-F238E27FC236}">
                <a16:creationId xmlns:a16="http://schemas.microsoft.com/office/drawing/2014/main" id="{AE005CF4-8E01-076D-9345-52EEAD69AC90}"/>
              </a:ext>
            </a:extLst>
          </p:cNvPr>
          <p:cNvSpPr/>
          <p:nvPr userDrawn="1"/>
        </p:nvSpPr>
        <p:spPr>
          <a:xfrm>
            <a:off x="812995" y="1083699"/>
            <a:ext cx="742204" cy="687951"/>
          </a:xfrm>
          <a:custGeom>
            <a:avLst/>
            <a:gdLst>
              <a:gd name="connsiteX0" fmla="*/ 0 w 2386391"/>
              <a:gd name="connsiteY0" fmla="*/ 2211952 h 2211951"/>
              <a:gd name="connsiteX1" fmla="*/ 0 w 2386391"/>
              <a:gd name="connsiteY1" fmla="*/ 1062359 h 2211951"/>
              <a:gd name="connsiteX2" fmla="*/ 959297 w 2386391"/>
              <a:gd name="connsiteY2" fmla="*/ 0 h 2211951"/>
              <a:gd name="connsiteX3" fmla="*/ 959297 w 2386391"/>
              <a:gd name="connsiteY3" fmla="*/ 443987 h 2211951"/>
              <a:gd name="connsiteX4" fmla="*/ 554950 w 2386391"/>
              <a:gd name="connsiteY4" fmla="*/ 1117882 h 2211951"/>
              <a:gd name="connsiteX5" fmla="*/ 1030648 w 2386391"/>
              <a:gd name="connsiteY5" fmla="*/ 1117882 h 2211951"/>
              <a:gd name="connsiteX6" fmla="*/ 1030648 w 2386391"/>
              <a:gd name="connsiteY6" fmla="*/ 2211952 h 2211951"/>
              <a:gd name="connsiteX7" fmla="*/ 0 w 2386391"/>
              <a:gd name="connsiteY7" fmla="*/ 2211952 h 2211951"/>
              <a:gd name="connsiteX8" fmla="*/ 1355717 w 2386391"/>
              <a:gd name="connsiteY8" fmla="*/ 2211952 h 2211951"/>
              <a:gd name="connsiteX9" fmla="*/ 1355717 w 2386391"/>
              <a:gd name="connsiteY9" fmla="*/ 1006864 h 2211951"/>
              <a:gd name="connsiteX10" fmla="*/ 1688714 w 2386391"/>
              <a:gd name="connsiteY10" fmla="*/ 253691 h 2211951"/>
              <a:gd name="connsiteX11" fmla="*/ 2330897 w 2386391"/>
              <a:gd name="connsiteY11" fmla="*/ 31711 h 2211951"/>
              <a:gd name="connsiteX12" fmla="*/ 2330897 w 2386391"/>
              <a:gd name="connsiteY12" fmla="*/ 451887 h 2211951"/>
              <a:gd name="connsiteX13" fmla="*/ 1894838 w 2386391"/>
              <a:gd name="connsiteY13" fmla="*/ 1117854 h 2211951"/>
              <a:gd name="connsiteX14" fmla="*/ 2386392 w 2386391"/>
              <a:gd name="connsiteY14" fmla="*/ 1117854 h 2211951"/>
              <a:gd name="connsiteX15" fmla="*/ 2386392 w 2386391"/>
              <a:gd name="connsiteY15" fmla="*/ 2211925 h 2211951"/>
              <a:gd name="connsiteX16" fmla="*/ 1355717 w 2386391"/>
              <a:gd name="connsiteY16" fmla="*/ 2211925 h 2211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86391" h="2211951">
                <a:moveTo>
                  <a:pt x="0" y="2211952"/>
                </a:moveTo>
                <a:lnTo>
                  <a:pt x="0" y="1062359"/>
                </a:lnTo>
                <a:cubicBezTo>
                  <a:pt x="0" y="404320"/>
                  <a:pt x="325042" y="126846"/>
                  <a:pt x="959297" y="0"/>
                </a:cubicBezTo>
                <a:lnTo>
                  <a:pt x="959297" y="443987"/>
                </a:lnTo>
                <a:cubicBezTo>
                  <a:pt x="554950" y="610472"/>
                  <a:pt x="554950" y="705606"/>
                  <a:pt x="554950" y="1117882"/>
                </a:cubicBezTo>
                <a:lnTo>
                  <a:pt x="1030648" y="1117882"/>
                </a:lnTo>
                <a:lnTo>
                  <a:pt x="1030648" y="2211952"/>
                </a:lnTo>
                <a:lnTo>
                  <a:pt x="0" y="2211952"/>
                </a:lnTo>
                <a:close/>
                <a:moveTo>
                  <a:pt x="1355717" y="2211952"/>
                </a:moveTo>
                <a:cubicBezTo>
                  <a:pt x="1355717" y="1807604"/>
                  <a:pt x="1355717" y="1411212"/>
                  <a:pt x="1355717" y="1006864"/>
                </a:cubicBezTo>
                <a:cubicBezTo>
                  <a:pt x="1355717" y="673894"/>
                  <a:pt x="1419140" y="459815"/>
                  <a:pt x="1688714" y="253691"/>
                </a:cubicBezTo>
                <a:cubicBezTo>
                  <a:pt x="1878982" y="110990"/>
                  <a:pt x="2100962" y="47567"/>
                  <a:pt x="2330897" y="31711"/>
                </a:cubicBezTo>
                <a:lnTo>
                  <a:pt x="2330897" y="451887"/>
                </a:lnTo>
                <a:cubicBezTo>
                  <a:pt x="1942433" y="602516"/>
                  <a:pt x="1894838" y="681795"/>
                  <a:pt x="1894838" y="1117854"/>
                </a:cubicBezTo>
                <a:lnTo>
                  <a:pt x="2386392" y="1117854"/>
                </a:lnTo>
                <a:lnTo>
                  <a:pt x="2386392" y="2211925"/>
                </a:lnTo>
                <a:lnTo>
                  <a:pt x="1355717" y="2211925"/>
                </a:lnTo>
                <a:close/>
              </a:path>
            </a:pathLst>
          </a:custGeom>
          <a:solidFill>
            <a:schemeClr val="bg1"/>
          </a:solidFill>
          <a:ln w="2743" cap="flat">
            <a:noFill/>
            <a:prstDash val="solid"/>
            <a:miter/>
          </a:ln>
        </p:spPr>
        <p:txBody>
          <a:bodyPr rtlCol="0" anchor="ctr"/>
          <a:lstStyle/>
          <a:p>
            <a:endParaRPr lang="en-US"/>
          </a:p>
        </p:txBody>
      </p:sp>
      <p:sp>
        <p:nvSpPr>
          <p:cNvPr id="17" name="Text Placeholder 16">
            <a:extLst>
              <a:ext uri="{FF2B5EF4-FFF2-40B4-BE49-F238E27FC236}">
                <a16:creationId xmlns:a16="http://schemas.microsoft.com/office/drawing/2014/main" id="{39BA35DD-CEFF-6D15-303B-A2FFDD138AF8}"/>
              </a:ext>
            </a:extLst>
          </p:cNvPr>
          <p:cNvSpPr>
            <a:spLocks noGrp="1"/>
          </p:cNvSpPr>
          <p:nvPr>
            <p:ph type="body" sz="quarter" idx="13"/>
          </p:nvPr>
        </p:nvSpPr>
        <p:spPr>
          <a:xfrm>
            <a:off x="812958" y="2038350"/>
            <a:ext cx="10909141" cy="369332"/>
          </a:xfrm>
        </p:spPr>
        <p:txBody>
          <a:bodyPr/>
          <a:lstStyle>
            <a:lvl1pPr marL="0" indent="0">
              <a:buNone/>
              <a:defRPr sz="2400">
                <a:solidFill>
                  <a:schemeClr val="bg1"/>
                </a:solidFill>
              </a:defRPr>
            </a:lvl1pPr>
            <a:lvl2pPr marL="182880"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5" name="Slide Number Placeholder 5">
            <a:extLst>
              <a:ext uri="{FF2B5EF4-FFF2-40B4-BE49-F238E27FC236}">
                <a16:creationId xmlns:a16="http://schemas.microsoft.com/office/drawing/2014/main" id="{D87AE399-C6C4-9A41-0A82-02577E9FC412}"/>
              </a:ext>
            </a:extLst>
          </p:cNvPr>
          <p:cNvSpPr>
            <a:spLocks noGrp="1"/>
          </p:cNvSpPr>
          <p:nvPr>
            <p:ph type="sldNum" sz="quarter" idx="4"/>
          </p:nvPr>
        </p:nvSpPr>
        <p:spPr>
          <a:xfrm>
            <a:off x="11494905" y="6444376"/>
            <a:ext cx="226416" cy="123111"/>
          </a:xfrm>
          <a:prstGeom prst="rect">
            <a:avLst/>
          </a:prstGeom>
        </p:spPr>
        <p:txBody>
          <a:bodyPr vert="horz" lIns="0" tIns="0" rIns="0" bIns="0" rtlCol="0" anchor="ctr">
            <a:normAutofit/>
          </a:bodyPr>
          <a:lstStyle>
            <a:lvl1pPr indent="0" algn="r">
              <a:defRPr lang="en-US" sz="1000" smtClean="0">
                <a:solidFill>
                  <a:schemeClr val="bg1"/>
                </a:solidFill>
                <a:latin typeface="+mn-lt"/>
                <a:ea typeface="+mn-ea"/>
                <a:cs typeface="+mn-cs"/>
              </a:defRPr>
            </a:lvl1pPr>
            <a:lvl2pPr marL="0" indent="0" algn="r">
              <a:defRPr sz="800"/>
            </a:lvl2pPr>
            <a:lvl3pPr marL="0" indent="0" algn="r">
              <a:defRPr sz="800"/>
            </a:lvl3pPr>
            <a:lvl4pPr marL="0" indent="0" algn="r">
              <a:defRPr sz="800"/>
            </a:lvl4pPr>
            <a:lvl5pPr marL="0" indent="0" algn="r">
              <a:defRPr sz="800"/>
            </a:lvl5pPr>
            <a:lvl6pPr marL="0" indent="0" algn="r">
              <a:defRPr sz="800"/>
            </a:lvl6pPr>
            <a:lvl7pPr marL="0" indent="0" algn="r">
              <a:defRPr sz="800"/>
            </a:lvl7pPr>
            <a:lvl8pPr marL="0" indent="0" algn="r">
              <a:defRPr sz="800"/>
            </a:lvl8pPr>
            <a:lvl9pPr marL="0" indent="0" algn="r">
              <a:defRPr sz="800"/>
            </a:lvl9pPr>
          </a:lstStyle>
          <a:p>
            <a:pPr>
              <a:lnSpc>
                <a:spcPct val="90000"/>
              </a:lnSpc>
              <a:spcBef>
                <a:spcPts val="1000"/>
              </a:spcBef>
            </a:pPr>
            <a:fld id="{339C9110-F427-4586-9638-A5638F41FBCD}" type="slidenum">
              <a:rPr lang="en-IN" smtClean="0"/>
              <a:pPr>
                <a:lnSpc>
                  <a:spcPct val="90000"/>
                </a:lnSpc>
                <a:spcBef>
                  <a:spcPts val="1000"/>
                </a:spcBef>
              </a:pPr>
              <a:t>‹#›</a:t>
            </a:fld>
            <a:endParaRPr lang="en-IN"/>
          </a:p>
        </p:txBody>
      </p:sp>
      <p:sp>
        <p:nvSpPr>
          <p:cNvPr id="7" name="Footer Placeholder 19">
            <a:extLst>
              <a:ext uri="{FF2B5EF4-FFF2-40B4-BE49-F238E27FC236}">
                <a16:creationId xmlns:a16="http://schemas.microsoft.com/office/drawing/2014/main" id="{75E94A79-F610-6C3E-5020-D9390137C3A6}"/>
              </a:ext>
            </a:extLst>
          </p:cNvPr>
          <p:cNvSpPr>
            <a:spLocks noGrp="1"/>
          </p:cNvSpPr>
          <p:nvPr>
            <p:ph type="ftr" sz="quarter" idx="3"/>
          </p:nvPr>
        </p:nvSpPr>
        <p:spPr>
          <a:xfrm>
            <a:off x="522287" y="6444376"/>
            <a:ext cx="10852943" cy="123111"/>
          </a:xfrm>
          <a:prstGeom prst="rect">
            <a:avLst/>
          </a:prstGeom>
        </p:spPr>
        <p:txBody>
          <a:bodyPr vert="horz" lIns="0" tIns="0" rIns="0" bIns="0" rtlCol="0" anchor="b">
            <a:spAutoFit/>
          </a:bodyPr>
          <a:lstStyle>
            <a:lvl1pPr algn="l">
              <a:defRPr sz="1000">
                <a:solidFill>
                  <a:schemeClr val="bg1"/>
                </a:solidFill>
              </a:defRPr>
            </a:lvl1pPr>
          </a:lstStyle>
          <a:p>
            <a:endParaRPr lang="en-US"/>
          </a:p>
        </p:txBody>
      </p:sp>
      <p:sp>
        <p:nvSpPr>
          <p:cNvPr id="8" name="Freeform: Shape 7">
            <a:extLst>
              <a:ext uri="{FF2B5EF4-FFF2-40B4-BE49-F238E27FC236}">
                <a16:creationId xmlns:a16="http://schemas.microsoft.com/office/drawing/2014/main" id="{0912B0DD-E607-D3B2-2D29-B660BD4DEC6A}"/>
              </a:ext>
            </a:extLst>
          </p:cNvPr>
          <p:cNvSpPr>
            <a:spLocks noChangeAspect="1"/>
          </p:cNvSpPr>
          <p:nvPr userDrawn="1"/>
        </p:nvSpPr>
        <p:spPr>
          <a:xfrm>
            <a:off x="11387639" y="398464"/>
            <a:ext cx="333682" cy="431800"/>
          </a:xfrm>
          <a:custGeom>
            <a:avLst/>
            <a:gdLst>
              <a:gd name="connsiteX0" fmla="*/ 1353026 w 3787140"/>
              <a:gd name="connsiteY0" fmla="*/ 4085082 h 4900731"/>
              <a:gd name="connsiteX1" fmla="*/ 1089470 w 3787140"/>
              <a:gd name="connsiteY1" fmla="*/ 4149947 h 4900731"/>
              <a:gd name="connsiteX2" fmla="*/ 1089755 w 3787140"/>
              <a:gd name="connsiteY2" fmla="*/ 4168140 h 4900731"/>
              <a:gd name="connsiteX3" fmla="*/ 1152716 w 3787140"/>
              <a:gd name="connsiteY3" fmla="*/ 4211955 h 4900731"/>
              <a:gd name="connsiteX4" fmla="*/ 1553242 w 3787140"/>
              <a:gd name="connsiteY4" fmla="*/ 4423029 h 4900731"/>
              <a:gd name="connsiteX5" fmla="*/ 1786795 w 3787140"/>
              <a:gd name="connsiteY5" fmla="*/ 4497324 h 4900731"/>
              <a:gd name="connsiteX6" fmla="*/ 1900428 w 3787140"/>
              <a:gd name="connsiteY6" fmla="*/ 4517422 h 4900731"/>
              <a:gd name="connsiteX7" fmla="*/ 2110931 w 3787140"/>
              <a:gd name="connsiteY7" fmla="*/ 4467035 h 4900731"/>
              <a:gd name="connsiteX8" fmla="*/ 2313051 w 3787140"/>
              <a:gd name="connsiteY8" fmla="*/ 4388739 h 4900731"/>
              <a:gd name="connsiteX9" fmla="*/ 2660809 w 3787140"/>
              <a:gd name="connsiteY9" fmla="*/ 4194239 h 4900731"/>
              <a:gd name="connsiteX10" fmla="*/ 2670524 w 3787140"/>
              <a:gd name="connsiteY10" fmla="*/ 4183666 h 4900731"/>
              <a:gd name="connsiteX11" fmla="*/ 2655665 w 3787140"/>
              <a:gd name="connsiteY11" fmla="*/ 4178332 h 4900731"/>
              <a:gd name="connsiteX12" fmla="*/ 2496217 w 3787140"/>
              <a:gd name="connsiteY12" fmla="*/ 4142232 h 4900731"/>
              <a:gd name="connsiteX13" fmla="*/ 2305431 w 3787140"/>
              <a:gd name="connsiteY13" fmla="*/ 4087845 h 4900731"/>
              <a:gd name="connsiteX14" fmla="*/ 2052066 w 3787140"/>
              <a:gd name="connsiteY14" fmla="*/ 4123563 h 4900731"/>
              <a:gd name="connsiteX15" fmla="*/ 1885188 w 3787140"/>
              <a:gd name="connsiteY15" fmla="*/ 4174046 h 4900731"/>
              <a:gd name="connsiteX16" fmla="*/ 1586484 w 3787140"/>
              <a:gd name="connsiteY16" fmla="*/ 4137565 h 4900731"/>
              <a:gd name="connsiteX17" fmla="*/ 1353026 w 3787140"/>
              <a:gd name="connsiteY17" fmla="*/ 4085082 h 4900731"/>
              <a:gd name="connsiteX18" fmla="*/ 2255496 w 3787140"/>
              <a:gd name="connsiteY18" fmla="*/ 3859923 h 4900731"/>
              <a:gd name="connsiteX19" fmla="*/ 2029968 w 3787140"/>
              <a:gd name="connsiteY19" fmla="*/ 3906965 h 4900731"/>
              <a:gd name="connsiteX20" fmla="*/ 1868043 w 3787140"/>
              <a:gd name="connsiteY20" fmla="*/ 3951161 h 4900731"/>
              <a:gd name="connsiteX21" fmla="*/ 1580293 w 3787140"/>
              <a:gd name="connsiteY21" fmla="*/ 3910298 h 4900731"/>
              <a:gd name="connsiteX22" fmla="*/ 1123474 w 3787140"/>
              <a:gd name="connsiteY22" fmla="*/ 3910108 h 4900731"/>
              <a:gd name="connsiteX23" fmla="*/ 987362 w 3787140"/>
              <a:gd name="connsiteY23" fmla="*/ 3949732 h 4900731"/>
              <a:gd name="connsiteX24" fmla="*/ 866870 w 3787140"/>
              <a:gd name="connsiteY24" fmla="*/ 3953351 h 4900731"/>
              <a:gd name="connsiteX25" fmla="*/ 849344 w 3787140"/>
              <a:gd name="connsiteY25" fmla="*/ 3958495 h 4900731"/>
              <a:gd name="connsiteX26" fmla="*/ 857726 w 3787140"/>
              <a:gd name="connsiteY26" fmla="*/ 3972497 h 4900731"/>
              <a:gd name="connsiteX27" fmla="*/ 911352 w 3787140"/>
              <a:gd name="connsiteY27" fmla="*/ 4024217 h 4900731"/>
              <a:gd name="connsiteX28" fmla="*/ 955167 w 3787140"/>
              <a:gd name="connsiteY28" fmla="*/ 4039362 h 4900731"/>
              <a:gd name="connsiteX29" fmla="*/ 1072706 w 3787140"/>
              <a:gd name="connsiteY29" fmla="*/ 4014216 h 4900731"/>
              <a:gd name="connsiteX30" fmla="*/ 1290066 w 3787140"/>
              <a:gd name="connsiteY30" fmla="*/ 3949446 h 4900731"/>
              <a:gd name="connsiteX31" fmla="*/ 1512475 w 3787140"/>
              <a:gd name="connsiteY31" fmla="*/ 3970306 h 4900731"/>
              <a:gd name="connsiteX32" fmla="*/ 1727835 w 3787140"/>
              <a:gd name="connsiteY32" fmla="*/ 4035266 h 4900731"/>
              <a:gd name="connsiteX33" fmla="*/ 2012918 w 3787140"/>
              <a:gd name="connsiteY33" fmla="*/ 3998405 h 4900731"/>
              <a:gd name="connsiteX34" fmla="*/ 2215134 w 3787140"/>
              <a:gd name="connsiteY34" fmla="*/ 3945446 h 4900731"/>
              <a:gd name="connsiteX35" fmla="*/ 2450878 w 3787140"/>
              <a:gd name="connsiteY35" fmla="*/ 3983450 h 4900731"/>
              <a:gd name="connsiteX36" fmla="*/ 2685383 w 3787140"/>
              <a:gd name="connsiteY36" fmla="*/ 4040505 h 4900731"/>
              <a:gd name="connsiteX37" fmla="*/ 2800922 w 3787140"/>
              <a:gd name="connsiteY37" fmla="*/ 4032218 h 4900731"/>
              <a:gd name="connsiteX38" fmla="*/ 2969324 w 3787140"/>
              <a:gd name="connsiteY38" fmla="*/ 3930110 h 4900731"/>
              <a:gd name="connsiteX39" fmla="*/ 2940082 w 3787140"/>
              <a:gd name="connsiteY39" fmla="*/ 3934587 h 4900731"/>
              <a:gd name="connsiteX40" fmla="*/ 2669381 w 3787140"/>
              <a:gd name="connsiteY40" fmla="*/ 3953161 h 4900731"/>
              <a:gd name="connsiteX41" fmla="*/ 2480596 w 3787140"/>
              <a:gd name="connsiteY41" fmla="*/ 3910394 h 4900731"/>
              <a:gd name="connsiteX42" fmla="*/ 2255496 w 3787140"/>
              <a:gd name="connsiteY42" fmla="*/ 3859923 h 4900731"/>
              <a:gd name="connsiteX43" fmla="*/ 2217800 w 3787140"/>
              <a:gd name="connsiteY43" fmla="*/ 3233642 h 4900731"/>
              <a:gd name="connsiteX44" fmla="*/ 2126075 w 3787140"/>
              <a:gd name="connsiteY44" fmla="*/ 3293649 h 4900731"/>
              <a:gd name="connsiteX45" fmla="*/ 2124836 w 3787140"/>
              <a:gd name="connsiteY45" fmla="*/ 3430524 h 4900731"/>
              <a:gd name="connsiteX46" fmla="*/ 2198179 w 3787140"/>
              <a:gd name="connsiteY46" fmla="*/ 3491198 h 4900731"/>
              <a:gd name="connsiteX47" fmla="*/ 2288857 w 3787140"/>
              <a:gd name="connsiteY47" fmla="*/ 3446430 h 4900731"/>
              <a:gd name="connsiteX48" fmla="*/ 2288571 w 3787140"/>
              <a:gd name="connsiteY48" fmla="*/ 3278409 h 4900731"/>
              <a:gd name="connsiteX49" fmla="*/ 2217800 w 3787140"/>
              <a:gd name="connsiteY49" fmla="*/ 3233642 h 4900731"/>
              <a:gd name="connsiteX50" fmla="*/ 2902303 w 3787140"/>
              <a:gd name="connsiteY50" fmla="*/ 3232916 h 4900731"/>
              <a:gd name="connsiteX51" fmla="*/ 2826829 w 3787140"/>
              <a:gd name="connsiteY51" fmla="*/ 3271075 h 4900731"/>
              <a:gd name="connsiteX52" fmla="*/ 2804160 w 3787140"/>
              <a:gd name="connsiteY52" fmla="*/ 3370802 h 4900731"/>
              <a:gd name="connsiteX53" fmla="*/ 2810351 w 3787140"/>
              <a:gd name="connsiteY53" fmla="*/ 3421570 h 4900731"/>
              <a:gd name="connsiteX54" fmla="*/ 2884170 w 3787140"/>
              <a:gd name="connsiteY54" fmla="*/ 3490912 h 4900731"/>
              <a:gd name="connsiteX55" fmla="*/ 2979039 w 3787140"/>
              <a:gd name="connsiteY55" fmla="*/ 3443192 h 4900731"/>
              <a:gd name="connsiteX56" fmla="*/ 2974276 w 3787140"/>
              <a:gd name="connsiteY56" fmla="*/ 3273552 h 4900731"/>
              <a:gd name="connsiteX57" fmla="*/ 2902303 w 3787140"/>
              <a:gd name="connsiteY57" fmla="*/ 3232916 h 4900731"/>
              <a:gd name="connsiteX58" fmla="*/ 750664 w 3787140"/>
              <a:gd name="connsiteY58" fmla="*/ 3220592 h 4900731"/>
              <a:gd name="connsiteX59" fmla="*/ 820768 w 3787140"/>
              <a:gd name="connsiteY59" fmla="*/ 3221735 h 4900731"/>
              <a:gd name="connsiteX60" fmla="*/ 908208 w 3787140"/>
              <a:gd name="connsiteY60" fmla="*/ 3220878 h 4900731"/>
              <a:gd name="connsiteX61" fmla="*/ 932211 w 3787140"/>
              <a:gd name="connsiteY61" fmla="*/ 3221640 h 4900731"/>
              <a:gd name="connsiteX62" fmla="*/ 940212 w 3787140"/>
              <a:gd name="connsiteY62" fmla="*/ 3227927 h 4900731"/>
              <a:gd name="connsiteX63" fmla="*/ 932306 w 3787140"/>
              <a:gd name="connsiteY63" fmla="*/ 3236690 h 4900731"/>
              <a:gd name="connsiteX64" fmla="*/ 897445 w 3787140"/>
              <a:gd name="connsiteY64" fmla="*/ 3239547 h 4900731"/>
              <a:gd name="connsiteX65" fmla="*/ 874013 w 3787140"/>
              <a:gd name="connsiteY65" fmla="*/ 3262312 h 4900731"/>
              <a:gd name="connsiteX66" fmla="*/ 874013 w 3787140"/>
              <a:gd name="connsiteY66" fmla="*/ 3461670 h 4900731"/>
              <a:gd name="connsiteX67" fmla="*/ 898969 w 3787140"/>
              <a:gd name="connsiteY67" fmla="*/ 3486530 h 4900731"/>
              <a:gd name="connsiteX68" fmla="*/ 923067 w 3787140"/>
              <a:gd name="connsiteY68" fmla="*/ 3487864 h 4900731"/>
              <a:gd name="connsiteX69" fmla="*/ 938212 w 3787140"/>
              <a:gd name="connsiteY69" fmla="*/ 3496722 h 4900731"/>
              <a:gd name="connsiteX70" fmla="*/ 923257 w 3787140"/>
              <a:gd name="connsiteY70" fmla="*/ 3505199 h 4900731"/>
              <a:gd name="connsiteX71" fmla="*/ 835342 w 3787140"/>
              <a:gd name="connsiteY71" fmla="*/ 3505485 h 4900731"/>
              <a:gd name="connsiteX72" fmla="*/ 747712 w 3787140"/>
              <a:gd name="connsiteY72" fmla="*/ 3505390 h 4900731"/>
              <a:gd name="connsiteX73" fmla="*/ 733519 w 3787140"/>
              <a:gd name="connsiteY73" fmla="*/ 3498532 h 4900731"/>
              <a:gd name="connsiteX74" fmla="*/ 747616 w 3787140"/>
              <a:gd name="connsiteY74" fmla="*/ 3488531 h 4900731"/>
              <a:gd name="connsiteX75" fmla="*/ 769524 w 3787140"/>
              <a:gd name="connsiteY75" fmla="*/ 3487292 h 4900731"/>
              <a:gd name="connsiteX76" fmla="*/ 807529 w 3787140"/>
              <a:gd name="connsiteY76" fmla="*/ 3447478 h 4900731"/>
              <a:gd name="connsiteX77" fmla="*/ 807529 w 3787140"/>
              <a:gd name="connsiteY77" fmla="*/ 3274408 h 4900731"/>
              <a:gd name="connsiteX78" fmla="*/ 773239 w 3787140"/>
              <a:gd name="connsiteY78" fmla="*/ 3239261 h 4900731"/>
              <a:gd name="connsiteX79" fmla="*/ 751331 w 3787140"/>
              <a:gd name="connsiteY79" fmla="*/ 3238023 h 4900731"/>
              <a:gd name="connsiteX80" fmla="*/ 732662 w 3787140"/>
              <a:gd name="connsiteY80" fmla="*/ 3228212 h 4900731"/>
              <a:gd name="connsiteX81" fmla="*/ 750664 w 3787140"/>
              <a:gd name="connsiteY81" fmla="*/ 3220592 h 4900731"/>
              <a:gd name="connsiteX82" fmla="*/ 1521428 w 3787140"/>
              <a:gd name="connsiteY82" fmla="*/ 3214306 h 4900731"/>
              <a:gd name="connsiteX83" fmla="*/ 1644110 w 3787140"/>
              <a:gd name="connsiteY83" fmla="*/ 3302698 h 4900731"/>
              <a:gd name="connsiteX84" fmla="*/ 1655921 w 3787140"/>
              <a:gd name="connsiteY84" fmla="*/ 3369849 h 4900731"/>
              <a:gd name="connsiteX85" fmla="*/ 1508188 w 3787140"/>
              <a:gd name="connsiteY85" fmla="*/ 3585400 h 4900731"/>
              <a:gd name="connsiteX86" fmla="*/ 1442084 w 3787140"/>
              <a:gd name="connsiteY86" fmla="*/ 3608260 h 4900731"/>
              <a:gd name="connsiteX87" fmla="*/ 1426940 w 3787140"/>
              <a:gd name="connsiteY87" fmla="*/ 3610260 h 4900731"/>
              <a:gd name="connsiteX88" fmla="*/ 1411224 w 3787140"/>
              <a:gd name="connsiteY88" fmla="*/ 3601783 h 4900731"/>
              <a:gd name="connsiteX89" fmla="*/ 1423796 w 3787140"/>
              <a:gd name="connsiteY89" fmla="*/ 3589686 h 4900731"/>
              <a:gd name="connsiteX90" fmla="*/ 1479137 w 3787140"/>
              <a:gd name="connsiteY90" fmla="*/ 3569207 h 4900731"/>
              <a:gd name="connsiteX91" fmla="*/ 1596961 w 3787140"/>
              <a:gd name="connsiteY91" fmla="*/ 3381850 h 4900731"/>
              <a:gd name="connsiteX92" fmla="*/ 1583816 w 3787140"/>
              <a:gd name="connsiteY92" fmla="*/ 3285172 h 4900731"/>
              <a:gd name="connsiteX93" fmla="*/ 1520094 w 3787140"/>
              <a:gd name="connsiteY93" fmla="*/ 3238213 h 4900731"/>
              <a:gd name="connsiteX94" fmla="*/ 1454181 w 3787140"/>
              <a:gd name="connsiteY94" fmla="*/ 3277075 h 4900731"/>
              <a:gd name="connsiteX95" fmla="*/ 1446942 w 3787140"/>
              <a:gd name="connsiteY95" fmla="*/ 3381850 h 4900731"/>
              <a:gd name="connsiteX96" fmla="*/ 1508474 w 3787140"/>
              <a:gd name="connsiteY96" fmla="*/ 3427094 h 4900731"/>
              <a:gd name="connsiteX97" fmla="*/ 1538668 w 3787140"/>
              <a:gd name="connsiteY97" fmla="*/ 3440048 h 4900731"/>
              <a:gd name="connsiteX98" fmla="*/ 1508950 w 3787140"/>
              <a:gd name="connsiteY98" fmla="*/ 3453478 h 4900731"/>
              <a:gd name="connsiteX99" fmla="*/ 1395983 w 3787140"/>
              <a:gd name="connsiteY99" fmla="*/ 3393852 h 4900731"/>
              <a:gd name="connsiteX100" fmla="*/ 1396269 w 3787140"/>
              <a:gd name="connsiteY100" fmla="*/ 3280790 h 4900731"/>
              <a:gd name="connsiteX101" fmla="*/ 1521428 w 3787140"/>
              <a:gd name="connsiteY101" fmla="*/ 3214306 h 4900731"/>
              <a:gd name="connsiteX102" fmla="*/ 2900648 w 3787140"/>
              <a:gd name="connsiteY102" fmla="*/ 3211258 h 4900731"/>
              <a:gd name="connsiteX103" fmla="*/ 3059430 w 3787140"/>
              <a:gd name="connsiteY103" fmla="*/ 3363563 h 4900731"/>
              <a:gd name="connsiteX104" fmla="*/ 2899981 w 3787140"/>
              <a:gd name="connsiteY104" fmla="*/ 3514153 h 4900731"/>
              <a:gd name="connsiteX105" fmla="*/ 2739104 w 3787140"/>
              <a:gd name="connsiteY105" fmla="*/ 3359372 h 4900731"/>
              <a:gd name="connsiteX106" fmla="*/ 2900648 w 3787140"/>
              <a:gd name="connsiteY106" fmla="*/ 3211258 h 4900731"/>
              <a:gd name="connsiteX107" fmla="*/ 2216657 w 3787140"/>
              <a:gd name="connsiteY107" fmla="*/ 3210877 h 4900731"/>
              <a:gd name="connsiteX108" fmla="*/ 2370391 w 3787140"/>
              <a:gd name="connsiteY108" fmla="*/ 3366040 h 4900731"/>
              <a:gd name="connsiteX109" fmla="*/ 2208942 w 3787140"/>
              <a:gd name="connsiteY109" fmla="*/ 3514439 h 4900731"/>
              <a:gd name="connsiteX110" fmla="*/ 2053970 w 3787140"/>
              <a:gd name="connsiteY110" fmla="*/ 3360705 h 4900731"/>
              <a:gd name="connsiteX111" fmla="*/ 2216657 w 3787140"/>
              <a:gd name="connsiteY111" fmla="*/ 3210877 h 4900731"/>
              <a:gd name="connsiteX112" fmla="*/ 3348990 w 3787140"/>
              <a:gd name="connsiteY112" fmla="*/ 3092672 h 4900731"/>
              <a:gd name="connsiteX113" fmla="*/ 1892713 w 3787140"/>
              <a:gd name="connsiteY113" fmla="*/ 3092863 h 4900731"/>
              <a:gd name="connsiteX114" fmla="*/ 434150 w 3787140"/>
              <a:gd name="connsiteY114" fmla="*/ 3092863 h 4900731"/>
              <a:gd name="connsiteX115" fmla="*/ 405670 w 3787140"/>
              <a:gd name="connsiteY115" fmla="*/ 3093149 h 4900731"/>
              <a:gd name="connsiteX116" fmla="*/ 388906 w 3787140"/>
              <a:gd name="connsiteY116" fmla="*/ 3114675 h 4900731"/>
              <a:gd name="connsiteX117" fmla="*/ 414242 w 3787140"/>
              <a:gd name="connsiteY117" fmla="*/ 3221070 h 4900731"/>
              <a:gd name="connsiteX118" fmla="*/ 565214 w 3787140"/>
              <a:gd name="connsiteY118" fmla="*/ 3586067 h 4900731"/>
              <a:gd name="connsiteX119" fmla="*/ 680180 w 3787140"/>
              <a:gd name="connsiteY119" fmla="*/ 3764756 h 4900731"/>
              <a:gd name="connsiteX120" fmla="*/ 715328 w 3787140"/>
              <a:gd name="connsiteY120" fmla="*/ 3789140 h 4900731"/>
              <a:gd name="connsiteX121" fmla="*/ 938975 w 3787140"/>
              <a:gd name="connsiteY121" fmla="*/ 3812572 h 4900731"/>
              <a:gd name="connsiteX122" fmla="*/ 1098518 w 3787140"/>
              <a:gd name="connsiteY122" fmla="*/ 3778663 h 4900731"/>
              <a:gd name="connsiteX123" fmla="*/ 1383602 w 3787140"/>
              <a:gd name="connsiteY123" fmla="*/ 3722751 h 4900731"/>
              <a:gd name="connsiteX124" fmla="*/ 1537526 w 3787140"/>
              <a:gd name="connsiteY124" fmla="*/ 3752755 h 4900731"/>
              <a:gd name="connsiteX125" fmla="*/ 1680115 w 3787140"/>
              <a:gd name="connsiteY125" fmla="*/ 3801999 h 4900731"/>
              <a:gd name="connsiteX126" fmla="*/ 2035969 w 3787140"/>
              <a:gd name="connsiteY126" fmla="*/ 3764185 h 4900731"/>
              <a:gd name="connsiteX127" fmla="*/ 2110073 w 3787140"/>
              <a:gd name="connsiteY127" fmla="*/ 3737324 h 4900731"/>
              <a:gd name="connsiteX128" fmla="*/ 2281904 w 3787140"/>
              <a:gd name="connsiteY128" fmla="*/ 3723228 h 4900731"/>
              <a:gd name="connsiteX129" fmla="*/ 2437924 w 3787140"/>
              <a:gd name="connsiteY129" fmla="*/ 3752850 h 4900731"/>
              <a:gd name="connsiteX130" fmla="*/ 2593181 w 3787140"/>
              <a:gd name="connsiteY130" fmla="*/ 3805333 h 4900731"/>
              <a:gd name="connsiteX131" fmla="*/ 2965704 w 3787140"/>
              <a:gd name="connsiteY131" fmla="*/ 3763518 h 4900731"/>
              <a:gd name="connsiteX132" fmla="*/ 3126010 w 3787140"/>
              <a:gd name="connsiteY132" fmla="*/ 3723037 h 4900731"/>
              <a:gd name="connsiteX133" fmla="*/ 3150394 w 3787140"/>
              <a:gd name="connsiteY133" fmla="*/ 3707606 h 4900731"/>
              <a:gd name="connsiteX134" fmla="*/ 3208973 w 3787140"/>
              <a:gd name="connsiteY134" fmla="*/ 3612452 h 4900731"/>
              <a:gd name="connsiteX135" fmla="*/ 3394805 w 3787140"/>
              <a:gd name="connsiteY135" fmla="*/ 3125248 h 4900731"/>
              <a:gd name="connsiteX136" fmla="*/ 3368707 w 3787140"/>
              <a:gd name="connsiteY136" fmla="*/ 3092768 h 4900731"/>
              <a:gd name="connsiteX137" fmla="*/ 3348990 w 3787140"/>
              <a:gd name="connsiteY137" fmla="*/ 3092672 h 4900731"/>
              <a:gd name="connsiteX138" fmla="*/ 1778508 w 3787140"/>
              <a:gd name="connsiteY138" fmla="*/ 1659541 h 4900731"/>
              <a:gd name="connsiteX139" fmla="*/ 1741646 w 3787140"/>
              <a:gd name="connsiteY139" fmla="*/ 1696212 h 4900731"/>
              <a:gd name="connsiteX140" fmla="*/ 1741742 w 3787140"/>
              <a:gd name="connsiteY140" fmla="*/ 2211419 h 4900731"/>
              <a:gd name="connsiteX141" fmla="*/ 1741361 w 3787140"/>
              <a:gd name="connsiteY141" fmla="*/ 2211419 h 4900731"/>
              <a:gd name="connsiteX142" fmla="*/ 1740884 w 3787140"/>
              <a:gd name="connsiteY142" fmla="*/ 2735485 h 4900731"/>
              <a:gd name="connsiteX143" fmla="*/ 1765554 w 3787140"/>
              <a:gd name="connsiteY143" fmla="*/ 2759012 h 4900731"/>
              <a:gd name="connsiteX144" fmla="*/ 2019967 w 3787140"/>
              <a:gd name="connsiteY144" fmla="*/ 2758821 h 4900731"/>
              <a:gd name="connsiteX145" fmla="*/ 2049113 w 3787140"/>
              <a:gd name="connsiteY145" fmla="*/ 2729579 h 4900731"/>
              <a:gd name="connsiteX146" fmla="*/ 2049113 w 3787140"/>
              <a:gd name="connsiteY146" fmla="*/ 1688116 h 4900731"/>
              <a:gd name="connsiteX147" fmla="*/ 2019776 w 3787140"/>
              <a:gd name="connsiteY147" fmla="*/ 1659636 h 4900731"/>
              <a:gd name="connsiteX148" fmla="*/ 1778508 w 3787140"/>
              <a:gd name="connsiteY148" fmla="*/ 1659541 h 4900731"/>
              <a:gd name="connsiteX149" fmla="*/ 3132963 w 3787140"/>
              <a:gd name="connsiteY149" fmla="*/ 1659446 h 4900731"/>
              <a:gd name="connsiteX150" fmla="*/ 3093911 w 3787140"/>
              <a:gd name="connsiteY150" fmla="*/ 1698212 h 4900731"/>
              <a:gd name="connsiteX151" fmla="*/ 3093911 w 3787140"/>
              <a:gd name="connsiteY151" fmla="*/ 2715863 h 4900731"/>
              <a:gd name="connsiteX152" fmla="*/ 3135630 w 3787140"/>
              <a:gd name="connsiteY152" fmla="*/ 2758631 h 4900731"/>
              <a:gd name="connsiteX153" fmla="*/ 3370326 w 3787140"/>
              <a:gd name="connsiteY153" fmla="*/ 2758821 h 4900731"/>
              <a:gd name="connsiteX154" fmla="*/ 3404616 w 3787140"/>
              <a:gd name="connsiteY154" fmla="*/ 2723960 h 4900731"/>
              <a:gd name="connsiteX155" fmla="*/ 3404616 w 3787140"/>
              <a:gd name="connsiteY155" fmla="*/ 2208562 h 4900731"/>
              <a:gd name="connsiteX156" fmla="*/ 3404616 w 3787140"/>
              <a:gd name="connsiteY156" fmla="*/ 1699736 h 4900731"/>
              <a:gd name="connsiteX157" fmla="*/ 3363278 w 3787140"/>
              <a:gd name="connsiteY157" fmla="*/ 1659446 h 4900731"/>
              <a:gd name="connsiteX158" fmla="*/ 3132963 w 3787140"/>
              <a:gd name="connsiteY158" fmla="*/ 1659446 h 4900731"/>
              <a:gd name="connsiteX159" fmla="*/ 1092803 w 3787140"/>
              <a:gd name="connsiteY159" fmla="*/ 1659446 h 4900731"/>
              <a:gd name="connsiteX160" fmla="*/ 1058609 w 3787140"/>
              <a:gd name="connsiteY160" fmla="*/ 1693926 h 4900731"/>
              <a:gd name="connsiteX161" fmla="*/ 1058609 w 3787140"/>
              <a:gd name="connsiteY161" fmla="*/ 2207038 h 4900731"/>
              <a:gd name="connsiteX162" fmla="*/ 1058513 w 3787140"/>
              <a:gd name="connsiteY162" fmla="*/ 2726627 h 4900731"/>
              <a:gd name="connsiteX163" fmla="*/ 1083088 w 3787140"/>
              <a:gd name="connsiteY163" fmla="*/ 2758821 h 4900731"/>
              <a:gd name="connsiteX164" fmla="*/ 1337405 w 3787140"/>
              <a:gd name="connsiteY164" fmla="*/ 2758154 h 4900731"/>
              <a:gd name="connsiteX165" fmla="*/ 1369028 w 3787140"/>
              <a:gd name="connsiteY165" fmla="*/ 2725770 h 4900731"/>
              <a:gd name="connsiteX166" fmla="*/ 1369028 w 3787140"/>
              <a:gd name="connsiteY166" fmla="*/ 1688783 h 4900731"/>
              <a:gd name="connsiteX167" fmla="*/ 1338358 w 3787140"/>
              <a:gd name="connsiteY167" fmla="*/ 1659446 h 4900731"/>
              <a:gd name="connsiteX168" fmla="*/ 1092803 w 3787140"/>
              <a:gd name="connsiteY168" fmla="*/ 1659446 h 4900731"/>
              <a:gd name="connsiteX169" fmla="*/ 413004 w 3787140"/>
              <a:gd name="connsiteY169" fmla="*/ 1659350 h 4900731"/>
              <a:gd name="connsiteX170" fmla="*/ 378809 w 3787140"/>
              <a:gd name="connsiteY170" fmla="*/ 1693736 h 4900731"/>
              <a:gd name="connsiteX171" fmla="*/ 378809 w 3787140"/>
              <a:gd name="connsiteY171" fmla="*/ 2206847 h 4900731"/>
              <a:gd name="connsiteX172" fmla="*/ 378809 w 3787140"/>
              <a:gd name="connsiteY172" fmla="*/ 2579561 h 4900731"/>
              <a:gd name="connsiteX173" fmla="*/ 378714 w 3787140"/>
              <a:gd name="connsiteY173" fmla="*/ 2733008 h 4900731"/>
              <a:gd name="connsiteX174" fmla="*/ 400336 w 3787140"/>
              <a:gd name="connsiteY174" fmla="*/ 2758631 h 4900731"/>
              <a:gd name="connsiteX175" fmla="*/ 663416 w 3787140"/>
              <a:gd name="connsiteY175" fmla="*/ 2757869 h 4900731"/>
              <a:gd name="connsiteX176" fmla="*/ 694087 w 3787140"/>
              <a:gd name="connsiteY176" fmla="*/ 2725960 h 4900731"/>
              <a:gd name="connsiteX177" fmla="*/ 693706 w 3787140"/>
              <a:gd name="connsiteY177" fmla="*/ 1688878 h 4900731"/>
              <a:gd name="connsiteX178" fmla="*/ 663035 w 3787140"/>
              <a:gd name="connsiteY178" fmla="*/ 1659350 h 4900731"/>
              <a:gd name="connsiteX179" fmla="*/ 413004 w 3787140"/>
              <a:gd name="connsiteY179" fmla="*/ 1659350 h 4900731"/>
              <a:gd name="connsiteX180" fmla="*/ 2700242 w 3787140"/>
              <a:gd name="connsiteY180" fmla="*/ 1659064 h 4900731"/>
              <a:gd name="connsiteX181" fmla="*/ 2447925 w 3787140"/>
              <a:gd name="connsiteY181" fmla="*/ 1659350 h 4900731"/>
              <a:gd name="connsiteX182" fmla="*/ 2414492 w 3787140"/>
              <a:gd name="connsiteY182" fmla="*/ 1692212 h 4900731"/>
              <a:gd name="connsiteX183" fmla="*/ 2414492 w 3787140"/>
              <a:gd name="connsiteY183" fmla="*/ 2207800 h 4900731"/>
              <a:gd name="connsiteX184" fmla="*/ 2414492 w 3787140"/>
              <a:gd name="connsiteY184" fmla="*/ 2729770 h 4900731"/>
              <a:gd name="connsiteX185" fmla="*/ 2443163 w 3787140"/>
              <a:gd name="connsiteY185" fmla="*/ 2758726 h 4900731"/>
              <a:gd name="connsiteX186" fmla="*/ 2699861 w 3787140"/>
              <a:gd name="connsiteY186" fmla="*/ 2759012 h 4900731"/>
              <a:gd name="connsiteX187" fmla="*/ 2728436 w 3787140"/>
              <a:gd name="connsiteY187" fmla="*/ 2731199 h 4900731"/>
              <a:gd name="connsiteX188" fmla="*/ 2728436 w 3787140"/>
              <a:gd name="connsiteY188" fmla="*/ 1687163 h 4900731"/>
              <a:gd name="connsiteX189" fmla="*/ 2700242 w 3787140"/>
              <a:gd name="connsiteY189" fmla="*/ 1659064 h 4900731"/>
              <a:gd name="connsiteX190" fmla="*/ 1894712 w 3787140"/>
              <a:gd name="connsiteY190" fmla="*/ 630555 h 4900731"/>
              <a:gd name="connsiteX191" fmla="*/ 2118073 w 3787140"/>
              <a:gd name="connsiteY191" fmla="*/ 855916 h 4900731"/>
              <a:gd name="connsiteX192" fmla="*/ 1891950 w 3787140"/>
              <a:gd name="connsiteY192" fmla="*/ 1079373 h 4900731"/>
              <a:gd name="connsiteX193" fmla="*/ 1666493 w 3787140"/>
              <a:gd name="connsiteY193" fmla="*/ 854392 h 4900731"/>
              <a:gd name="connsiteX194" fmla="*/ 1894712 w 3787140"/>
              <a:gd name="connsiteY194" fmla="*/ 630555 h 4900731"/>
              <a:gd name="connsiteX195" fmla="*/ 1893451 w 3787140"/>
              <a:gd name="connsiteY195" fmla="*/ 389871 h 4900731"/>
              <a:gd name="connsiteX196" fmla="*/ 1870520 w 3787140"/>
              <a:gd name="connsiteY196" fmla="*/ 398337 h 4900731"/>
              <a:gd name="connsiteX197" fmla="*/ 1656302 w 3787140"/>
              <a:gd name="connsiteY197" fmla="*/ 547022 h 4900731"/>
              <a:gd name="connsiteX198" fmla="*/ 1239584 w 3787140"/>
              <a:gd name="connsiteY198" fmla="*/ 838391 h 4900731"/>
              <a:gd name="connsiteX199" fmla="*/ 634746 w 3787140"/>
              <a:gd name="connsiteY199" fmla="*/ 1262729 h 4900731"/>
              <a:gd name="connsiteX200" fmla="*/ 540258 w 3787140"/>
              <a:gd name="connsiteY200" fmla="*/ 1328261 h 4900731"/>
              <a:gd name="connsiteX201" fmla="*/ 3237643 w 3787140"/>
              <a:gd name="connsiteY201" fmla="*/ 1328261 h 4900731"/>
              <a:gd name="connsiteX202" fmla="*/ 3239357 w 3787140"/>
              <a:gd name="connsiteY202" fmla="*/ 1323594 h 4900731"/>
              <a:gd name="connsiteX203" fmla="*/ 3108579 w 3787140"/>
              <a:gd name="connsiteY203" fmla="*/ 1232345 h 4900731"/>
              <a:gd name="connsiteX204" fmla="*/ 2723864 w 3787140"/>
              <a:gd name="connsiteY204" fmla="*/ 964026 h 4900731"/>
              <a:gd name="connsiteX205" fmla="*/ 2416207 w 3787140"/>
              <a:gd name="connsiteY205" fmla="*/ 750000 h 4900731"/>
              <a:gd name="connsiteX206" fmla="*/ 1915668 w 3787140"/>
              <a:gd name="connsiteY206" fmla="*/ 398621 h 4900731"/>
              <a:gd name="connsiteX207" fmla="*/ 1893451 w 3787140"/>
              <a:gd name="connsiteY207" fmla="*/ 389871 h 4900731"/>
              <a:gd name="connsiteX208" fmla="*/ 411671 w 3787140"/>
              <a:gd name="connsiteY208" fmla="*/ 378429 h 4900731"/>
              <a:gd name="connsiteX209" fmla="*/ 378619 w 3787140"/>
              <a:gd name="connsiteY209" fmla="*/ 403860 h 4900731"/>
              <a:gd name="connsiteX210" fmla="*/ 379000 w 3787140"/>
              <a:gd name="connsiteY210" fmla="*/ 995649 h 4900731"/>
              <a:gd name="connsiteX211" fmla="*/ 383191 w 3787140"/>
              <a:gd name="connsiteY211" fmla="*/ 1011651 h 4900731"/>
              <a:gd name="connsiteX212" fmla="*/ 398621 w 3787140"/>
              <a:gd name="connsiteY212" fmla="*/ 1006317 h 4900731"/>
              <a:gd name="connsiteX213" fmla="*/ 579025 w 3787140"/>
              <a:gd name="connsiteY213" fmla="*/ 882111 h 4900731"/>
              <a:gd name="connsiteX214" fmla="*/ 1218057 w 3787140"/>
              <a:gd name="connsiteY214" fmla="*/ 434722 h 4900731"/>
              <a:gd name="connsiteX215" fmla="*/ 1290542 w 3787140"/>
              <a:gd name="connsiteY215" fmla="*/ 383192 h 4900731"/>
              <a:gd name="connsiteX216" fmla="*/ 1266635 w 3787140"/>
              <a:gd name="connsiteY216" fmla="*/ 378620 h 4900731"/>
              <a:gd name="connsiteX217" fmla="*/ 1207484 w 3787140"/>
              <a:gd name="connsiteY217" fmla="*/ 378524 h 4900731"/>
              <a:gd name="connsiteX218" fmla="*/ 411671 w 3787140"/>
              <a:gd name="connsiteY218" fmla="*/ 378429 h 4900731"/>
              <a:gd name="connsiteX219" fmla="*/ 2507528 w 3787140"/>
              <a:gd name="connsiteY219" fmla="*/ 378274 h 4900731"/>
              <a:gd name="connsiteX220" fmla="*/ 2495169 w 3787140"/>
              <a:gd name="connsiteY220" fmla="*/ 382430 h 4900731"/>
              <a:gd name="connsiteX221" fmla="*/ 2512409 w 3787140"/>
              <a:gd name="connsiteY221" fmla="*/ 397955 h 4900731"/>
              <a:gd name="connsiteX222" fmla="*/ 2813018 w 3787140"/>
              <a:gd name="connsiteY222" fmla="*/ 606648 h 4900731"/>
              <a:gd name="connsiteX223" fmla="*/ 3225927 w 3787140"/>
              <a:gd name="connsiteY223" fmla="*/ 896113 h 4900731"/>
              <a:gd name="connsiteX224" fmla="*/ 3386233 w 3787140"/>
              <a:gd name="connsiteY224" fmla="*/ 1007270 h 4900731"/>
              <a:gd name="connsiteX225" fmla="*/ 3404521 w 3787140"/>
              <a:gd name="connsiteY225" fmla="*/ 998697 h 4900731"/>
              <a:gd name="connsiteX226" fmla="*/ 3404616 w 3787140"/>
              <a:gd name="connsiteY226" fmla="*/ 985553 h 4900731"/>
              <a:gd name="connsiteX227" fmla="*/ 3404616 w 3787140"/>
              <a:gd name="connsiteY227" fmla="*/ 413100 h 4900731"/>
              <a:gd name="connsiteX228" fmla="*/ 3370612 w 3787140"/>
              <a:gd name="connsiteY228" fmla="*/ 378524 h 4900731"/>
              <a:gd name="connsiteX229" fmla="*/ 2519458 w 3787140"/>
              <a:gd name="connsiteY229" fmla="*/ 378620 h 4900731"/>
              <a:gd name="connsiteX230" fmla="*/ 2507528 w 3787140"/>
              <a:gd name="connsiteY230" fmla="*/ 378274 h 4900731"/>
              <a:gd name="connsiteX231" fmla="*/ 20193 w 3787140"/>
              <a:gd name="connsiteY231" fmla="*/ 0 h 4900731"/>
              <a:gd name="connsiteX232" fmla="*/ 3787140 w 3787140"/>
              <a:gd name="connsiteY232" fmla="*/ 381 h 4900731"/>
              <a:gd name="connsiteX233" fmla="*/ 3786949 w 3787140"/>
              <a:gd name="connsiteY233" fmla="*/ 3031427 h 4900731"/>
              <a:gd name="connsiteX234" fmla="*/ 3780758 w 3787140"/>
              <a:gd name="connsiteY234" fmla="*/ 3136106 h 4900731"/>
              <a:gd name="connsiteX235" fmla="*/ 3726561 w 3787140"/>
              <a:gd name="connsiteY235" fmla="*/ 3397091 h 4900731"/>
              <a:gd name="connsiteX236" fmla="*/ 3569018 w 3787140"/>
              <a:gd name="connsiteY236" fmla="*/ 3767138 h 4900731"/>
              <a:gd name="connsiteX237" fmla="*/ 3126772 w 3787140"/>
              <a:gd name="connsiteY237" fmla="*/ 4293299 h 4900731"/>
              <a:gd name="connsiteX238" fmla="*/ 2653284 w 3787140"/>
              <a:gd name="connsiteY238" fmla="*/ 4616291 h 4900731"/>
              <a:gd name="connsiteX239" fmla="*/ 1941100 w 3787140"/>
              <a:gd name="connsiteY239" fmla="*/ 4894231 h 4900731"/>
              <a:gd name="connsiteX240" fmla="*/ 1869472 w 3787140"/>
              <a:gd name="connsiteY240" fmla="*/ 4897945 h 4900731"/>
              <a:gd name="connsiteX241" fmla="*/ 1744028 w 3787140"/>
              <a:gd name="connsiteY241" fmla="*/ 4867371 h 4900731"/>
              <a:gd name="connsiteX242" fmla="*/ 1504474 w 3787140"/>
              <a:gd name="connsiteY242" fmla="*/ 4789837 h 4900731"/>
              <a:gd name="connsiteX243" fmla="*/ 1071944 w 3787140"/>
              <a:gd name="connsiteY243" fmla="*/ 4583049 h 4900731"/>
              <a:gd name="connsiteX244" fmla="*/ 537210 w 3787140"/>
              <a:gd name="connsiteY244" fmla="*/ 4180808 h 4900731"/>
              <a:gd name="connsiteX245" fmla="*/ 198406 w 3787140"/>
              <a:gd name="connsiteY245" fmla="*/ 3738848 h 4900731"/>
              <a:gd name="connsiteX246" fmla="*/ 17240 w 3787140"/>
              <a:gd name="connsiteY246" fmla="*/ 3231737 h 4900731"/>
              <a:gd name="connsiteX247" fmla="*/ 381 w 3787140"/>
              <a:gd name="connsiteY247" fmla="*/ 3141536 h 4900731"/>
              <a:gd name="connsiteX248" fmla="*/ 0 w 3787140"/>
              <a:gd name="connsiteY248" fmla="*/ 20193 h 4900731"/>
              <a:gd name="connsiteX249" fmla="*/ 20193 w 3787140"/>
              <a:gd name="connsiteY249" fmla="*/ 0 h 4900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3787140" h="4900731">
                <a:moveTo>
                  <a:pt x="1353026" y="4085082"/>
                </a:moveTo>
                <a:cubicBezTo>
                  <a:pt x="1259872" y="4085178"/>
                  <a:pt x="1172909" y="4110228"/>
                  <a:pt x="1089470" y="4149947"/>
                </a:cubicBezTo>
                <a:cubicBezTo>
                  <a:pt x="1074515" y="4157091"/>
                  <a:pt x="1081945" y="4162616"/>
                  <a:pt x="1089755" y="4168140"/>
                </a:cubicBezTo>
                <a:cubicBezTo>
                  <a:pt x="1110615" y="4182904"/>
                  <a:pt x="1131570" y="4197573"/>
                  <a:pt x="1152716" y="4211955"/>
                </a:cubicBezTo>
                <a:cubicBezTo>
                  <a:pt x="1278350" y="4297204"/>
                  <a:pt x="1412939" y="4365403"/>
                  <a:pt x="1553242" y="4423029"/>
                </a:cubicBezTo>
                <a:cubicBezTo>
                  <a:pt x="1629156" y="4454176"/>
                  <a:pt x="1707833" y="4476369"/>
                  <a:pt x="1786795" y="4497324"/>
                </a:cubicBezTo>
                <a:cubicBezTo>
                  <a:pt x="1824038" y="4507230"/>
                  <a:pt x="1862518" y="4521613"/>
                  <a:pt x="1900428" y="4517422"/>
                </a:cubicBezTo>
                <a:cubicBezTo>
                  <a:pt x="1972247" y="4509326"/>
                  <a:pt x="2042351" y="4489418"/>
                  <a:pt x="2110931" y="4467035"/>
                </a:cubicBezTo>
                <a:cubicBezTo>
                  <a:pt x="2179511" y="4444651"/>
                  <a:pt x="2246852" y="4418172"/>
                  <a:pt x="2313051" y="4388739"/>
                </a:cubicBezTo>
                <a:cubicBezTo>
                  <a:pt x="2435066" y="4334542"/>
                  <a:pt x="2550509" y="4269010"/>
                  <a:pt x="2660809" y="4194239"/>
                </a:cubicBezTo>
                <a:cubicBezTo>
                  <a:pt x="2664809" y="4191572"/>
                  <a:pt x="2671858" y="4189571"/>
                  <a:pt x="2670524" y="4183666"/>
                </a:cubicBezTo>
                <a:cubicBezTo>
                  <a:pt x="2668810" y="4176141"/>
                  <a:pt x="2660999" y="4178522"/>
                  <a:pt x="2655665" y="4178332"/>
                </a:cubicBezTo>
                <a:cubicBezTo>
                  <a:pt x="2600230" y="4176141"/>
                  <a:pt x="2547080" y="4163568"/>
                  <a:pt x="2496217" y="4142232"/>
                </a:cubicBezTo>
                <a:cubicBezTo>
                  <a:pt x="2434685" y="4116420"/>
                  <a:pt x="2372678" y="4094416"/>
                  <a:pt x="2305431" y="4087845"/>
                </a:cubicBezTo>
                <a:cubicBezTo>
                  <a:pt x="2217801" y="4079272"/>
                  <a:pt x="2133410" y="4090988"/>
                  <a:pt x="2052066" y="4123563"/>
                </a:cubicBezTo>
                <a:cubicBezTo>
                  <a:pt x="1997869" y="4145185"/>
                  <a:pt x="1944243" y="4167854"/>
                  <a:pt x="1885188" y="4174046"/>
                </a:cubicBezTo>
                <a:cubicBezTo>
                  <a:pt x="1782699" y="4184714"/>
                  <a:pt x="1682591" y="4179380"/>
                  <a:pt x="1586484" y="4137565"/>
                </a:cubicBezTo>
                <a:cubicBezTo>
                  <a:pt x="1512094" y="4105180"/>
                  <a:pt x="1434560" y="4085844"/>
                  <a:pt x="1353026" y="4085082"/>
                </a:cubicBezTo>
                <a:close/>
                <a:moveTo>
                  <a:pt x="2255496" y="3859923"/>
                </a:moveTo>
                <a:cubicBezTo>
                  <a:pt x="2180416" y="3859340"/>
                  <a:pt x="2105263" y="3875009"/>
                  <a:pt x="2029968" y="3906965"/>
                </a:cubicBezTo>
                <a:cubicBezTo>
                  <a:pt x="1977962" y="3929063"/>
                  <a:pt x="1924907" y="3946779"/>
                  <a:pt x="1868043" y="3951161"/>
                </a:cubicBezTo>
                <a:cubicBezTo>
                  <a:pt x="1769078" y="3958781"/>
                  <a:pt x="1672590" y="3950399"/>
                  <a:pt x="1580293" y="3910298"/>
                </a:cubicBezTo>
                <a:cubicBezTo>
                  <a:pt x="1428179" y="3844004"/>
                  <a:pt x="1275969" y="3843338"/>
                  <a:pt x="1123474" y="3910108"/>
                </a:cubicBezTo>
                <a:cubicBezTo>
                  <a:pt x="1080040" y="3929158"/>
                  <a:pt x="1035177" y="3944303"/>
                  <a:pt x="987362" y="3949732"/>
                </a:cubicBezTo>
                <a:cubicBezTo>
                  <a:pt x="947166" y="3954209"/>
                  <a:pt x="907066" y="3952970"/>
                  <a:pt x="866870" y="3953351"/>
                </a:cubicBezTo>
                <a:cubicBezTo>
                  <a:pt x="860679" y="3953447"/>
                  <a:pt x="852392" y="3950780"/>
                  <a:pt x="849344" y="3958495"/>
                </a:cubicBezTo>
                <a:cubicBezTo>
                  <a:pt x="846677" y="3965067"/>
                  <a:pt x="853726" y="3968591"/>
                  <a:pt x="857726" y="3972497"/>
                </a:cubicBezTo>
                <a:cubicBezTo>
                  <a:pt x="875538" y="3989832"/>
                  <a:pt x="893826" y="4006691"/>
                  <a:pt x="911352" y="4024217"/>
                </a:cubicBezTo>
                <a:cubicBezTo>
                  <a:pt x="923735" y="4036600"/>
                  <a:pt x="938308" y="4042029"/>
                  <a:pt x="955167" y="4039362"/>
                </a:cubicBezTo>
                <a:cubicBezTo>
                  <a:pt x="994791" y="4033076"/>
                  <a:pt x="1034701" y="4027932"/>
                  <a:pt x="1072706" y="4014216"/>
                </a:cubicBezTo>
                <a:cubicBezTo>
                  <a:pt x="1143857" y="3988499"/>
                  <a:pt x="1212342" y="3957923"/>
                  <a:pt x="1290066" y="3949446"/>
                </a:cubicBezTo>
                <a:cubicBezTo>
                  <a:pt x="1367028" y="3941064"/>
                  <a:pt x="1440085" y="3949637"/>
                  <a:pt x="1512475" y="3970306"/>
                </a:cubicBezTo>
                <a:cubicBezTo>
                  <a:pt x="1584484" y="3990880"/>
                  <a:pt x="1651540" y="4026122"/>
                  <a:pt x="1727835" y="4035266"/>
                </a:cubicBezTo>
                <a:cubicBezTo>
                  <a:pt x="1826705" y="4047078"/>
                  <a:pt x="1921955" y="4038410"/>
                  <a:pt x="2012918" y="3998405"/>
                </a:cubicBezTo>
                <a:cubicBezTo>
                  <a:pt x="2077879" y="3969830"/>
                  <a:pt x="2144935" y="3950303"/>
                  <a:pt x="2215134" y="3945446"/>
                </a:cubicBezTo>
                <a:cubicBezTo>
                  <a:pt x="2296097" y="3939826"/>
                  <a:pt x="2375535" y="3951828"/>
                  <a:pt x="2450878" y="3983450"/>
                </a:cubicBezTo>
                <a:cubicBezTo>
                  <a:pt x="2526125" y="4014978"/>
                  <a:pt x="2602421" y="4040315"/>
                  <a:pt x="2685383" y="4040505"/>
                </a:cubicBezTo>
                <a:cubicBezTo>
                  <a:pt x="2724245" y="4040600"/>
                  <a:pt x="2762441" y="4034599"/>
                  <a:pt x="2800922" y="4032218"/>
                </a:cubicBezTo>
                <a:cubicBezTo>
                  <a:pt x="2874931" y="4027741"/>
                  <a:pt x="2927699" y="3990308"/>
                  <a:pt x="2969324" y="3930110"/>
                </a:cubicBezTo>
                <a:cubicBezTo>
                  <a:pt x="2957513" y="3926872"/>
                  <a:pt x="2949131" y="3932968"/>
                  <a:pt x="2940082" y="3934587"/>
                </a:cubicBezTo>
                <a:cubicBezTo>
                  <a:pt x="2850547" y="3951446"/>
                  <a:pt x="2760155" y="3953923"/>
                  <a:pt x="2669381" y="3953161"/>
                </a:cubicBezTo>
                <a:cubicBezTo>
                  <a:pt x="2602992" y="3952685"/>
                  <a:pt x="2540413" y="3936778"/>
                  <a:pt x="2480596" y="3910394"/>
                </a:cubicBezTo>
                <a:cubicBezTo>
                  <a:pt x="2405587" y="3877342"/>
                  <a:pt x="2330577" y="3860507"/>
                  <a:pt x="2255496" y="3859923"/>
                </a:cubicBezTo>
                <a:close/>
                <a:moveTo>
                  <a:pt x="2217800" y="3233642"/>
                </a:moveTo>
                <a:cubicBezTo>
                  <a:pt x="2171128" y="3234023"/>
                  <a:pt x="2139219" y="3255835"/>
                  <a:pt x="2126075" y="3293649"/>
                </a:cubicBezTo>
                <a:cubicBezTo>
                  <a:pt x="2110454" y="3338988"/>
                  <a:pt x="2107025" y="3384518"/>
                  <a:pt x="2124836" y="3430524"/>
                </a:cubicBezTo>
                <a:cubicBezTo>
                  <a:pt x="2138171" y="3464909"/>
                  <a:pt x="2161126" y="3487293"/>
                  <a:pt x="2198179" y="3491198"/>
                </a:cubicBezTo>
                <a:cubicBezTo>
                  <a:pt x="2237136" y="3495294"/>
                  <a:pt x="2269426" y="3481483"/>
                  <a:pt x="2288857" y="3446430"/>
                </a:cubicBezTo>
                <a:cubicBezTo>
                  <a:pt x="2319718" y="3390804"/>
                  <a:pt x="2314384" y="3333940"/>
                  <a:pt x="2288571" y="3278409"/>
                </a:cubicBezTo>
                <a:cubicBezTo>
                  <a:pt x="2273902" y="3246596"/>
                  <a:pt x="2245899" y="3234023"/>
                  <a:pt x="2217800" y="3233642"/>
                </a:cubicBezTo>
                <a:close/>
                <a:moveTo>
                  <a:pt x="2902303" y="3232916"/>
                </a:moveTo>
                <a:cubicBezTo>
                  <a:pt x="2873383" y="3232618"/>
                  <a:pt x="2843879" y="3245453"/>
                  <a:pt x="2826829" y="3271075"/>
                </a:cubicBezTo>
                <a:cubicBezTo>
                  <a:pt x="2807493" y="3299936"/>
                  <a:pt x="2804350" y="3332035"/>
                  <a:pt x="2804160" y="3370802"/>
                </a:cubicBezTo>
                <a:cubicBezTo>
                  <a:pt x="2803112" y="3384327"/>
                  <a:pt x="2805684" y="3402996"/>
                  <a:pt x="2810351" y="3421570"/>
                </a:cubicBezTo>
                <a:cubicBezTo>
                  <a:pt x="2819400" y="3457479"/>
                  <a:pt x="2849880" y="3486150"/>
                  <a:pt x="2884170" y="3490912"/>
                </a:cubicBezTo>
                <a:cubicBezTo>
                  <a:pt x="2924841" y="3496532"/>
                  <a:pt x="2960084" y="3479387"/>
                  <a:pt x="2979039" y="3443192"/>
                </a:cubicBezTo>
                <a:cubicBezTo>
                  <a:pt x="3009042" y="3385947"/>
                  <a:pt x="3004090" y="3328225"/>
                  <a:pt x="2974276" y="3273552"/>
                </a:cubicBezTo>
                <a:cubicBezTo>
                  <a:pt x="2959560" y="3246644"/>
                  <a:pt x="2931223" y="3233214"/>
                  <a:pt x="2902303" y="3232916"/>
                </a:cubicBezTo>
                <a:close/>
                <a:moveTo>
                  <a:pt x="750664" y="3220592"/>
                </a:moveTo>
                <a:cubicBezTo>
                  <a:pt x="774001" y="3220497"/>
                  <a:pt x="797623" y="3219354"/>
                  <a:pt x="820768" y="3221735"/>
                </a:cubicBezTo>
                <a:cubicBezTo>
                  <a:pt x="850105" y="3224783"/>
                  <a:pt x="879061" y="3222497"/>
                  <a:pt x="908208" y="3220878"/>
                </a:cubicBezTo>
                <a:cubicBezTo>
                  <a:pt x="916209" y="3220402"/>
                  <a:pt x="924210" y="3221164"/>
                  <a:pt x="932211" y="3221640"/>
                </a:cubicBezTo>
                <a:cubicBezTo>
                  <a:pt x="936021" y="3221926"/>
                  <a:pt x="939736" y="3224021"/>
                  <a:pt x="940212" y="3227927"/>
                </a:cubicBezTo>
                <a:cubicBezTo>
                  <a:pt x="940879" y="3233165"/>
                  <a:pt x="936878" y="3236118"/>
                  <a:pt x="932306" y="3236690"/>
                </a:cubicBezTo>
                <a:cubicBezTo>
                  <a:pt x="920686" y="3238023"/>
                  <a:pt x="909065" y="3239071"/>
                  <a:pt x="897445" y="3239547"/>
                </a:cubicBezTo>
                <a:cubicBezTo>
                  <a:pt x="882586" y="3240119"/>
                  <a:pt x="874013" y="3246881"/>
                  <a:pt x="874013" y="3262312"/>
                </a:cubicBezTo>
                <a:cubicBezTo>
                  <a:pt x="873918" y="3328796"/>
                  <a:pt x="873823" y="3395186"/>
                  <a:pt x="874013" y="3461670"/>
                </a:cubicBezTo>
                <a:cubicBezTo>
                  <a:pt x="874013" y="3477672"/>
                  <a:pt x="883729" y="3485292"/>
                  <a:pt x="898969" y="3486530"/>
                </a:cubicBezTo>
                <a:cubicBezTo>
                  <a:pt x="906970" y="3487197"/>
                  <a:pt x="915066" y="3487102"/>
                  <a:pt x="923067" y="3487864"/>
                </a:cubicBezTo>
                <a:cubicBezTo>
                  <a:pt x="929353" y="3488531"/>
                  <a:pt x="938116" y="3487959"/>
                  <a:pt x="938212" y="3496722"/>
                </a:cubicBezTo>
                <a:cubicBezTo>
                  <a:pt x="938307" y="3506057"/>
                  <a:pt x="929353" y="3505104"/>
                  <a:pt x="923257" y="3505199"/>
                </a:cubicBezTo>
                <a:cubicBezTo>
                  <a:pt x="893730" y="3505675"/>
                  <a:pt x="864488" y="3505485"/>
                  <a:pt x="835342" y="3505485"/>
                </a:cubicBezTo>
                <a:cubicBezTo>
                  <a:pt x="806100" y="3505485"/>
                  <a:pt x="776858" y="3505580"/>
                  <a:pt x="747712" y="3505390"/>
                </a:cubicBezTo>
                <a:cubicBezTo>
                  <a:pt x="742092" y="3505390"/>
                  <a:pt x="734186" y="3505866"/>
                  <a:pt x="733519" y="3498532"/>
                </a:cubicBezTo>
                <a:cubicBezTo>
                  <a:pt x="732757" y="3489578"/>
                  <a:pt x="741330" y="3489292"/>
                  <a:pt x="747616" y="3488531"/>
                </a:cubicBezTo>
                <a:cubicBezTo>
                  <a:pt x="754855" y="3487673"/>
                  <a:pt x="762190" y="3487673"/>
                  <a:pt x="769524" y="3487292"/>
                </a:cubicBezTo>
                <a:cubicBezTo>
                  <a:pt x="801052" y="3485864"/>
                  <a:pt x="807338" y="3479863"/>
                  <a:pt x="807529" y="3447478"/>
                </a:cubicBezTo>
                <a:cubicBezTo>
                  <a:pt x="807814" y="3389756"/>
                  <a:pt x="807814" y="3332130"/>
                  <a:pt x="807529" y="3274408"/>
                </a:cubicBezTo>
                <a:cubicBezTo>
                  <a:pt x="807338" y="3244881"/>
                  <a:pt x="802766" y="3240690"/>
                  <a:pt x="773239" y="3239261"/>
                </a:cubicBezTo>
                <a:cubicBezTo>
                  <a:pt x="765904" y="3238880"/>
                  <a:pt x="758570" y="3238880"/>
                  <a:pt x="751331" y="3238023"/>
                </a:cubicBezTo>
                <a:cubicBezTo>
                  <a:pt x="743902" y="3237071"/>
                  <a:pt x="732281" y="3239357"/>
                  <a:pt x="732662" y="3228212"/>
                </a:cubicBezTo>
                <a:cubicBezTo>
                  <a:pt x="732948" y="3219068"/>
                  <a:pt x="743711" y="3220592"/>
                  <a:pt x="750664" y="3220592"/>
                </a:cubicBezTo>
                <a:close/>
                <a:moveTo>
                  <a:pt x="1521428" y="3214306"/>
                </a:moveTo>
                <a:cubicBezTo>
                  <a:pt x="1577340" y="3217925"/>
                  <a:pt x="1622488" y="3246405"/>
                  <a:pt x="1644110" y="3302698"/>
                </a:cubicBezTo>
                <a:cubicBezTo>
                  <a:pt x="1652301" y="3324224"/>
                  <a:pt x="1657159" y="3346132"/>
                  <a:pt x="1655921" y="3369849"/>
                </a:cubicBezTo>
                <a:cubicBezTo>
                  <a:pt x="1649063" y="3470433"/>
                  <a:pt x="1598295" y="3541299"/>
                  <a:pt x="1508188" y="3585400"/>
                </a:cubicBezTo>
                <a:cubicBezTo>
                  <a:pt x="1487138" y="3595687"/>
                  <a:pt x="1464754" y="3602449"/>
                  <a:pt x="1442084" y="3608260"/>
                </a:cubicBezTo>
                <a:cubicBezTo>
                  <a:pt x="1437227" y="3609498"/>
                  <a:pt x="1431988" y="3610260"/>
                  <a:pt x="1426940" y="3610260"/>
                </a:cubicBezTo>
                <a:cubicBezTo>
                  <a:pt x="1420367" y="3610260"/>
                  <a:pt x="1412557" y="3610070"/>
                  <a:pt x="1411224" y="3601783"/>
                </a:cubicBezTo>
                <a:cubicBezTo>
                  <a:pt x="1409700" y="3593020"/>
                  <a:pt x="1417320" y="3591210"/>
                  <a:pt x="1423796" y="3589686"/>
                </a:cubicBezTo>
                <a:cubicBezTo>
                  <a:pt x="1443132" y="3585209"/>
                  <a:pt x="1461516" y="3578065"/>
                  <a:pt x="1479137" y="3569207"/>
                </a:cubicBezTo>
                <a:cubicBezTo>
                  <a:pt x="1556194" y="3530631"/>
                  <a:pt x="1589436" y="3463765"/>
                  <a:pt x="1596961" y="3381850"/>
                </a:cubicBezTo>
                <a:cubicBezTo>
                  <a:pt x="1600009" y="3349084"/>
                  <a:pt x="1598675" y="3316033"/>
                  <a:pt x="1583816" y="3285172"/>
                </a:cubicBezTo>
                <a:cubicBezTo>
                  <a:pt x="1570862" y="3258216"/>
                  <a:pt x="1550765" y="3240690"/>
                  <a:pt x="1520094" y="3238213"/>
                </a:cubicBezTo>
                <a:cubicBezTo>
                  <a:pt x="1485614" y="3235451"/>
                  <a:pt x="1469326" y="3245357"/>
                  <a:pt x="1454181" y="3277075"/>
                </a:cubicBezTo>
                <a:cubicBezTo>
                  <a:pt x="1437989" y="3310984"/>
                  <a:pt x="1436560" y="3346227"/>
                  <a:pt x="1446942" y="3381850"/>
                </a:cubicBezTo>
                <a:cubicBezTo>
                  <a:pt x="1455896" y="3412426"/>
                  <a:pt x="1475517" y="3425761"/>
                  <a:pt x="1508474" y="3427094"/>
                </a:cubicBezTo>
                <a:cubicBezTo>
                  <a:pt x="1520190" y="3427570"/>
                  <a:pt x="1538382" y="3423379"/>
                  <a:pt x="1538668" y="3440048"/>
                </a:cubicBezTo>
                <a:cubicBezTo>
                  <a:pt x="1538954" y="3457193"/>
                  <a:pt x="1520285" y="3452240"/>
                  <a:pt x="1508950" y="3453478"/>
                </a:cubicBezTo>
                <a:cubicBezTo>
                  <a:pt x="1458087" y="3458908"/>
                  <a:pt x="1420749" y="3436619"/>
                  <a:pt x="1395983" y="3393852"/>
                </a:cubicBezTo>
                <a:cubicBezTo>
                  <a:pt x="1374648" y="3356895"/>
                  <a:pt x="1375600" y="3317176"/>
                  <a:pt x="1396269" y="3280790"/>
                </a:cubicBezTo>
                <a:cubicBezTo>
                  <a:pt x="1423320" y="3233165"/>
                  <a:pt x="1469707" y="3210972"/>
                  <a:pt x="1521428" y="3214306"/>
                </a:cubicBezTo>
                <a:close/>
                <a:moveTo>
                  <a:pt x="2900648" y="3211258"/>
                </a:moveTo>
                <a:cubicBezTo>
                  <a:pt x="2988945" y="3205924"/>
                  <a:pt x="3059620" y="3285077"/>
                  <a:pt x="3059430" y="3363563"/>
                </a:cubicBezTo>
                <a:cubicBezTo>
                  <a:pt x="3059239" y="3444716"/>
                  <a:pt x="2986373" y="3514534"/>
                  <a:pt x="2899981" y="3514153"/>
                </a:cubicBezTo>
                <a:cubicBezTo>
                  <a:pt x="2821876" y="3513867"/>
                  <a:pt x="2737485" y="3458718"/>
                  <a:pt x="2739104" y="3359372"/>
                </a:cubicBezTo>
                <a:cubicBezTo>
                  <a:pt x="2740533" y="3273837"/>
                  <a:pt x="2807589" y="3211639"/>
                  <a:pt x="2900648" y="3211258"/>
                </a:cubicBezTo>
                <a:close/>
                <a:moveTo>
                  <a:pt x="2216657" y="3210877"/>
                </a:moveTo>
                <a:cubicBezTo>
                  <a:pt x="2303049" y="3213449"/>
                  <a:pt x="2370581" y="3279743"/>
                  <a:pt x="2370391" y="3366040"/>
                </a:cubicBezTo>
                <a:cubicBezTo>
                  <a:pt x="2370105" y="3446526"/>
                  <a:pt x="2296191" y="3514629"/>
                  <a:pt x="2208942" y="3514439"/>
                </a:cubicBezTo>
                <a:cubicBezTo>
                  <a:pt x="2122550" y="3514344"/>
                  <a:pt x="2052732" y="3445764"/>
                  <a:pt x="2053970" y="3360705"/>
                </a:cubicBezTo>
                <a:cubicBezTo>
                  <a:pt x="2055113" y="3281267"/>
                  <a:pt x="2119026" y="3207924"/>
                  <a:pt x="2216657" y="3210877"/>
                </a:cubicBezTo>
                <a:close/>
                <a:moveTo>
                  <a:pt x="3348990" y="3092672"/>
                </a:moveTo>
                <a:cubicBezTo>
                  <a:pt x="2863596" y="3092863"/>
                  <a:pt x="2378202" y="3092863"/>
                  <a:pt x="1892713" y="3092863"/>
                </a:cubicBezTo>
                <a:cubicBezTo>
                  <a:pt x="1406557" y="3092863"/>
                  <a:pt x="920306" y="3092863"/>
                  <a:pt x="434150" y="3092863"/>
                </a:cubicBezTo>
                <a:cubicBezTo>
                  <a:pt x="424625" y="3092863"/>
                  <a:pt x="415100" y="3092958"/>
                  <a:pt x="405670" y="3093149"/>
                </a:cubicBezTo>
                <a:cubicBezTo>
                  <a:pt x="391382" y="3093530"/>
                  <a:pt x="385763" y="3100959"/>
                  <a:pt x="388906" y="3114675"/>
                </a:cubicBezTo>
                <a:cubicBezTo>
                  <a:pt x="397193" y="3150203"/>
                  <a:pt x="404241" y="3186017"/>
                  <a:pt x="414242" y="3221070"/>
                </a:cubicBezTo>
                <a:cubicBezTo>
                  <a:pt x="450628" y="3348419"/>
                  <a:pt x="495300" y="3472339"/>
                  <a:pt x="565214" y="3586067"/>
                </a:cubicBezTo>
                <a:cubicBezTo>
                  <a:pt x="602361" y="3646456"/>
                  <a:pt x="637508" y="3707987"/>
                  <a:pt x="680180" y="3764756"/>
                </a:cubicBezTo>
                <a:cubicBezTo>
                  <a:pt x="689420" y="3777044"/>
                  <a:pt x="700659" y="3785426"/>
                  <a:pt x="715328" y="3789140"/>
                </a:cubicBezTo>
                <a:cubicBezTo>
                  <a:pt x="788765" y="3807714"/>
                  <a:pt x="863156" y="3815334"/>
                  <a:pt x="938975" y="3812572"/>
                </a:cubicBezTo>
                <a:cubicBezTo>
                  <a:pt x="994410" y="3810572"/>
                  <a:pt x="1048226" y="3801904"/>
                  <a:pt x="1098518" y="3778663"/>
                </a:cubicBezTo>
                <a:cubicBezTo>
                  <a:pt x="1189196" y="3736753"/>
                  <a:pt x="1283303" y="3717703"/>
                  <a:pt x="1383602" y="3722751"/>
                </a:cubicBezTo>
                <a:cubicBezTo>
                  <a:pt x="1436942" y="3725513"/>
                  <a:pt x="1487996" y="3734086"/>
                  <a:pt x="1537526" y="3752755"/>
                </a:cubicBezTo>
                <a:cubicBezTo>
                  <a:pt x="1584674" y="3770471"/>
                  <a:pt x="1630299" y="3793617"/>
                  <a:pt x="1680115" y="3801999"/>
                </a:cubicBezTo>
                <a:cubicBezTo>
                  <a:pt x="1801939" y="3822573"/>
                  <a:pt x="1921574" y="3818478"/>
                  <a:pt x="2035969" y="3764185"/>
                </a:cubicBezTo>
                <a:cubicBezTo>
                  <a:pt x="2059591" y="3752945"/>
                  <a:pt x="2084832" y="3745230"/>
                  <a:pt x="2110073" y="3737324"/>
                </a:cubicBezTo>
                <a:cubicBezTo>
                  <a:pt x="2166557" y="3719608"/>
                  <a:pt x="2224373" y="3725037"/>
                  <a:pt x="2281904" y="3723228"/>
                </a:cubicBezTo>
                <a:cubicBezTo>
                  <a:pt x="2336292" y="3721513"/>
                  <a:pt x="2387727" y="3733800"/>
                  <a:pt x="2437924" y="3752850"/>
                </a:cubicBezTo>
                <a:cubicBezTo>
                  <a:pt x="2489073" y="3772281"/>
                  <a:pt x="2538508" y="3797427"/>
                  <a:pt x="2593181" y="3805333"/>
                </a:cubicBezTo>
                <a:cubicBezTo>
                  <a:pt x="2720816" y="3823716"/>
                  <a:pt x="2844832" y="3808571"/>
                  <a:pt x="2965704" y="3763518"/>
                </a:cubicBezTo>
                <a:cubicBezTo>
                  <a:pt x="3017425" y="3744278"/>
                  <a:pt x="3068384" y="3720084"/>
                  <a:pt x="3126010" y="3723037"/>
                </a:cubicBezTo>
                <a:cubicBezTo>
                  <a:pt x="3137630" y="3723608"/>
                  <a:pt x="3144679" y="3717227"/>
                  <a:pt x="3150394" y="3707606"/>
                </a:cubicBezTo>
                <a:cubicBezTo>
                  <a:pt x="3169730" y="3675698"/>
                  <a:pt x="3190208" y="3644551"/>
                  <a:pt x="3208973" y="3612452"/>
                </a:cubicBezTo>
                <a:cubicBezTo>
                  <a:pt x="3297746" y="3460337"/>
                  <a:pt x="3356324" y="3296603"/>
                  <a:pt x="3394805" y="3125248"/>
                </a:cubicBezTo>
                <a:cubicBezTo>
                  <a:pt x="3400425" y="3100388"/>
                  <a:pt x="3394043" y="3093339"/>
                  <a:pt x="3368707" y="3092768"/>
                </a:cubicBezTo>
                <a:cubicBezTo>
                  <a:pt x="3362135" y="3092577"/>
                  <a:pt x="3355562" y="3092672"/>
                  <a:pt x="3348990" y="3092672"/>
                </a:cubicBezTo>
                <a:close/>
                <a:moveTo>
                  <a:pt x="1778508" y="1659541"/>
                </a:moveTo>
                <a:cubicBezTo>
                  <a:pt x="1742027" y="1659541"/>
                  <a:pt x="1741646" y="1659827"/>
                  <a:pt x="1741646" y="1696212"/>
                </a:cubicBezTo>
                <a:cubicBezTo>
                  <a:pt x="1741742" y="1867948"/>
                  <a:pt x="1741742" y="2039684"/>
                  <a:pt x="1741742" y="2211419"/>
                </a:cubicBezTo>
                <a:cubicBezTo>
                  <a:pt x="1741646" y="2211419"/>
                  <a:pt x="1741551" y="2211419"/>
                  <a:pt x="1741361" y="2211419"/>
                </a:cubicBezTo>
                <a:cubicBezTo>
                  <a:pt x="1741361" y="2386108"/>
                  <a:pt x="1741646" y="2560796"/>
                  <a:pt x="1740884" y="2735485"/>
                </a:cubicBezTo>
                <a:cubicBezTo>
                  <a:pt x="1740789" y="2755106"/>
                  <a:pt x="1748885" y="2759107"/>
                  <a:pt x="1765554" y="2759012"/>
                </a:cubicBezTo>
                <a:cubicBezTo>
                  <a:pt x="1850327" y="2758631"/>
                  <a:pt x="1935194" y="2759012"/>
                  <a:pt x="2019967" y="2758821"/>
                </a:cubicBezTo>
                <a:cubicBezTo>
                  <a:pt x="2045875" y="2758726"/>
                  <a:pt x="2049113" y="2755583"/>
                  <a:pt x="2049113" y="2729579"/>
                </a:cubicBezTo>
                <a:cubicBezTo>
                  <a:pt x="2049209" y="2382393"/>
                  <a:pt x="2049209" y="2035207"/>
                  <a:pt x="2049113" y="1688116"/>
                </a:cubicBezTo>
                <a:cubicBezTo>
                  <a:pt x="2049113" y="1661922"/>
                  <a:pt x="2046637" y="1659731"/>
                  <a:pt x="2019776" y="1659636"/>
                </a:cubicBezTo>
                <a:cubicBezTo>
                  <a:pt x="1939385" y="1659541"/>
                  <a:pt x="1858994" y="1659541"/>
                  <a:pt x="1778508" y="1659541"/>
                </a:cubicBezTo>
                <a:close/>
                <a:moveTo>
                  <a:pt x="3132963" y="1659446"/>
                </a:moveTo>
                <a:cubicBezTo>
                  <a:pt x="3094006" y="1659446"/>
                  <a:pt x="3093911" y="1659541"/>
                  <a:pt x="3093911" y="1698212"/>
                </a:cubicBezTo>
                <a:cubicBezTo>
                  <a:pt x="3093911" y="2037398"/>
                  <a:pt x="3093911" y="2376678"/>
                  <a:pt x="3093911" y="2715863"/>
                </a:cubicBezTo>
                <a:cubicBezTo>
                  <a:pt x="3093911" y="2755678"/>
                  <a:pt x="3096006" y="2758345"/>
                  <a:pt x="3135630" y="2758631"/>
                </a:cubicBezTo>
                <a:cubicBezTo>
                  <a:pt x="3213830" y="2759107"/>
                  <a:pt x="3292126" y="2758916"/>
                  <a:pt x="3370326" y="2758821"/>
                </a:cubicBezTo>
                <a:cubicBezTo>
                  <a:pt x="3403568" y="2758821"/>
                  <a:pt x="3404521" y="2757773"/>
                  <a:pt x="3404616" y="2723960"/>
                </a:cubicBezTo>
                <a:cubicBezTo>
                  <a:pt x="3404616" y="2552224"/>
                  <a:pt x="3404616" y="2380393"/>
                  <a:pt x="3404616" y="2208562"/>
                </a:cubicBezTo>
                <a:cubicBezTo>
                  <a:pt x="3404616" y="2038922"/>
                  <a:pt x="3404616" y="1869377"/>
                  <a:pt x="3404616" y="1699736"/>
                </a:cubicBezTo>
                <a:cubicBezTo>
                  <a:pt x="3404616" y="1659446"/>
                  <a:pt x="3404616" y="1659446"/>
                  <a:pt x="3363278" y="1659446"/>
                </a:cubicBezTo>
                <a:cubicBezTo>
                  <a:pt x="3286506" y="1659446"/>
                  <a:pt x="3209735" y="1659446"/>
                  <a:pt x="3132963" y="1659446"/>
                </a:cubicBezTo>
                <a:close/>
                <a:moveTo>
                  <a:pt x="1092803" y="1659446"/>
                </a:moveTo>
                <a:cubicBezTo>
                  <a:pt x="1059180" y="1659446"/>
                  <a:pt x="1058609" y="1660017"/>
                  <a:pt x="1058609" y="1693926"/>
                </a:cubicBezTo>
                <a:cubicBezTo>
                  <a:pt x="1058609" y="1864995"/>
                  <a:pt x="1058609" y="2035969"/>
                  <a:pt x="1058609" y="2207038"/>
                </a:cubicBezTo>
                <a:cubicBezTo>
                  <a:pt x="1058609" y="2380202"/>
                  <a:pt x="1058704" y="2553462"/>
                  <a:pt x="1058513" y="2726627"/>
                </a:cubicBezTo>
                <a:cubicBezTo>
                  <a:pt x="1058513" y="2744248"/>
                  <a:pt x="1059561" y="2759012"/>
                  <a:pt x="1083088" y="2758821"/>
                </a:cubicBezTo>
                <a:cubicBezTo>
                  <a:pt x="1167860" y="2758345"/>
                  <a:pt x="1252633" y="2759012"/>
                  <a:pt x="1337405" y="2758154"/>
                </a:cubicBezTo>
                <a:cubicBezTo>
                  <a:pt x="1365599" y="2757869"/>
                  <a:pt x="1369028" y="2753201"/>
                  <a:pt x="1369028" y="2725770"/>
                </a:cubicBezTo>
                <a:cubicBezTo>
                  <a:pt x="1369124" y="2380107"/>
                  <a:pt x="1369124" y="2034445"/>
                  <a:pt x="1369028" y="1688783"/>
                </a:cubicBezTo>
                <a:cubicBezTo>
                  <a:pt x="1369028" y="1661351"/>
                  <a:pt x="1367028" y="1659541"/>
                  <a:pt x="1338358" y="1659446"/>
                </a:cubicBezTo>
                <a:cubicBezTo>
                  <a:pt x="1256538" y="1659350"/>
                  <a:pt x="1174623" y="1659350"/>
                  <a:pt x="1092803" y="1659446"/>
                </a:cubicBezTo>
                <a:close/>
                <a:moveTo>
                  <a:pt x="413004" y="1659350"/>
                </a:moveTo>
                <a:cubicBezTo>
                  <a:pt x="379095" y="1659350"/>
                  <a:pt x="378809" y="1659731"/>
                  <a:pt x="378809" y="1693736"/>
                </a:cubicBezTo>
                <a:cubicBezTo>
                  <a:pt x="378714" y="1864805"/>
                  <a:pt x="378809" y="2035874"/>
                  <a:pt x="378809" y="2206847"/>
                </a:cubicBezTo>
                <a:cubicBezTo>
                  <a:pt x="378809" y="2331053"/>
                  <a:pt x="378809" y="2455355"/>
                  <a:pt x="378809" y="2579561"/>
                </a:cubicBezTo>
                <a:cubicBezTo>
                  <a:pt x="378809" y="2630710"/>
                  <a:pt x="379000" y="2681859"/>
                  <a:pt x="378714" y="2733008"/>
                </a:cubicBezTo>
                <a:cubicBezTo>
                  <a:pt x="378619" y="2748248"/>
                  <a:pt x="382238" y="2758726"/>
                  <a:pt x="400336" y="2758631"/>
                </a:cubicBezTo>
                <a:cubicBezTo>
                  <a:pt x="488061" y="2758249"/>
                  <a:pt x="575786" y="2757964"/>
                  <a:pt x="663416" y="2757869"/>
                </a:cubicBezTo>
                <a:cubicBezTo>
                  <a:pt x="685038" y="2757869"/>
                  <a:pt x="694087" y="2748915"/>
                  <a:pt x="694087" y="2725960"/>
                </a:cubicBezTo>
                <a:cubicBezTo>
                  <a:pt x="693515" y="2380298"/>
                  <a:pt x="693706" y="2034635"/>
                  <a:pt x="693706" y="1688878"/>
                </a:cubicBezTo>
                <a:cubicBezTo>
                  <a:pt x="693706" y="1661636"/>
                  <a:pt x="691325" y="1659446"/>
                  <a:pt x="663035" y="1659350"/>
                </a:cubicBezTo>
                <a:cubicBezTo>
                  <a:pt x="579692" y="1659255"/>
                  <a:pt x="496348" y="1659255"/>
                  <a:pt x="413004" y="1659350"/>
                </a:cubicBezTo>
                <a:close/>
                <a:moveTo>
                  <a:pt x="2700242" y="1659064"/>
                </a:moveTo>
                <a:cubicBezTo>
                  <a:pt x="2616137" y="1659827"/>
                  <a:pt x="2532031" y="1659350"/>
                  <a:pt x="2447925" y="1659350"/>
                </a:cubicBezTo>
                <a:cubicBezTo>
                  <a:pt x="2414873" y="1659350"/>
                  <a:pt x="2414588" y="1659731"/>
                  <a:pt x="2414492" y="1692212"/>
                </a:cubicBezTo>
                <a:cubicBezTo>
                  <a:pt x="2414397" y="1864233"/>
                  <a:pt x="2414492" y="2036064"/>
                  <a:pt x="2414492" y="2207800"/>
                </a:cubicBezTo>
                <a:cubicBezTo>
                  <a:pt x="2414492" y="2381822"/>
                  <a:pt x="2414492" y="2555843"/>
                  <a:pt x="2414492" y="2729770"/>
                </a:cubicBezTo>
                <a:cubicBezTo>
                  <a:pt x="2414492" y="2756535"/>
                  <a:pt x="2416493" y="2758631"/>
                  <a:pt x="2443163" y="2758726"/>
                </a:cubicBezTo>
                <a:cubicBezTo>
                  <a:pt x="2528697" y="2758916"/>
                  <a:pt x="2614232" y="2758440"/>
                  <a:pt x="2699861" y="2759012"/>
                </a:cubicBezTo>
                <a:cubicBezTo>
                  <a:pt x="2720245" y="2759202"/>
                  <a:pt x="2728436" y="2752535"/>
                  <a:pt x="2728436" y="2731199"/>
                </a:cubicBezTo>
                <a:cubicBezTo>
                  <a:pt x="2727960" y="2383155"/>
                  <a:pt x="2727960" y="2035207"/>
                  <a:pt x="2728436" y="1687163"/>
                </a:cubicBezTo>
                <a:cubicBezTo>
                  <a:pt x="2728436" y="1666208"/>
                  <a:pt x="2721007" y="1658874"/>
                  <a:pt x="2700242" y="1659064"/>
                </a:cubicBezTo>
                <a:close/>
                <a:moveTo>
                  <a:pt x="1894712" y="630555"/>
                </a:moveTo>
                <a:cubicBezTo>
                  <a:pt x="2017109" y="632841"/>
                  <a:pt x="2119883" y="732282"/>
                  <a:pt x="2118073" y="855916"/>
                </a:cubicBezTo>
                <a:cubicBezTo>
                  <a:pt x="2116359" y="979932"/>
                  <a:pt x="2021300" y="1076896"/>
                  <a:pt x="1891950" y="1079373"/>
                </a:cubicBezTo>
                <a:cubicBezTo>
                  <a:pt x="1776698" y="1081564"/>
                  <a:pt x="1664779" y="972979"/>
                  <a:pt x="1666493" y="854392"/>
                </a:cubicBezTo>
                <a:cubicBezTo>
                  <a:pt x="1664684" y="741997"/>
                  <a:pt x="1773173" y="628269"/>
                  <a:pt x="1894712" y="630555"/>
                </a:cubicBezTo>
                <a:close/>
                <a:moveTo>
                  <a:pt x="1893451" y="389871"/>
                </a:moveTo>
                <a:cubicBezTo>
                  <a:pt x="1886260" y="389740"/>
                  <a:pt x="1878950" y="392478"/>
                  <a:pt x="1870520" y="398337"/>
                </a:cubicBezTo>
                <a:cubicBezTo>
                  <a:pt x="1799177" y="447962"/>
                  <a:pt x="1728216" y="498159"/>
                  <a:pt x="1656302" y="547022"/>
                </a:cubicBezTo>
                <a:cubicBezTo>
                  <a:pt x="1516094" y="642177"/>
                  <a:pt x="1378363" y="741046"/>
                  <a:pt x="1239584" y="838391"/>
                </a:cubicBezTo>
                <a:cubicBezTo>
                  <a:pt x="1037939" y="979838"/>
                  <a:pt x="836390" y="1121283"/>
                  <a:pt x="634746" y="1262729"/>
                </a:cubicBezTo>
                <a:cubicBezTo>
                  <a:pt x="604647" y="1283780"/>
                  <a:pt x="574453" y="1304544"/>
                  <a:pt x="540258" y="1328261"/>
                </a:cubicBezTo>
                <a:cubicBezTo>
                  <a:pt x="1442847" y="1328261"/>
                  <a:pt x="2340197" y="1328261"/>
                  <a:pt x="3237643" y="1328261"/>
                </a:cubicBezTo>
                <a:cubicBezTo>
                  <a:pt x="3238214" y="1326737"/>
                  <a:pt x="3238786" y="1325118"/>
                  <a:pt x="3239357" y="1323594"/>
                </a:cubicBezTo>
                <a:cubicBezTo>
                  <a:pt x="3195733" y="1293209"/>
                  <a:pt x="3152204" y="1262729"/>
                  <a:pt x="3108579" y="1232345"/>
                </a:cubicBezTo>
                <a:cubicBezTo>
                  <a:pt x="2980373" y="1142905"/>
                  <a:pt x="2852166" y="1053371"/>
                  <a:pt x="2723864" y="964026"/>
                </a:cubicBezTo>
                <a:cubicBezTo>
                  <a:pt x="2621375" y="892589"/>
                  <a:pt x="2518505" y="821628"/>
                  <a:pt x="2416207" y="750000"/>
                </a:cubicBezTo>
                <a:cubicBezTo>
                  <a:pt x="2249138" y="633128"/>
                  <a:pt x="2082356" y="515970"/>
                  <a:pt x="1915668" y="398621"/>
                </a:cubicBezTo>
                <a:cubicBezTo>
                  <a:pt x="1907715" y="393002"/>
                  <a:pt x="1900643" y="390002"/>
                  <a:pt x="1893451" y="389871"/>
                </a:cubicBezTo>
                <a:close/>
                <a:moveTo>
                  <a:pt x="411671" y="378429"/>
                </a:moveTo>
                <a:cubicBezTo>
                  <a:pt x="393573" y="378429"/>
                  <a:pt x="378524" y="378239"/>
                  <a:pt x="378619" y="403860"/>
                </a:cubicBezTo>
                <a:cubicBezTo>
                  <a:pt x="379190" y="601123"/>
                  <a:pt x="378905" y="798387"/>
                  <a:pt x="379000" y="995649"/>
                </a:cubicBezTo>
                <a:cubicBezTo>
                  <a:pt x="379000" y="1001269"/>
                  <a:pt x="377190" y="1008318"/>
                  <a:pt x="383191" y="1011651"/>
                </a:cubicBezTo>
                <a:cubicBezTo>
                  <a:pt x="389477" y="1015176"/>
                  <a:pt x="394049" y="1009556"/>
                  <a:pt x="398621" y="1006317"/>
                </a:cubicBezTo>
                <a:cubicBezTo>
                  <a:pt x="458724" y="964788"/>
                  <a:pt x="519017" y="923640"/>
                  <a:pt x="579025" y="882111"/>
                </a:cubicBezTo>
                <a:cubicBezTo>
                  <a:pt x="792956" y="734283"/>
                  <a:pt x="1005173" y="584074"/>
                  <a:pt x="1218057" y="434722"/>
                </a:cubicBezTo>
                <a:cubicBezTo>
                  <a:pt x="1241679" y="418244"/>
                  <a:pt x="1265015" y="401288"/>
                  <a:pt x="1290542" y="383192"/>
                </a:cubicBezTo>
                <a:cubicBezTo>
                  <a:pt x="1280922" y="377476"/>
                  <a:pt x="1273588" y="378715"/>
                  <a:pt x="1266635" y="378620"/>
                </a:cubicBezTo>
                <a:cubicBezTo>
                  <a:pt x="1246918" y="378429"/>
                  <a:pt x="1227201" y="378524"/>
                  <a:pt x="1207484" y="378524"/>
                </a:cubicBezTo>
                <a:cubicBezTo>
                  <a:pt x="942213" y="378524"/>
                  <a:pt x="676942" y="378620"/>
                  <a:pt x="411671" y="378429"/>
                </a:cubicBezTo>
                <a:close/>
                <a:moveTo>
                  <a:pt x="2507528" y="378274"/>
                </a:moveTo>
                <a:cubicBezTo>
                  <a:pt x="2503456" y="378453"/>
                  <a:pt x="2499313" y="379382"/>
                  <a:pt x="2495169" y="382430"/>
                </a:cubicBezTo>
                <a:cubicBezTo>
                  <a:pt x="2499455" y="391002"/>
                  <a:pt x="2506504" y="393859"/>
                  <a:pt x="2512409" y="397955"/>
                </a:cubicBezTo>
                <a:cubicBezTo>
                  <a:pt x="2612993" y="466917"/>
                  <a:pt x="2711958" y="538353"/>
                  <a:pt x="2813018" y="606648"/>
                </a:cubicBezTo>
                <a:cubicBezTo>
                  <a:pt x="2952274" y="700755"/>
                  <a:pt x="3088291" y="799530"/>
                  <a:pt x="3225927" y="896113"/>
                </a:cubicBezTo>
                <a:cubicBezTo>
                  <a:pt x="3279172" y="933451"/>
                  <a:pt x="3332988" y="970027"/>
                  <a:pt x="3386233" y="1007270"/>
                </a:cubicBezTo>
                <a:cubicBezTo>
                  <a:pt x="3398520" y="1015938"/>
                  <a:pt x="3404711" y="1014985"/>
                  <a:pt x="3404521" y="998697"/>
                </a:cubicBezTo>
                <a:cubicBezTo>
                  <a:pt x="3404521" y="994316"/>
                  <a:pt x="3404616" y="989934"/>
                  <a:pt x="3404616" y="985553"/>
                </a:cubicBezTo>
                <a:cubicBezTo>
                  <a:pt x="3404616" y="794767"/>
                  <a:pt x="3404616" y="603981"/>
                  <a:pt x="3404616" y="413100"/>
                </a:cubicBezTo>
                <a:cubicBezTo>
                  <a:pt x="3404616" y="378906"/>
                  <a:pt x="3404330" y="378524"/>
                  <a:pt x="3370612" y="378524"/>
                </a:cubicBezTo>
                <a:cubicBezTo>
                  <a:pt x="3086862" y="378524"/>
                  <a:pt x="2803208" y="378524"/>
                  <a:pt x="2519458" y="378620"/>
                </a:cubicBezTo>
                <a:cubicBezTo>
                  <a:pt x="2515601" y="378667"/>
                  <a:pt x="2511600" y="378096"/>
                  <a:pt x="2507528" y="378274"/>
                </a:cubicBezTo>
                <a:close/>
                <a:moveTo>
                  <a:pt x="20193" y="0"/>
                </a:moveTo>
                <a:cubicBezTo>
                  <a:pt x="1275779" y="476"/>
                  <a:pt x="2531459" y="381"/>
                  <a:pt x="3787140" y="381"/>
                </a:cubicBezTo>
                <a:cubicBezTo>
                  <a:pt x="3787140" y="1010699"/>
                  <a:pt x="3787045" y="2021014"/>
                  <a:pt x="3786949" y="3031427"/>
                </a:cubicBezTo>
                <a:cubicBezTo>
                  <a:pt x="3786949" y="3066383"/>
                  <a:pt x="3785902" y="3101054"/>
                  <a:pt x="3780758" y="3136106"/>
                </a:cubicBezTo>
                <a:cubicBezTo>
                  <a:pt x="3767899" y="3224308"/>
                  <a:pt x="3751231" y="3311366"/>
                  <a:pt x="3726561" y="3397091"/>
                </a:cubicBezTo>
                <a:cubicBezTo>
                  <a:pt x="3689318" y="3527108"/>
                  <a:pt x="3635883" y="3650075"/>
                  <a:pt x="3569018" y="3767138"/>
                </a:cubicBezTo>
                <a:cubicBezTo>
                  <a:pt x="3453574" y="3969163"/>
                  <a:pt x="3301841" y="4141280"/>
                  <a:pt x="3126772" y="4293299"/>
                </a:cubicBezTo>
                <a:cubicBezTo>
                  <a:pt x="2981611" y="4419315"/>
                  <a:pt x="2821972" y="4524471"/>
                  <a:pt x="2653284" y="4616291"/>
                </a:cubicBezTo>
                <a:cubicBezTo>
                  <a:pt x="2427637" y="4739164"/>
                  <a:pt x="2191893" y="4836033"/>
                  <a:pt x="1941100" y="4894231"/>
                </a:cubicBezTo>
                <a:cubicBezTo>
                  <a:pt x="1917573" y="4899660"/>
                  <a:pt x="1893761" y="4903661"/>
                  <a:pt x="1869472" y="4897945"/>
                </a:cubicBezTo>
                <a:cubicBezTo>
                  <a:pt x="1827562" y="4888040"/>
                  <a:pt x="1785652" y="4878419"/>
                  <a:pt x="1744028" y="4867371"/>
                </a:cubicBezTo>
                <a:cubicBezTo>
                  <a:pt x="1662779" y="4845844"/>
                  <a:pt x="1582864" y="4820222"/>
                  <a:pt x="1504474" y="4789837"/>
                </a:cubicBezTo>
                <a:cubicBezTo>
                  <a:pt x="1355027" y="4732020"/>
                  <a:pt x="1211104" y="4662678"/>
                  <a:pt x="1071944" y="4583049"/>
                </a:cubicBezTo>
                <a:cubicBezTo>
                  <a:pt x="876776" y="4471321"/>
                  <a:pt x="699230" y="4336161"/>
                  <a:pt x="537210" y="4180808"/>
                </a:cubicBezTo>
                <a:cubicBezTo>
                  <a:pt x="401765" y="4051078"/>
                  <a:pt x="288989" y="3903250"/>
                  <a:pt x="198406" y="3738848"/>
                </a:cubicBezTo>
                <a:cubicBezTo>
                  <a:pt x="110681" y="3579590"/>
                  <a:pt x="48768" y="3411093"/>
                  <a:pt x="17240" y="3231737"/>
                </a:cubicBezTo>
                <a:cubicBezTo>
                  <a:pt x="12002" y="3201638"/>
                  <a:pt x="6096" y="3171635"/>
                  <a:pt x="381" y="3141536"/>
                </a:cubicBezTo>
                <a:cubicBezTo>
                  <a:pt x="381" y="2101120"/>
                  <a:pt x="381" y="1060610"/>
                  <a:pt x="0" y="20193"/>
                </a:cubicBezTo>
                <a:cubicBezTo>
                  <a:pt x="0" y="3715"/>
                  <a:pt x="3715" y="0"/>
                  <a:pt x="20193" y="0"/>
                </a:cubicBezTo>
                <a:close/>
              </a:path>
            </a:pathLst>
          </a:custGeom>
          <a:solidFill>
            <a:schemeClr val="bg1"/>
          </a:solidFill>
          <a:ln w="9525" cap="flat">
            <a:noFill/>
            <a:prstDash val="solid"/>
            <a:miter/>
          </a:ln>
        </p:spPr>
        <p:txBody>
          <a:bodyPr rtlCol="0" anchor="ctr"/>
          <a:lstStyle/>
          <a:p>
            <a:endParaRPr lang="en-IN"/>
          </a:p>
        </p:txBody>
      </p:sp>
      <p:sp>
        <p:nvSpPr>
          <p:cNvPr id="6" name="Rectangle 5">
            <a:extLst>
              <a:ext uri="{FF2B5EF4-FFF2-40B4-BE49-F238E27FC236}">
                <a16:creationId xmlns:a16="http://schemas.microsoft.com/office/drawing/2014/main" id="{4DBE81B2-8BBA-A365-EF57-10D0E5472441}"/>
              </a:ext>
            </a:extLst>
          </p:cNvPr>
          <p:cNvSpPr/>
          <p:nvPr userDrawn="1"/>
        </p:nvSpPr>
        <p:spPr>
          <a:xfrm>
            <a:off x="368490" y="0"/>
            <a:ext cx="1378423" cy="398464"/>
          </a:xfrm>
          <a:prstGeom prst="rect">
            <a:avLst/>
          </a:prstGeom>
          <a:solidFill>
            <a:srgbClr val="0069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34938006"/>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lorBlock">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4050FAE2-2D1E-D636-CAE2-A01005DFE2BC}"/>
              </a:ext>
            </a:extLst>
          </p:cNvPr>
          <p:cNvGraphicFramePr>
            <a:graphicFrameLocks noChangeAspect="1"/>
          </p:cNvGraphicFramePr>
          <p:nvPr userDrawn="1">
            <p:custDataLst>
              <p:tags r:id="rId1"/>
            </p:custDataLst>
            <p:extLst>
              <p:ext uri="{D42A27DB-BD31-4B8C-83A1-F6EECF244321}">
                <p14:modId xmlns:p14="http://schemas.microsoft.com/office/powerpoint/2010/main" val="240862722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1" imgH="423" progId="TCLayout.ActiveDocument.1">
                  <p:embed/>
                </p:oleObj>
              </mc:Choice>
              <mc:Fallback>
                <p:oleObj name="think-cell Slide" r:id="rId3" imgW="421" imgH="423" progId="TCLayout.ActiveDocument.1">
                  <p:embed/>
                  <p:pic>
                    <p:nvPicPr>
                      <p:cNvPr id="3" name="think-cell data - do not delete" hidden="1">
                        <a:extLst>
                          <a:ext uri="{FF2B5EF4-FFF2-40B4-BE49-F238E27FC236}">
                            <a16:creationId xmlns:a16="http://schemas.microsoft.com/office/drawing/2014/main" id="{4050FAE2-2D1E-D636-CAE2-A01005DFE2B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7" name="Text Placeholder 16">
            <a:extLst>
              <a:ext uri="{FF2B5EF4-FFF2-40B4-BE49-F238E27FC236}">
                <a16:creationId xmlns:a16="http://schemas.microsoft.com/office/drawing/2014/main" id="{39BA35DD-CEFF-6D15-303B-A2FFDD138AF8}"/>
              </a:ext>
            </a:extLst>
          </p:cNvPr>
          <p:cNvSpPr>
            <a:spLocks noGrp="1"/>
          </p:cNvSpPr>
          <p:nvPr>
            <p:ph type="body" sz="quarter" idx="13"/>
          </p:nvPr>
        </p:nvSpPr>
        <p:spPr>
          <a:xfrm>
            <a:off x="812958" y="2038350"/>
            <a:ext cx="10909141" cy="369332"/>
          </a:xfrm>
        </p:spPr>
        <p:txBody>
          <a:bodyPr/>
          <a:lstStyle>
            <a:lvl1pPr marL="0" indent="0">
              <a:buNone/>
              <a:defRPr sz="2400">
                <a:solidFill>
                  <a:schemeClr val="bg1"/>
                </a:solidFill>
              </a:defRPr>
            </a:lvl1pPr>
            <a:lvl2pPr marL="182880"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5" name="Slide Number Placeholder 5">
            <a:extLst>
              <a:ext uri="{FF2B5EF4-FFF2-40B4-BE49-F238E27FC236}">
                <a16:creationId xmlns:a16="http://schemas.microsoft.com/office/drawing/2014/main" id="{D87AE399-C6C4-9A41-0A82-02577E9FC412}"/>
              </a:ext>
            </a:extLst>
          </p:cNvPr>
          <p:cNvSpPr>
            <a:spLocks noGrp="1"/>
          </p:cNvSpPr>
          <p:nvPr>
            <p:ph type="sldNum" sz="quarter" idx="4"/>
          </p:nvPr>
        </p:nvSpPr>
        <p:spPr>
          <a:xfrm>
            <a:off x="11494905" y="6444376"/>
            <a:ext cx="226416" cy="123111"/>
          </a:xfrm>
          <a:prstGeom prst="rect">
            <a:avLst/>
          </a:prstGeom>
        </p:spPr>
        <p:txBody>
          <a:bodyPr vert="horz" lIns="0" tIns="0" rIns="0" bIns="0" rtlCol="0" anchor="ctr">
            <a:normAutofit/>
          </a:bodyPr>
          <a:lstStyle>
            <a:lvl1pPr indent="0" algn="r">
              <a:defRPr lang="en-US" sz="1000" smtClean="0">
                <a:solidFill>
                  <a:schemeClr val="bg1"/>
                </a:solidFill>
                <a:latin typeface="+mn-lt"/>
                <a:ea typeface="+mn-ea"/>
                <a:cs typeface="+mn-cs"/>
              </a:defRPr>
            </a:lvl1pPr>
            <a:lvl2pPr marL="0" indent="0" algn="r">
              <a:defRPr sz="800"/>
            </a:lvl2pPr>
            <a:lvl3pPr marL="0" indent="0" algn="r">
              <a:defRPr sz="800"/>
            </a:lvl3pPr>
            <a:lvl4pPr marL="0" indent="0" algn="r">
              <a:defRPr sz="800"/>
            </a:lvl4pPr>
            <a:lvl5pPr marL="0" indent="0" algn="r">
              <a:defRPr sz="800"/>
            </a:lvl5pPr>
            <a:lvl6pPr marL="0" indent="0" algn="r">
              <a:defRPr sz="800"/>
            </a:lvl6pPr>
            <a:lvl7pPr marL="0" indent="0" algn="r">
              <a:defRPr sz="800"/>
            </a:lvl7pPr>
            <a:lvl8pPr marL="0" indent="0" algn="r">
              <a:defRPr sz="800"/>
            </a:lvl8pPr>
            <a:lvl9pPr marL="0" indent="0" algn="r">
              <a:defRPr sz="800"/>
            </a:lvl9pPr>
          </a:lstStyle>
          <a:p>
            <a:pPr>
              <a:lnSpc>
                <a:spcPct val="90000"/>
              </a:lnSpc>
              <a:spcBef>
                <a:spcPts val="1000"/>
              </a:spcBef>
            </a:pPr>
            <a:fld id="{339C9110-F427-4586-9638-A5638F41FBCD}" type="slidenum">
              <a:rPr lang="en-IN" smtClean="0"/>
              <a:pPr>
                <a:lnSpc>
                  <a:spcPct val="90000"/>
                </a:lnSpc>
                <a:spcBef>
                  <a:spcPts val="1000"/>
                </a:spcBef>
              </a:pPr>
              <a:t>‹#›</a:t>
            </a:fld>
            <a:endParaRPr lang="en-IN"/>
          </a:p>
        </p:txBody>
      </p:sp>
      <p:sp>
        <p:nvSpPr>
          <p:cNvPr id="7" name="Footer Placeholder 19">
            <a:extLst>
              <a:ext uri="{FF2B5EF4-FFF2-40B4-BE49-F238E27FC236}">
                <a16:creationId xmlns:a16="http://schemas.microsoft.com/office/drawing/2014/main" id="{75E94A79-F610-6C3E-5020-D9390137C3A6}"/>
              </a:ext>
            </a:extLst>
          </p:cNvPr>
          <p:cNvSpPr>
            <a:spLocks noGrp="1"/>
          </p:cNvSpPr>
          <p:nvPr>
            <p:ph type="ftr" sz="quarter" idx="3"/>
          </p:nvPr>
        </p:nvSpPr>
        <p:spPr>
          <a:xfrm>
            <a:off x="522287" y="6444376"/>
            <a:ext cx="10852943" cy="123111"/>
          </a:xfrm>
          <a:prstGeom prst="rect">
            <a:avLst/>
          </a:prstGeom>
        </p:spPr>
        <p:txBody>
          <a:bodyPr vert="horz" lIns="0" tIns="0" rIns="0" bIns="0" rtlCol="0" anchor="b">
            <a:spAutoFit/>
          </a:bodyPr>
          <a:lstStyle>
            <a:lvl1pPr algn="l">
              <a:defRPr sz="1000">
                <a:solidFill>
                  <a:schemeClr val="bg1"/>
                </a:solidFill>
              </a:defRPr>
            </a:lvl1pPr>
          </a:lstStyle>
          <a:p>
            <a:endParaRPr lang="en-US"/>
          </a:p>
        </p:txBody>
      </p:sp>
      <p:sp>
        <p:nvSpPr>
          <p:cNvPr id="8" name="Freeform: Shape 7">
            <a:extLst>
              <a:ext uri="{FF2B5EF4-FFF2-40B4-BE49-F238E27FC236}">
                <a16:creationId xmlns:a16="http://schemas.microsoft.com/office/drawing/2014/main" id="{1DE16CBE-1CE1-ACCF-ABA1-F48DD697EF98}"/>
              </a:ext>
            </a:extLst>
          </p:cNvPr>
          <p:cNvSpPr>
            <a:spLocks noChangeAspect="1"/>
          </p:cNvSpPr>
          <p:nvPr userDrawn="1"/>
        </p:nvSpPr>
        <p:spPr>
          <a:xfrm>
            <a:off x="11387639" y="398464"/>
            <a:ext cx="333682" cy="431800"/>
          </a:xfrm>
          <a:custGeom>
            <a:avLst/>
            <a:gdLst>
              <a:gd name="connsiteX0" fmla="*/ 1353026 w 3787140"/>
              <a:gd name="connsiteY0" fmla="*/ 4085082 h 4900731"/>
              <a:gd name="connsiteX1" fmla="*/ 1089470 w 3787140"/>
              <a:gd name="connsiteY1" fmla="*/ 4149947 h 4900731"/>
              <a:gd name="connsiteX2" fmla="*/ 1089755 w 3787140"/>
              <a:gd name="connsiteY2" fmla="*/ 4168140 h 4900731"/>
              <a:gd name="connsiteX3" fmla="*/ 1152716 w 3787140"/>
              <a:gd name="connsiteY3" fmla="*/ 4211955 h 4900731"/>
              <a:gd name="connsiteX4" fmla="*/ 1553242 w 3787140"/>
              <a:gd name="connsiteY4" fmla="*/ 4423029 h 4900731"/>
              <a:gd name="connsiteX5" fmla="*/ 1786795 w 3787140"/>
              <a:gd name="connsiteY5" fmla="*/ 4497324 h 4900731"/>
              <a:gd name="connsiteX6" fmla="*/ 1900428 w 3787140"/>
              <a:gd name="connsiteY6" fmla="*/ 4517422 h 4900731"/>
              <a:gd name="connsiteX7" fmla="*/ 2110931 w 3787140"/>
              <a:gd name="connsiteY7" fmla="*/ 4467035 h 4900731"/>
              <a:gd name="connsiteX8" fmla="*/ 2313051 w 3787140"/>
              <a:gd name="connsiteY8" fmla="*/ 4388739 h 4900731"/>
              <a:gd name="connsiteX9" fmla="*/ 2660809 w 3787140"/>
              <a:gd name="connsiteY9" fmla="*/ 4194239 h 4900731"/>
              <a:gd name="connsiteX10" fmla="*/ 2670524 w 3787140"/>
              <a:gd name="connsiteY10" fmla="*/ 4183666 h 4900731"/>
              <a:gd name="connsiteX11" fmla="*/ 2655665 w 3787140"/>
              <a:gd name="connsiteY11" fmla="*/ 4178332 h 4900731"/>
              <a:gd name="connsiteX12" fmla="*/ 2496217 w 3787140"/>
              <a:gd name="connsiteY12" fmla="*/ 4142232 h 4900731"/>
              <a:gd name="connsiteX13" fmla="*/ 2305431 w 3787140"/>
              <a:gd name="connsiteY13" fmla="*/ 4087845 h 4900731"/>
              <a:gd name="connsiteX14" fmla="*/ 2052066 w 3787140"/>
              <a:gd name="connsiteY14" fmla="*/ 4123563 h 4900731"/>
              <a:gd name="connsiteX15" fmla="*/ 1885188 w 3787140"/>
              <a:gd name="connsiteY15" fmla="*/ 4174046 h 4900731"/>
              <a:gd name="connsiteX16" fmla="*/ 1586484 w 3787140"/>
              <a:gd name="connsiteY16" fmla="*/ 4137565 h 4900731"/>
              <a:gd name="connsiteX17" fmla="*/ 1353026 w 3787140"/>
              <a:gd name="connsiteY17" fmla="*/ 4085082 h 4900731"/>
              <a:gd name="connsiteX18" fmla="*/ 2255496 w 3787140"/>
              <a:gd name="connsiteY18" fmla="*/ 3859923 h 4900731"/>
              <a:gd name="connsiteX19" fmla="*/ 2029968 w 3787140"/>
              <a:gd name="connsiteY19" fmla="*/ 3906965 h 4900731"/>
              <a:gd name="connsiteX20" fmla="*/ 1868043 w 3787140"/>
              <a:gd name="connsiteY20" fmla="*/ 3951161 h 4900731"/>
              <a:gd name="connsiteX21" fmla="*/ 1580293 w 3787140"/>
              <a:gd name="connsiteY21" fmla="*/ 3910298 h 4900731"/>
              <a:gd name="connsiteX22" fmla="*/ 1123474 w 3787140"/>
              <a:gd name="connsiteY22" fmla="*/ 3910108 h 4900731"/>
              <a:gd name="connsiteX23" fmla="*/ 987362 w 3787140"/>
              <a:gd name="connsiteY23" fmla="*/ 3949732 h 4900731"/>
              <a:gd name="connsiteX24" fmla="*/ 866870 w 3787140"/>
              <a:gd name="connsiteY24" fmla="*/ 3953351 h 4900731"/>
              <a:gd name="connsiteX25" fmla="*/ 849344 w 3787140"/>
              <a:gd name="connsiteY25" fmla="*/ 3958495 h 4900731"/>
              <a:gd name="connsiteX26" fmla="*/ 857726 w 3787140"/>
              <a:gd name="connsiteY26" fmla="*/ 3972497 h 4900731"/>
              <a:gd name="connsiteX27" fmla="*/ 911352 w 3787140"/>
              <a:gd name="connsiteY27" fmla="*/ 4024217 h 4900731"/>
              <a:gd name="connsiteX28" fmla="*/ 955167 w 3787140"/>
              <a:gd name="connsiteY28" fmla="*/ 4039362 h 4900731"/>
              <a:gd name="connsiteX29" fmla="*/ 1072706 w 3787140"/>
              <a:gd name="connsiteY29" fmla="*/ 4014216 h 4900731"/>
              <a:gd name="connsiteX30" fmla="*/ 1290066 w 3787140"/>
              <a:gd name="connsiteY30" fmla="*/ 3949446 h 4900731"/>
              <a:gd name="connsiteX31" fmla="*/ 1512475 w 3787140"/>
              <a:gd name="connsiteY31" fmla="*/ 3970306 h 4900731"/>
              <a:gd name="connsiteX32" fmla="*/ 1727835 w 3787140"/>
              <a:gd name="connsiteY32" fmla="*/ 4035266 h 4900731"/>
              <a:gd name="connsiteX33" fmla="*/ 2012918 w 3787140"/>
              <a:gd name="connsiteY33" fmla="*/ 3998405 h 4900731"/>
              <a:gd name="connsiteX34" fmla="*/ 2215134 w 3787140"/>
              <a:gd name="connsiteY34" fmla="*/ 3945446 h 4900731"/>
              <a:gd name="connsiteX35" fmla="*/ 2450878 w 3787140"/>
              <a:gd name="connsiteY35" fmla="*/ 3983450 h 4900731"/>
              <a:gd name="connsiteX36" fmla="*/ 2685383 w 3787140"/>
              <a:gd name="connsiteY36" fmla="*/ 4040505 h 4900731"/>
              <a:gd name="connsiteX37" fmla="*/ 2800922 w 3787140"/>
              <a:gd name="connsiteY37" fmla="*/ 4032218 h 4900731"/>
              <a:gd name="connsiteX38" fmla="*/ 2969324 w 3787140"/>
              <a:gd name="connsiteY38" fmla="*/ 3930110 h 4900731"/>
              <a:gd name="connsiteX39" fmla="*/ 2940082 w 3787140"/>
              <a:gd name="connsiteY39" fmla="*/ 3934587 h 4900731"/>
              <a:gd name="connsiteX40" fmla="*/ 2669381 w 3787140"/>
              <a:gd name="connsiteY40" fmla="*/ 3953161 h 4900731"/>
              <a:gd name="connsiteX41" fmla="*/ 2480596 w 3787140"/>
              <a:gd name="connsiteY41" fmla="*/ 3910394 h 4900731"/>
              <a:gd name="connsiteX42" fmla="*/ 2255496 w 3787140"/>
              <a:gd name="connsiteY42" fmla="*/ 3859923 h 4900731"/>
              <a:gd name="connsiteX43" fmla="*/ 2217800 w 3787140"/>
              <a:gd name="connsiteY43" fmla="*/ 3233642 h 4900731"/>
              <a:gd name="connsiteX44" fmla="*/ 2126075 w 3787140"/>
              <a:gd name="connsiteY44" fmla="*/ 3293649 h 4900731"/>
              <a:gd name="connsiteX45" fmla="*/ 2124836 w 3787140"/>
              <a:gd name="connsiteY45" fmla="*/ 3430524 h 4900731"/>
              <a:gd name="connsiteX46" fmla="*/ 2198179 w 3787140"/>
              <a:gd name="connsiteY46" fmla="*/ 3491198 h 4900731"/>
              <a:gd name="connsiteX47" fmla="*/ 2288857 w 3787140"/>
              <a:gd name="connsiteY47" fmla="*/ 3446430 h 4900731"/>
              <a:gd name="connsiteX48" fmla="*/ 2288571 w 3787140"/>
              <a:gd name="connsiteY48" fmla="*/ 3278409 h 4900731"/>
              <a:gd name="connsiteX49" fmla="*/ 2217800 w 3787140"/>
              <a:gd name="connsiteY49" fmla="*/ 3233642 h 4900731"/>
              <a:gd name="connsiteX50" fmla="*/ 2902303 w 3787140"/>
              <a:gd name="connsiteY50" fmla="*/ 3232916 h 4900731"/>
              <a:gd name="connsiteX51" fmla="*/ 2826829 w 3787140"/>
              <a:gd name="connsiteY51" fmla="*/ 3271075 h 4900731"/>
              <a:gd name="connsiteX52" fmla="*/ 2804160 w 3787140"/>
              <a:gd name="connsiteY52" fmla="*/ 3370802 h 4900731"/>
              <a:gd name="connsiteX53" fmla="*/ 2810351 w 3787140"/>
              <a:gd name="connsiteY53" fmla="*/ 3421570 h 4900731"/>
              <a:gd name="connsiteX54" fmla="*/ 2884170 w 3787140"/>
              <a:gd name="connsiteY54" fmla="*/ 3490912 h 4900731"/>
              <a:gd name="connsiteX55" fmla="*/ 2979039 w 3787140"/>
              <a:gd name="connsiteY55" fmla="*/ 3443192 h 4900731"/>
              <a:gd name="connsiteX56" fmla="*/ 2974276 w 3787140"/>
              <a:gd name="connsiteY56" fmla="*/ 3273552 h 4900731"/>
              <a:gd name="connsiteX57" fmla="*/ 2902303 w 3787140"/>
              <a:gd name="connsiteY57" fmla="*/ 3232916 h 4900731"/>
              <a:gd name="connsiteX58" fmla="*/ 750664 w 3787140"/>
              <a:gd name="connsiteY58" fmla="*/ 3220592 h 4900731"/>
              <a:gd name="connsiteX59" fmla="*/ 820768 w 3787140"/>
              <a:gd name="connsiteY59" fmla="*/ 3221735 h 4900731"/>
              <a:gd name="connsiteX60" fmla="*/ 908208 w 3787140"/>
              <a:gd name="connsiteY60" fmla="*/ 3220878 h 4900731"/>
              <a:gd name="connsiteX61" fmla="*/ 932211 w 3787140"/>
              <a:gd name="connsiteY61" fmla="*/ 3221640 h 4900731"/>
              <a:gd name="connsiteX62" fmla="*/ 940212 w 3787140"/>
              <a:gd name="connsiteY62" fmla="*/ 3227927 h 4900731"/>
              <a:gd name="connsiteX63" fmla="*/ 932306 w 3787140"/>
              <a:gd name="connsiteY63" fmla="*/ 3236690 h 4900731"/>
              <a:gd name="connsiteX64" fmla="*/ 897445 w 3787140"/>
              <a:gd name="connsiteY64" fmla="*/ 3239547 h 4900731"/>
              <a:gd name="connsiteX65" fmla="*/ 874013 w 3787140"/>
              <a:gd name="connsiteY65" fmla="*/ 3262312 h 4900731"/>
              <a:gd name="connsiteX66" fmla="*/ 874013 w 3787140"/>
              <a:gd name="connsiteY66" fmla="*/ 3461670 h 4900731"/>
              <a:gd name="connsiteX67" fmla="*/ 898969 w 3787140"/>
              <a:gd name="connsiteY67" fmla="*/ 3486530 h 4900731"/>
              <a:gd name="connsiteX68" fmla="*/ 923067 w 3787140"/>
              <a:gd name="connsiteY68" fmla="*/ 3487864 h 4900731"/>
              <a:gd name="connsiteX69" fmla="*/ 938212 w 3787140"/>
              <a:gd name="connsiteY69" fmla="*/ 3496722 h 4900731"/>
              <a:gd name="connsiteX70" fmla="*/ 923257 w 3787140"/>
              <a:gd name="connsiteY70" fmla="*/ 3505199 h 4900731"/>
              <a:gd name="connsiteX71" fmla="*/ 835342 w 3787140"/>
              <a:gd name="connsiteY71" fmla="*/ 3505485 h 4900731"/>
              <a:gd name="connsiteX72" fmla="*/ 747712 w 3787140"/>
              <a:gd name="connsiteY72" fmla="*/ 3505390 h 4900731"/>
              <a:gd name="connsiteX73" fmla="*/ 733519 w 3787140"/>
              <a:gd name="connsiteY73" fmla="*/ 3498532 h 4900731"/>
              <a:gd name="connsiteX74" fmla="*/ 747616 w 3787140"/>
              <a:gd name="connsiteY74" fmla="*/ 3488531 h 4900731"/>
              <a:gd name="connsiteX75" fmla="*/ 769524 w 3787140"/>
              <a:gd name="connsiteY75" fmla="*/ 3487292 h 4900731"/>
              <a:gd name="connsiteX76" fmla="*/ 807529 w 3787140"/>
              <a:gd name="connsiteY76" fmla="*/ 3447478 h 4900731"/>
              <a:gd name="connsiteX77" fmla="*/ 807529 w 3787140"/>
              <a:gd name="connsiteY77" fmla="*/ 3274408 h 4900731"/>
              <a:gd name="connsiteX78" fmla="*/ 773239 w 3787140"/>
              <a:gd name="connsiteY78" fmla="*/ 3239261 h 4900731"/>
              <a:gd name="connsiteX79" fmla="*/ 751331 w 3787140"/>
              <a:gd name="connsiteY79" fmla="*/ 3238023 h 4900731"/>
              <a:gd name="connsiteX80" fmla="*/ 732662 w 3787140"/>
              <a:gd name="connsiteY80" fmla="*/ 3228212 h 4900731"/>
              <a:gd name="connsiteX81" fmla="*/ 750664 w 3787140"/>
              <a:gd name="connsiteY81" fmla="*/ 3220592 h 4900731"/>
              <a:gd name="connsiteX82" fmla="*/ 1521428 w 3787140"/>
              <a:gd name="connsiteY82" fmla="*/ 3214306 h 4900731"/>
              <a:gd name="connsiteX83" fmla="*/ 1644110 w 3787140"/>
              <a:gd name="connsiteY83" fmla="*/ 3302698 h 4900731"/>
              <a:gd name="connsiteX84" fmla="*/ 1655921 w 3787140"/>
              <a:gd name="connsiteY84" fmla="*/ 3369849 h 4900731"/>
              <a:gd name="connsiteX85" fmla="*/ 1508188 w 3787140"/>
              <a:gd name="connsiteY85" fmla="*/ 3585400 h 4900731"/>
              <a:gd name="connsiteX86" fmla="*/ 1442084 w 3787140"/>
              <a:gd name="connsiteY86" fmla="*/ 3608260 h 4900731"/>
              <a:gd name="connsiteX87" fmla="*/ 1426940 w 3787140"/>
              <a:gd name="connsiteY87" fmla="*/ 3610260 h 4900731"/>
              <a:gd name="connsiteX88" fmla="*/ 1411224 w 3787140"/>
              <a:gd name="connsiteY88" fmla="*/ 3601783 h 4900731"/>
              <a:gd name="connsiteX89" fmla="*/ 1423796 w 3787140"/>
              <a:gd name="connsiteY89" fmla="*/ 3589686 h 4900731"/>
              <a:gd name="connsiteX90" fmla="*/ 1479137 w 3787140"/>
              <a:gd name="connsiteY90" fmla="*/ 3569207 h 4900731"/>
              <a:gd name="connsiteX91" fmla="*/ 1596961 w 3787140"/>
              <a:gd name="connsiteY91" fmla="*/ 3381850 h 4900731"/>
              <a:gd name="connsiteX92" fmla="*/ 1583816 w 3787140"/>
              <a:gd name="connsiteY92" fmla="*/ 3285172 h 4900731"/>
              <a:gd name="connsiteX93" fmla="*/ 1520094 w 3787140"/>
              <a:gd name="connsiteY93" fmla="*/ 3238213 h 4900731"/>
              <a:gd name="connsiteX94" fmla="*/ 1454181 w 3787140"/>
              <a:gd name="connsiteY94" fmla="*/ 3277075 h 4900731"/>
              <a:gd name="connsiteX95" fmla="*/ 1446942 w 3787140"/>
              <a:gd name="connsiteY95" fmla="*/ 3381850 h 4900731"/>
              <a:gd name="connsiteX96" fmla="*/ 1508474 w 3787140"/>
              <a:gd name="connsiteY96" fmla="*/ 3427094 h 4900731"/>
              <a:gd name="connsiteX97" fmla="*/ 1538668 w 3787140"/>
              <a:gd name="connsiteY97" fmla="*/ 3440048 h 4900731"/>
              <a:gd name="connsiteX98" fmla="*/ 1508950 w 3787140"/>
              <a:gd name="connsiteY98" fmla="*/ 3453478 h 4900731"/>
              <a:gd name="connsiteX99" fmla="*/ 1395983 w 3787140"/>
              <a:gd name="connsiteY99" fmla="*/ 3393852 h 4900731"/>
              <a:gd name="connsiteX100" fmla="*/ 1396269 w 3787140"/>
              <a:gd name="connsiteY100" fmla="*/ 3280790 h 4900731"/>
              <a:gd name="connsiteX101" fmla="*/ 1521428 w 3787140"/>
              <a:gd name="connsiteY101" fmla="*/ 3214306 h 4900731"/>
              <a:gd name="connsiteX102" fmla="*/ 2900648 w 3787140"/>
              <a:gd name="connsiteY102" fmla="*/ 3211258 h 4900731"/>
              <a:gd name="connsiteX103" fmla="*/ 3059430 w 3787140"/>
              <a:gd name="connsiteY103" fmla="*/ 3363563 h 4900731"/>
              <a:gd name="connsiteX104" fmla="*/ 2899981 w 3787140"/>
              <a:gd name="connsiteY104" fmla="*/ 3514153 h 4900731"/>
              <a:gd name="connsiteX105" fmla="*/ 2739104 w 3787140"/>
              <a:gd name="connsiteY105" fmla="*/ 3359372 h 4900731"/>
              <a:gd name="connsiteX106" fmla="*/ 2900648 w 3787140"/>
              <a:gd name="connsiteY106" fmla="*/ 3211258 h 4900731"/>
              <a:gd name="connsiteX107" fmla="*/ 2216657 w 3787140"/>
              <a:gd name="connsiteY107" fmla="*/ 3210877 h 4900731"/>
              <a:gd name="connsiteX108" fmla="*/ 2370391 w 3787140"/>
              <a:gd name="connsiteY108" fmla="*/ 3366040 h 4900731"/>
              <a:gd name="connsiteX109" fmla="*/ 2208942 w 3787140"/>
              <a:gd name="connsiteY109" fmla="*/ 3514439 h 4900731"/>
              <a:gd name="connsiteX110" fmla="*/ 2053970 w 3787140"/>
              <a:gd name="connsiteY110" fmla="*/ 3360705 h 4900731"/>
              <a:gd name="connsiteX111" fmla="*/ 2216657 w 3787140"/>
              <a:gd name="connsiteY111" fmla="*/ 3210877 h 4900731"/>
              <a:gd name="connsiteX112" fmla="*/ 3348990 w 3787140"/>
              <a:gd name="connsiteY112" fmla="*/ 3092672 h 4900731"/>
              <a:gd name="connsiteX113" fmla="*/ 1892713 w 3787140"/>
              <a:gd name="connsiteY113" fmla="*/ 3092863 h 4900731"/>
              <a:gd name="connsiteX114" fmla="*/ 434150 w 3787140"/>
              <a:gd name="connsiteY114" fmla="*/ 3092863 h 4900731"/>
              <a:gd name="connsiteX115" fmla="*/ 405670 w 3787140"/>
              <a:gd name="connsiteY115" fmla="*/ 3093149 h 4900731"/>
              <a:gd name="connsiteX116" fmla="*/ 388906 w 3787140"/>
              <a:gd name="connsiteY116" fmla="*/ 3114675 h 4900731"/>
              <a:gd name="connsiteX117" fmla="*/ 414242 w 3787140"/>
              <a:gd name="connsiteY117" fmla="*/ 3221070 h 4900731"/>
              <a:gd name="connsiteX118" fmla="*/ 565214 w 3787140"/>
              <a:gd name="connsiteY118" fmla="*/ 3586067 h 4900731"/>
              <a:gd name="connsiteX119" fmla="*/ 680180 w 3787140"/>
              <a:gd name="connsiteY119" fmla="*/ 3764756 h 4900731"/>
              <a:gd name="connsiteX120" fmla="*/ 715328 w 3787140"/>
              <a:gd name="connsiteY120" fmla="*/ 3789140 h 4900731"/>
              <a:gd name="connsiteX121" fmla="*/ 938975 w 3787140"/>
              <a:gd name="connsiteY121" fmla="*/ 3812572 h 4900731"/>
              <a:gd name="connsiteX122" fmla="*/ 1098518 w 3787140"/>
              <a:gd name="connsiteY122" fmla="*/ 3778663 h 4900731"/>
              <a:gd name="connsiteX123" fmla="*/ 1383602 w 3787140"/>
              <a:gd name="connsiteY123" fmla="*/ 3722751 h 4900731"/>
              <a:gd name="connsiteX124" fmla="*/ 1537526 w 3787140"/>
              <a:gd name="connsiteY124" fmla="*/ 3752755 h 4900731"/>
              <a:gd name="connsiteX125" fmla="*/ 1680115 w 3787140"/>
              <a:gd name="connsiteY125" fmla="*/ 3801999 h 4900731"/>
              <a:gd name="connsiteX126" fmla="*/ 2035969 w 3787140"/>
              <a:gd name="connsiteY126" fmla="*/ 3764185 h 4900731"/>
              <a:gd name="connsiteX127" fmla="*/ 2110073 w 3787140"/>
              <a:gd name="connsiteY127" fmla="*/ 3737324 h 4900731"/>
              <a:gd name="connsiteX128" fmla="*/ 2281904 w 3787140"/>
              <a:gd name="connsiteY128" fmla="*/ 3723228 h 4900731"/>
              <a:gd name="connsiteX129" fmla="*/ 2437924 w 3787140"/>
              <a:gd name="connsiteY129" fmla="*/ 3752850 h 4900731"/>
              <a:gd name="connsiteX130" fmla="*/ 2593181 w 3787140"/>
              <a:gd name="connsiteY130" fmla="*/ 3805333 h 4900731"/>
              <a:gd name="connsiteX131" fmla="*/ 2965704 w 3787140"/>
              <a:gd name="connsiteY131" fmla="*/ 3763518 h 4900731"/>
              <a:gd name="connsiteX132" fmla="*/ 3126010 w 3787140"/>
              <a:gd name="connsiteY132" fmla="*/ 3723037 h 4900731"/>
              <a:gd name="connsiteX133" fmla="*/ 3150394 w 3787140"/>
              <a:gd name="connsiteY133" fmla="*/ 3707606 h 4900731"/>
              <a:gd name="connsiteX134" fmla="*/ 3208973 w 3787140"/>
              <a:gd name="connsiteY134" fmla="*/ 3612452 h 4900731"/>
              <a:gd name="connsiteX135" fmla="*/ 3394805 w 3787140"/>
              <a:gd name="connsiteY135" fmla="*/ 3125248 h 4900731"/>
              <a:gd name="connsiteX136" fmla="*/ 3368707 w 3787140"/>
              <a:gd name="connsiteY136" fmla="*/ 3092768 h 4900731"/>
              <a:gd name="connsiteX137" fmla="*/ 3348990 w 3787140"/>
              <a:gd name="connsiteY137" fmla="*/ 3092672 h 4900731"/>
              <a:gd name="connsiteX138" fmla="*/ 1778508 w 3787140"/>
              <a:gd name="connsiteY138" fmla="*/ 1659541 h 4900731"/>
              <a:gd name="connsiteX139" fmla="*/ 1741646 w 3787140"/>
              <a:gd name="connsiteY139" fmla="*/ 1696212 h 4900731"/>
              <a:gd name="connsiteX140" fmla="*/ 1741742 w 3787140"/>
              <a:gd name="connsiteY140" fmla="*/ 2211419 h 4900731"/>
              <a:gd name="connsiteX141" fmla="*/ 1741361 w 3787140"/>
              <a:gd name="connsiteY141" fmla="*/ 2211419 h 4900731"/>
              <a:gd name="connsiteX142" fmla="*/ 1740884 w 3787140"/>
              <a:gd name="connsiteY142" fmla="*/ 2735485 h 4900731"/>
              <a:gd name="connsiteX143" fmla="*/ 1765554 w 3787140"/>
              <a:gd name="connsiteY143" fmla="*/ 2759012 h 4900731"/>
              <a:gd name="connsiteX144" fmla="*/ 2019967 w 3787140"/>
              <a:gd name="connsiteY144" fmla="*/ 2758821 h 4900731"/>
              <a:gd name="connsiteX145" fmla="*/ 2049113 w 3787140"/>
              <a:gd name="connsiteY145" fmla="*/ 2729579 h 4900731"/>
              <a:gd name="connsiteX146" fmla="*/ 2049113 w 3787140"/>
              <a:gd name="connsiteY146" fmla="*/ 1688116 h 4900731"/>
              <a:gd name="connsiteX147" fmla="*/ 2019776 w 3787140"/>
              <a:gd name="connsiteY147" fmla="*/ 1659636 h 4900731"/>
              <a:gd name="connsiteX148" fmla="*/ 1778508 w 3787140"/>
              <a:gd name="connsiteY148" fmla="*/ 1659541 h 4900731"/>
              <a:gd name="connsiteX149" fmla="*/ 3132963 w 3787140"/>
              <a:gd name="connsiteY149" fmla="*/ 1659446 h 4900731"/>
              <a:gd name="connsiteX150" fmla="*/ 3093911 w 3787140"/>
              <a:gd name="connsiteY150" fmla="*/ 1698212 h 4900731"/>
              <a:gd name="connsiteX151" fmla="*/ 3093911 w 3787140"/>
              <a:gd name="connsiteY151" fmla="*/ 2715863 h 4900731"/>
              <a:gd name="connsiteX152" fmla="*/ 3135630 w 3787140"/>
              <a:gd name="connsiteY152" fmla="*/ 2758631 h 4900731"/>
              <a:gd name="connsiteX153" fmla="*/ 3370326 w 3787140"/>
              <a:gd name="connsiteY153" fmla="*/ 2758821 h 4900731"/>
              <a:gd name="connsiteX154" fmla="*/ 3404616 w 3787140"/>
              <a:gd name="connsiteY154" fmla="*/ 2723960 h 4900731"/>
              <a:gd name="connsiteX155" fmla="*/ 3404616 w 3787140"/>
              <a:gd name="connsiteY155" fmla="*/ 2208562 h 4900731"/>
              <a:gd name="connsiteX156" fmla="*/ 3404616 w 3787140"/>
              <a:gd name="connsiteY156" fmla="*/ 1699736 h 4900731"/>
              <a:gd name="connsiteX157" fmla="*/ 3363278 w 3787140"/>
              <a:gd name="connsiteY157" fmla="*/ 1659446 h 4900731"/>
              <a:gd name="connsiteX158" fmla="*/ 3132963 w 3787140"/>
              <a:gd name="connsiteY158" fmla="*/ 1659446 h 4900731"/>
              <a:gd name="connsiteX159" fmla="*/ 1092803 w 3787140"/>
              <a:gd name="connsiteY159" fmla="*/ 1659446 h 4900731"/>
              <a:gd name="connsiteX160" fmla="*/ 1058609 w 3787140"/>
              <a:gd name="connsiteY160" fmla="*/ 1693926 h 4900731"/>
              <a:gd name="connsiteX161" fmla="*/ 1058609 w 3787140"/>
              <a:gd name="connsiteY161" fmla="*/ 2207038 h 4900731"/>
              <a:gd name="connsiteX162" fmla="*/ 1058513 w 3787140"/>
              <a:gd name="connsiteY162" fmla="*/ 2726627 h 4900731"/>
              <a:gd name="connsiteX163" fmla="*/ 1083088 w 3787140"/>
              <a:gd name="connsiteY163" fmla="*/ 2758821 h 4900731"/>
              <a:gd name="connsiteX164" fmla="*/ 1337405 w 3787140"/>
              <a:gd name="connsiteY164" fmla="*/ 2758154 h 4900731"/>
              <a:gd name="connsiteX165" fmla="*/ 1369028 w 3787140"/>
              <a:gd name="connsiteY165" fmla="*/ 2725770 h 4900731"/>
              <a:gd name="connsiteX166" fmla="*/ 1369028 w 3787140"/>
              <a:gd name="connsiteY166" fmla="*/ 1688783 h 4900731"/>
              <a:gd name="connsiteX167" fmla="*/ 1338358 w 3787140"/>
              <a:gd name="connsiteY167" fmla="*/ 1659446 h 4900731"/>
              <a:gd name="connsiteX168" fmla="*/ 1092803 w 3787140"/>
              <a:gd name="connsiteY168" fmla="*/ 1659446 h 4900731"/>
              <a:gd name="connsiteX169" fmla="*/ 413004 w 3787140"/>
              <a:gd name="connsiteY169" fmla="*/ 1659350 h 4900731"/>
              <a:gd name="connsiteX170" fmla="*/ 378809 w 3787140"/>
              <a:gd name="connsiteY170" fmla="*/ 1693736 h 4900731"/>
              <a:gd name="connsiteX171" fmla="*/ 378809 w 3787140"/>
              <a:gd name="connsiteY171" fmla="*/ 2206847 h 4900731"/>
              <a:gd name="connsiteX172" fmla="*/ 378809 w 3787140"/>
              <a:gd name="connsiteY172" fmla="*/ 2579561 h 4900731"/>
              <a:gd name="connsiteX173" fmla="*/ 378714 w 3787140"/>
              <a:gd name="connsiteY173" fmla="*/ 2733008 h 4900731"/>
              <a:gd name="connsiteX174" fmla="*/ 400336 w 3787140"/>
              <a:gd name="connsiteY174" fmla="*/ 2758631 h 4900731"/>
              <a:gd name="connsiteX175" fmla="*/ 663416 w 3787140"/>
              <a:gd name="connsiteY175" fmla="*/ 2757869 h 4900731"/>
              <a:gd name="connsiteX176" fmla="*/ 694087 w 3787140"/>
              <a:gd name="connsiteY176" fmla="*/ 2725960 h 4900731"/>
              <a:gd name="connsiteX177" fmla="*/ 693706 w 3787140"/>
              <a:gd name="connsiteY177" fmla="*/ 1688878 h 4900731"/>
              <a:gd name="connsiteX178" fmla="*/ 663035 w 3787140"/>
              <a:gd name="connsiteY178" fmla="*/ 1659350 h 4900731"/>
              <a:gd name="connsiteX179" fmla="*/ 413004 w 3787140"/>
              <a:gd name="connsiteY179" fmla="*/ 1659350 h 4900731"/>
              <a:gd name="connsiteX180" fmla="*/ 2700242 w 3787140"/>
              <a:gd name="connsiteY180" fmla="*/ 1659064 h 4900731"/>
              <a:gd name="connsiteX181" fmla="*/ 2447925 w 3787140"/>
              <a:gd name="connsiteY181" fmla="*/ 1659350 h 4900731"/>
              <a:gd name="connsiteX182" fmla="*/ 2414492 w 3787140"/>
              <a:gd name="connsiteY182" fmla="*/ 1692212 h 4900731"/>
              <a:gd name="connsiteX183" fmla="*/ 2414492 w 3787140"/>
              <a:gd name="connsiteY183" fmla="*/ 2207800 h 4900731"/>
              <a:gd name="connsiteX184" fmla="*/ 2414492 w 3787140"/>
              <a:gd name="connsiteY184" fmla="*/ 2729770 h 4900731"/>
              <a:gd name="connsiteX185" fmla="*/ 2443163 w 3787140"/>
              <a:gd name="connsiteY185" fmla="*/ 2758726 h 4900731"/>
              <a:gd name="connsiteX186" fmla="*/ 2699861 w 3787140"/>
              <a:gd name="connsiteY186" fmla="*/ 2759012 h 4900731"/>
              <a:gd name="connsiteX187" fmla="*/ 2728436 w 3787140"/>
              <a:gd name="connsiteY187" fmla="*/ 2731199 h 4900731"/>
              <a:gd name="connsiteX188" fmla="*/ 2728436 w 3787140"/>
              <a:gd name="connsiteY188" fmla="*/ 1687163 h 4900731"/>
              <a:gd name="connsiteX189" fmla="*/ 2700242 w 3787140"/>
              <a:gd name="connsiteY189" fmla="*/ 1659064 h 4900731"/>
              <a:gd name="connsiteX190" fmla="*/ 1894712 w 3787140"/>
              <a:gd name="connsiteY190" fmla="*/ 630555 h 4900731"/>
              <a:gd name="connsiteX191" fmla="*/ 2118073 w 3787140"/>
              <a:gd name="connsiteY191" fmla="*/ 855916 h 4900731"/>
              <a:gd name="connsiteX192" fmla="*/ 1891950 w 3787140"/>
              <a:gd name="connsiteY192" fmla="*/ 1079373 h 4900731"/>
              <a:gd name="connsiteX193" fmla="*/ 1666493 w 3787140"/>
              <a:gd name="connsiteY193" fmla="*/ 854392 h 4900731"/>
              <a:gd name="connsiteX194" fmla="*/ 1894712 w 3787140"/>
              <a:gd name="connsiteY194" fmla="*/ 630555 h 4900731"/>
              <a:gd name="connsiteX195" fmla="*/ 1893451 w 3787140"/>
              <a:gd name="connsiteY195" fmla="*/ 389871 h 4900731"/>
              <a:gd name="connsiteX196" fmla="*/ 1870520 w 3787140"/>
              <a:gd name="connsiteY196" fmla="*/ 398337 h 4900731"/>
              <a:gd name="connsiteX197" fmla="*/ 1656302 w 3787140"/>
              <a:gd name="connsiteY197" fmla="*/ 547022 h 4900731"/>
              <a:gd name="connsiteX198" fmla="*/ 1239584 w 3787140"/>
              <a:gd name="connsiteY198" fmla="*/ 838391 h 4900731"/>
              <a:gd name="connsiteX199" fmla="*/ 634746 w 3787140"/>
              <a:gd name="connsiteY199" fmla="*/ 1262729 h 4900731"/>
              <a:gd name="connsiteX200" fmla="*/ 540258 w 3787140"/>
              <a:gd name="connsiteY200" fmla="*/ 1328261 h 4900731"/>
              <a:gd name="connsiteX201" fmla="*/ 3237643 w 3787140"/>
              <a:gd name="connsiteY201" fmla="*/ 1328261 h 4900731"/>
              <a:gd name="connsiteX202" fmla="*/ 3239357 w 3787140"/>
              <a:gd name="connsiteY202" fmla="*/ 1323594 h 4900731"/>
              <a:gd name="connsiteX203" fmla="*/ 3108579 w 3787140"/>
              <a:gd name="connsiteY203" fmla="*/ 1232345 h 4900731"/>
              <a:gd name="connsiteX204" fmla="*/ 2723864 w 3787140"/>
              <a:gd name="connsiteY204" fmla="*/ 964026 h 4900731"/>
              <a:gd name="connsiteX205" fmla="*/ 2416207 w 3787140"/>
              <a:gd name="connsiteY205" fmla="*/ 750000 h 4900731"/>
              <a:gd name="connsiteX206" fmla="*/ 1915668 w 3787140"/>
              <a:gd name="connsiteY206" fmla="*/ 398621 h 4900731"/>
              <a:gd name="connsiteX207" fmla="*/ 1893451 w 3787140"/>
              <a:gd name="connsiteY207" fmla="*/ 389871 h 4900731"/>
              <a:gd name="connsiteX208" fmla="*/ 411671 w 3787140"/>
              <a:gd name="connsiteY208" fmla="*/ 378429 h 4900731"/>
              <a:gd name="connsiteX209" fmla="*/ 378619 w 3787140"/>
              <a:gd name="connsiteY209" fmla="*/ 403860 h 4900731"/>
              <a:gd name="connsiteX210" fmla="*/ 379000 w 3787140"/>
              <a:gd name="connsiteY210" fmla="*/ 995649 h 4900731"/>
              <a:gd name="connsiteX211" fmla="*/ 383191 w 3787140"/>
              <a:gd name="connsiteY211" fmla="*/ 1011651 h 4900731"/>
              <a:gd name="connsiteX212" fmla="*/ 398621 w 3787140"/>
              <a:gd name="connsiteY212" fmla="*/ 1006317 h 4900731"/>
              <a:gd name="connsiteX213" fmla="*/ 579025 w 3787140"/>
              <a:gd name="connsiteY213" fmla="*/ 882111 h 4900731"/>
              <a:gd name="connsiteX214" fmla="*/ 1218057 w 3787140"/>
              <a:gd name="connsiteY214" fmla="*/ 434722 h 4900731"/>
              <a:gd name="connsiteX215" fmla="*/ 1290542 w 3787140"/>
              <a:gd name="connsiteY215" fmla="*/ 383192 h 4900731"/>
              <a:gd name="connsiteX216" fmla="*/ 1266635 w 3787140"/>
              <a:gd name="connsiteY216" fmla="*/ 378620 h 4900731"/>
              <a:gd name="connsiteX217" fmla="*/ 1207484 w 3787140"/>
              <a:gd name="connsiteY217" fmla="*/ 378524 h 4900731"/>
              <a:gd name="connsiteX218" fmla="*/ 411671 w 3787140"/>
              <a:gd name="connsiteY218" fmla="*/ 378429 h 4900731"/>
              <a:gd name="connsiteX219" fmla="*/ 2507528 w 3787140"/>
              <a:gd name="connsiteY219" fmla="*/ 378274 h 4900731"/>
              <a:gd name="connsiteX220" fmla="*/ 2495169 w 3787140"/>
              <a:gd name="connsiteY220" fmla="*/ 382430 h 4900731"/>
              <a:gd name="connsiteX221" fmla="*/ 2512409 w 3787140"/>
              <a:gd name="connsiteY221" fmla="*/ 397955 h 4900731"/>
              <a:gd name="connsiteX222" fmla="*/ 2813018 w 3787140"/>
              <a:gd name="connsiteY222" fmla="*/ 606648 h 4900731"/>
              <a:gd name="connsiteX223" fmla="*/ 3225927 w 3787140"/>
              <a:gd name="connsiteY223" fmla="*/ 896113 h 4900731"/>
              <a:gd name="connsiteX224" fmla="*/ 3386233 w 3787140"/>
              <a:gd name="connsiteY224" fmla="*/ 1007270 h 4900731"/>
              <a:gd name="connsiteX225" fmla="*/ 3404521 w 3787140"/>
              <a:gd name="connsiteY225" fmla="*/ 998697 h 4900731"/>
              <a:gd name="connsiteX226" fmla="*/ 3404616 w 3787140"/>
              <a:gd name="connsiteY226" fmla="*/ 985553 h 4900731"/>
              <a:gd name="connsiteX227" fmla="*/ 3404616 w 3787140"/>
              <a:gd name="connsiteY227" fmla="*/ 413100 h 4900731"/>
              <a:gd name="connsiteX228" fmla="*/ 3370612 w 3787140"/>
              <a:gd name="connsiteY228" fmla="*/ 378524 h 4900731"/>
              <a:gd name="connsiteX229" fmla="*/ 2519458 w 3787140"/>
              <a:gd name="connsiteY229" fmla="*/ 378620 h 4900731"/>
              <a:gd name="connsiteX230" fmla="*/ 2507528 w 3787140"/>
              <a:gd name="connsiteY230" fmla="*/ 378274 h 4900731"/>
              <a:gd name="connsiteX231" fmla="*/ 20193 w 3787140"/>
              <a:gd name="connsiteY231" fmla="*/ 0 h 4900731"/>
              <a:gd name="connsiteX232" fmla="*/ 3787140 w 3787140"/>
              <a:gd name="connsiteY232" fmla="*/ 381 h 4900731"/>
              <a:gd name="connsiteX233" fmla="*/ 3786949 w 3787140"/>
              <a:gd name="connsiteY233" fmla="*/ 3031427 h 4900731"/>
              <a:gd name="connsiteX234" fmla="*/ 3780758 w 3787140"/>
              <a:gd name="connsiteY234" fmla="*/ 3136106 h 4900731"/>
              <a:gd name="connsiteX235" fmla="*/ 3726561 w 3787140"/>
              <a:gd name="connsiteY235" fmla="*/ 3397091 h 4900731"/>
              <a:gd name="connsiteX236" fmla="*/ 3569018 w 3787140"/>
              <a:gd name="connsiteY236" fmla="*/ 3767138 h 4900731"/>
              <a:gd name="connsiteX237" fmla="*/ 3126772 w 3787140"/>
              <a:gd name="connsiteY237" fmla="*/ 4293299 h 4900731"/>
              <a:gd name="connsiteX238" fmla="*/ 2653284 w 3787140"/>
              <a:gd name="connsiteY238" fmla="*/ 4616291 h 4900731"/>
              <a:gd name="connsiteX239" fmla="*/ 1941100 w 3787140"/>
              <a:gd name="connsiteY239" fmla="*/ 4894231 h 4900731"/>
              <a:gd name="connsiteX240" fmla="*/ 1869472 w 3787140"/>
              <a:gd name="connsiteY240" fmla="*/ 4897945 h 4900731"/>
              <a:gd name="connsiteX241" fmla="*/ 1744028 w 3787140"/>
              <a:gd name="connsiteY241" fmla="*/ 4867371 h 4900731"/>
              <a:gd name="connsiteX242" fmla="*/ 1504474 w 3787140"/>
              <a:gd name="connsiteY242" fmla="*/ 4789837 h 4900731"/>
              <a:gd name="connsiteX243" fmla="*/ 1071944 w 3787140"/>
              <a:gd name="connsiteY243" fmla="*/ 4583049 h 4900731"/>
              <a:gd name="connsiteX244" fmla="*/ 537210 w 3787140"/>
              <a:gd name="connsiteY244" fmla="*/ 4180808 h 4900731"/>
              <a:gd name="connsiteX245" fmla="*/ 198406 w 3787140"/>
              <a:gd name="connsiteY245" fmla="*/ 3738848 h 4900731"/>
              <a:gd name="connsiteX246" fmla="*/ 17240 w 3787140"/>
              <a:gd name="connsiteY246" fmla="*/ 3231737 h 4900731"/>
              <a:gd name="connsiteX247" fmla="*/ 381 w 3787140"/>
              <a:gd name="connsiteY247" fmla="*/ 3141536 h 4900731"/>
              <a:gd name="connsiteX248" fmla="*/ 0 w 3787140"/>
              <a:gd name="connsiteY248" fmla="*/ 20193 h 4900731"/>
              <a:gd name="connsiteX249" fmla="*/ 20193 w 3787140"/>
              <a:gd name="connsiteY249" fmla="*/ 0 h 4900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3787140" h="4900731">
                <a:moveTo>
                  <a:pt x="1353026" y="4085082"/>
                </a:moveTo>
                <a:cubicBezTo>
                  <a:pt x="1259872" y="4085178"/>
                  <a:pt x="1172909" y="4110228"/>
                  <a:pt x="1089470" y="4149947"/>
                </a:cubicBezTo>
                <a:cubicBezTo>
                  <a:pt x="1074515" y="4157091"/>
                  <a:pt x="1081945" y="4162616"/>
                  <a:pt x="1089755" y="4168140"/>
                </a:cubicBezTo>
                <a:cubicBezTo>
                  <a:pt x="1110615" y="4182904"/>
                  <a:pt x="1131570" y="4197573"/>
                  <a:pt x="1152716" y="4211955"/>
                </a:cubicBezTo>
                <a:cubicBezTo>
                  <a:pt x="1278350" y="4297204"/>
                  <a:pt x="1412939" y="4365403"/>
                  <a:pt x="1553242" y="4423029"/>
                </a:cubicBezTo>
                <a:cubicBezTo>
                  <a:pt x="1629156" y="4454176"/>
                  <a:pt x="1707833" y="4476369"/>
                  <a:pt x="1786795" y="4497324"/>
                </a:cubicBezTo>
                <a:cubicBezTo>
                  <a:pt x="1824038" y="4507230"/>
                  <a:pt x="1862518" y="4521613"/>
                  <a:pt x="1900428" y="4517422"/>
                </a:cubicBezTo>
                <a:cubicBezTo>
                  <a:pt x="1972247" y="4509326"/>
                  <a:pt x="2042351" y="4489418"/>
                  <a:pt x="2110931" y="4467035"/>
                </a:cubicBezTo>
                <a:cubicBezTo>
                  <a:pt x="2179511" y="4444651"/>
                  <a:pt x="2246852" y="4418172"/>
                  <a:pt x="2313051" y="4388739"/>
                </a:cubicBezTo>
                <a:cubicBezTo>
                  <a:pt x="2435066" y="4334542"/>
                  <a:pt x="2550509" y="4269010"/>
                  <a:pt x="2660809" y="4194239"/>
                </a:cubicBezTo>
                <a:cubicBezTo>
                  <a:pt x="2664809" y="4191572"/>
                  <a:pt x="2671858" y="4189571"/>
                  <a:pt x="2670524" y="4183666"/>
                </a:cubicBezTo>
                <a:cubicBezTo>
                  <a:pt x="2668810" y="4176141"/>
                  <a:pt x="2660999" y="4178522"/>
                  <a:pt x="2655665" y="4178332"/>
                </a:cubicBezTo>
                <a:cubicBezTo>
                  <a:pt x="2600230" y="4176141"/>
                  <a:pt x="2547080" y="4163568"/>
                  <a:pt x="2496217" y="4142232"/>
                </a:cubicBezTo>
                <a:cubicBezTo>
                  <a:pt x="2434685" y="4116420"/>
                  <a:pt x="2372678" y="4094416"/>
                  <a:pt x="2305431" y="4087845"/>
                </a:cubicBezTo>
                <a:cubicBezTo>
                  <a:pt x="2217801" y="4079272"/>
                  <a:pt x="2133410" y="4090988"/>
                  <a:pt x="2052066" y="4123563"/>
                </a:cubicBezTo>
                <a:cubicBezTo>
                  <a:pt x="1997869" y="4145185"/>
                  <a:pt x="1944243" y="4167854"/>
                  <a:pt x="1885188" y="4174046"/>
                </a:cubicBezTo>
                <a:cubicBezTo>
                  <a:pt x="1782699" y="4184714"/>
                  <a:pt x="1682591" y="4179380"/>
                  <a:pt x="1586484" y="4137565"/>
                </a:cubicBezTo>
                <a:cubicBezTo>
                  <a:pt x="1512094" y="4105180"/>
                  <a:pt x="1434560" y="4085844"/>
                  <a:pt x="1353026" y="4085082"/>
                </a:cubicBezTo>
                <a:close/>
                <a:moveTo>
                  <a:pt x="2255496" y="3859923"/>
                </a:moveTo>
                <a:cubicBezTo>
                  <a:pt x="2180416" y="3859340"/>
                  <a:pt x="2105263" y="3875009"/>
                  <a:pt x="2029968" y="3906965"/>
                </a:cubicBezTo>
                <a:cubicBezTo>
                  <a:pt x="1977962" y="3929063"/>
                  <a:pt x="1924907" y="3946779"/>
                  <a:pt x="1868043" y="3951161"/>
                </a:cubicBezTo>
                <a:cubicBezTo>
                  <a:pt x="1769078" y="3958781"/>
                  <a:pt x="1672590" y="3950399"/>
                  <a:pt x="1580293" y="3910298"/>
                </a:cubicBezTo>
                <a:cubicBezTo>
                  <a:pt x="1428179" y="3844004"/>
                  <a:pt x="1275969" y="3843338"/>
                  <a:pt x="1123474" y="3910108"/>
                </a:cubicBezTo>
                <a:cubicBezTo>
                  <a:pt x="1080040" y="3929158"/>
                  <a:pt x="1035177" y="3944303"/>
                  <a:pt x="987362" y="3949732"/>
                </a:cubicBezTo>
                <a:cubicBezTo>
                  <a:pt x="947166" y="3954209"/>
                  <a:pt x="907066" y="3952970"/>
                  <a:pt x="866870" y="3953351"/>
                </a:cubicBezTo>
                <a:cubicBezTo>
                  <a:pt x="860679" y="3953447"/>
                  <a:pt x="852392" y="3950780"/>
                  <a:pt x="849344" y="3958495"/>
                </a:cubicBezTo>
                <a:cubicBezTo>
                  <a:pt x="846677" y="3965067"/>
                  <a:pt x="853726" y="3968591"/>
                  <a:pt x="857726" y="3972497"/>
                </a:cubicBezTo>
                <a:cubicBezTo>
                  <a:pt x="875538" y="3989832"/>
                  <a:pt x="893826" y="4006691"/>
                  <a:pt x="911352" y="4024217"/>
                </a:cubicBezTo>
                <a:cubicBezTo>
                  <a:pt x="923735" y="4036600"/>
                  <a:pt x="938308" y="4042029"/>
                  <a:pt x="955167" y="4039362"/>
                </a:cubicBezTo>
                <a:cubicBezTo>
                  <a:pt x="994791" y="4033076"/>
                  <a:pt x="1034701" y="4027932"/>
                  <a:pt x="1072706" y="4014216"/>
                </a:cubicBezTo>
                <a:cubicBezTo>
                  <a:pt x="1143857" y="3988499"/>
                  <a:pt x="1212342" y="3957923"/>
                  <a:pt x="1290066" y="3949446"/>
                </a:cubicBezTo>
                <a:cubicBezTo>
                  <a:pt x="1367028" y="3941064"/>
                  <a:pt x="1440085" y="3949637"/>
                  <a:pt x="1512475" y="3970306"/>
                </a:cubicBezTo>
                <a:cubicBezTo>
                  <a:pt x="1584484" y="3990880"/>
                  <a:pt x="1651540" y="4026122"/>
                  <a:pt x="1727835" y="4035266"/>
                </a:cubicBezTo>
                <a:cubicBezTo>
                  <a:pt x="1826705" y="4047078"/>
                  <a:pt x="1921955" y="4038410"/>
                  <a:pt x="2012918" y="3998405"/>
                </a:cubicBezTo>
                <a:cubicBezTo>
                  <a:pt x="2077879" y="3969830"/>
                  <a:pt x="2144935" y="3950303"/>
                  <a:pt x="2215134" y="3945446"/>
                </a:cubicBezTo>
                <a:cubicBezTo>
                  <a:pt x="2296097" y="3939826"/>
                  <a:pt x="2375535" y="3951828"/>
                  <a:pt x="2450878" y="3983450"/>
                </a:cubicBezTo>
                <a:cubicBezTo>
                  <a:pt x="2526125" y="4014978"/>
                  <a:pt x="2602421" y="4040315"/>
                  <a:pt x="2685383" y="4040505"/>
                </a:cubicBezTo>
                <a:cubicBezTo>
                  <a:pt x="2724245" y="4040600"/>
                  <a:pt x="2762441" y="4034599"/>
                  <a:pt x="2800922" y="4032218"/>
                </a:cubicBezTo>
                <a:cubicBezTo>
                  <a:pt x="2874931" y="4027741"/>
                  <a:pt x="2927699" y="3990308"/>
                  <a:pt x="2969324" y="3930110"/>
                </a:cubicBezTo>
                <a:cubicBezTo>
                  <a:pt x="2957513" y="3926872"/>
                  <a:pt x="2949131" y="3932968"/>
                  <a:pt x="2940082" y="3934587"/>
                </a:cubicBezTo>
                <a:cubicBezTo>
                  <a:pt x="2850547" y="3951446"/>
                  <a:pt x="2760155" y="3953923"/>
                  <a:pt x="2669381" y="3953161"/>
                </a:cubicBezTo>
                <a:cubicBezTo>
                  <a:pt x="2602992" y="3952685"/>
                  <a:pt x="2540413" y="3936778"/>
                  <a:pt x="2480596" y="3910394"/>
                </a:cubicBezTo>
                <a:cubicBezTo>
                  <a:pt x="2405587" y="3877342"/>
                  <a:pt x="2330577" y="3860507"/>
                  <a:pt x="2255496" y="3859923"/>
                </a:cubicBezTo>
                <a:close/>
                <a:moveTo>
                  <a:pt x="2217800" y="3233642"/>
                </a:moveTo>
                <a:cubicBezTo>
                  <a:pt x="2171128" y="3234023"/>
                  <a:pt x="2139219" y="3255835"/>
                  <a:pt x="2126075" y="3293649"/>
                </a:cubicBezTo>
                <a:cubicBezTo>
                  <a:pt x="2110454" y="3338988"/>
                  <a:pt x="2107025" y="3384518"/>
                  <a:pt x="2124836" y="3430524"/>
                </a:cubicBezTo>
                <a:cubicBezTo>
                  <a:pt x="2138171" y="3464909"/>
                  <a:pt x="2161126" y="3487293"/>
                  <a:pt x="2198179" y="3491198"/>
                </a:cubicBezTo>
                <a:cubicBezTo>
                  <a:pt x="2237136" y="3495294"/>
                  <a:pt x="2269426" y="3481483"/>
                  <a:pt x="2288857" y="3446430"/>
                </a:cubicBezTo>
                <a:cubicBezTo>
                  <a:pt x="2319718" y="3390804"/>
                  <a:pt x="2314384" y="3333940"/>
                  <a:pt x="2288571" y="3278409"/>
                </a:cubicBezTo>
                <a:cubicBezTo>
                  <a:pt x="2273902" y="3246596"/>
                  <a:pt x="2245899" y="3234023"/>
                  <a:pt x="2217800" y="3233642"/>
                </a:cubicBezTo>
                <a:close/>
                <a:moveTo>
                  <a:pt x="2902303" y="3232916"/>
                </a:moveTo>
                <a:cubicBezTo>
                  <a:pt x="2873383" y="3232618"/>
                  <a:pt x="2843879" y="3245453"/>
                  <a:pt x="2826829" y="3271075"/>
                </a:cubicBezTo>
                <a:cubicBezTo>
                  <a:pt x="2807493" y="3299936"/>
                  <a:pt x="2804350" y="3332035"/>
                  <a:pt x="2804160" y="3370802"/>
                </a:cubicBezTo>
                <a:cubicBezTo>
                  <a:pt x="2803112" y="3384327"/>
                  <a:pt x="2805684" y="3402996"/>
                  <a:pt x="2810351" y="3421570"/>
                </a:cubicBezTo>
                <a:cubicBezTo>
                  <a:pt x="2819400" y="3457479"/>
                  <a:pt x="2849880" y="3486150"/>
                  <a:pt x="2884170" y="3490912"/>
                </a:cubicBezTo>
                <a:cubicBezTo>
                  <a:pt x="2924841" y="3496532"/>
                  <a:pt x="2960084" y="3479387"/>
                  <a:pt x="2979039" y="3443192"/>
                </a:cubicBezTo>
                <a:cubicBezTo>
                  <a:pt x="3009042" y="3385947"/>
                  <a:pt x="3004090" y="3328225"/>
                  <a:pt x="2974276" y="3273552"/>
                </a:cubicBezTo>
                <a:cubicBezTo>
                  <a:pt x="2959560" y="3246644"/>
                  <a:pt x="2931223" y="3233214"/>
                  <a:pt x="2902303" y="3232916"/>
                </a:cubicBezTo>
                <a:close/>
                <a:moveTo>
                  <a:pt x="750664" y="3220592"/>
                </a:moveTo>
                <a:cubicBezTo>
                  <a:pt x="774001" y="3220497"/>
                  <a:pt x="797623" y="3219354"/>
                  <a:pt x="820768" y="3221735"/>
                </a:cubicBezTo>
                <a:cubicBezTo>
                  <a:pt x="850105" y="3224783"/>
                  <a:pt x="879061" y="3222497"/>
                  <a:pt x="908208" y="3220878"/>
                </a:cubicBezTo>
                <a:cubicBezTo>
                  <a:pt x="916209" y="3220402"/>
                  <a:pt x="924210" y="3221164"/>
                  <a:pt x="932211" y="3221640"/>
                </a:cubicBezTo>
                <a:cubicBezTo>
                  <a:pt x="936021" y="3221926"/>
                  <a:pt x="939736" y="3224021"/>
                  <a:pt x="940212" y="3227927"/>
                </a:cubicBezTo>
                <a:cubicBezTo>
                  <a:pt x="940879" y="3233165"/>
                  <a:pt x="936878" y="3236118"/>
                  <a:pt x="932306" y="3236690"/>
                </a:cubicBezTo>
                <a:cubicBezTo>
                  <a:pt x="920686" y="3238023"/>
                  <a:pt x="909065" y="3239071"/>
                  <a:pt x="897445" y="3239547"/>
                </a:cubicBezTo>
                <a:cubicBezTo>
                  <a:pt x="882586" y="3240119"/>
                  <a:pt x="874013" y="3246881"/>
                  <a:pt x="874013" y="3262312"/>
                </a:cubicBezTo>
                <a:cubicBezTo>
                  <a:pt x="873918" y="3328796"/>
                  <a:pt x="873823" y="3395186"/>
                  <a:pt x="874013" y="3461670"/>
                </a:cubicBezTo>
                <a:cubicBezTo>
                  <a:pt x="874013" y="3477672"/>
                  <a:pt x="883729" y="3485292"/>
                  <a:pt x="898969" y="3486530"/>
                </a:cubicBezTo>
                <a:cubicBezTo>
                  <a:pt x="906970" y="3487197"/>
                  <a:pt x="915066" y="3487102"/>
                  <a:pt x="923067" y="3487864"/>
                </a:cubicBezTo>
                <a:cubicBezTo>
                  <a:pt x="929353" y="3488531"/>
                  <a:pt x="938116" y="3487959"/>
                  <a:pt x="938212" y="3496722"/>
                </a:cubicBezTo>
                <a:cubicBezTo>
                  <a:pt x="938307" y="3506057"/>
                  <a:pt x="929353" y="3505104"/>
                  <a:pt x="923257" y="3505199"/>
                </a:cubicBezTo>
                <a:cubicBezTo>
                  <a:pt x="893730" y="3505675"/>
                  <a:pt x="864488" y="3505485"/>
                  <a:pt x="835342" y="3505485"/>
                </a:cubicBezTo>
                <a:cubicBezTo>
                  <a:pt x="806100" y="3505485"/>
                  <a:pt x="776858" y="3505580"/>
                  <a:pt x="747712" y="3505390"/>
                </a:cubicBezTo>
                <a:cubicBezTo>
                  <a:pt x="742092" y="3505390"/>
                  <a:pt x="734186" y="3505866"/>
                  <a:pt x="733519" y="3498532"/>
                </a:cubicBezTo>
                <a:cubicBezTo>
                  <a:pt x="732757" y="3489578"/>
                  <a:pt x="741330" y="3489292"/>
                  <a:pt x="747616" y="3488531"/>
                </a:cubicBezTo>
                <a:cubicBezTo>
                  <a:pt x="754855" y="3487673"/>
                  <a:pt x="762190" y="3487673"/>
                  <a:pt x="769524" y="3487292"/>
                </a:cubicBezTo>
                <a:cubicBezTo>
                  <a:pt x="801052" y="3485864"/>
                  <a:pt x="807338" y="3479863"/>
                  <a:pt x="807529" y="3447478"/>
                </a:cubicBezTo>
                <a:cubicBezTo>
                  <a:pt x="807814" y="3389756"/>
                  <a:pt x="807814" y="3332130"/>
                  <a:pt x="807529" y="3274408"/>
                </a:cubicBezTo>
                <a:cubicBezTo>
                  <a:pt x="807338" y="3244881"/>
                  <a:pt x="802766" y="3240690"/>
                  <a:pt x="773239" y="3239261"/>
                </a:cubicBezTo>
                <a:cubicBezTo>
                  <a:pt x="765904" y="3238880"/>
                  <a:pt x="758570" y="3238880"/>
                  <a:pt x="751331" y="3238023"/>
                </a:cubicBezTo>
                <a:cubicBezTo>
                  <a:pt x="743902" y="3237071"/>
                  <a:pt x="732281" y="3239357"/>
                  <a:pt x="732662" y="3228212"/>
                </a:cubicBezTo>
                <a:cubicBezTo>
                  <a:pt x="732948" y="3219068"/>
                  <a:pt x="743711" y="3220592"/>
                  <a:pt x="750664" y="3220592"/>
                </a:cubicBezTo>
                <a:close/>
                <a:moveTo>
                  <a:pt x="1521428" y="3214306"/>
                </a:moveTo>
                <a:cubicBezTo>
                  <a:pt x="1577340" y="3217925"/>
                  <a:pt x="1622488" y="3246405"/>
                  <a:pt x="1644110" y="3302698"/>
                </a:cubicBezTo>
                <a:cubicBezTo>
                  <a:pt x="1652301" y="3324224"/>
                  <a:pt x="1657159" y="3346132"/>
                  <a:pt x="1655921" y="3369849"/>
                </a:cubicBezTo>
                <a:cubicBezTo>
                  <a:pt x="1649063" y="3470433"/>
                  <a:pt x="1598295" y="3541299"/>
                  <a:pt x="1508188" y="3585400"/>
                </a:cubicBezTo>
                <a:cubicBezTo>
                  <a:pt x="1487138" y="3595687"/>
                  <a:pt x="1464754" y="3602449"/>
                  <a:pt x="1442084" y="3608260"/>
                </a:cubicBezTo>
                <a:cubicBezTo>
                  <a:pt x="1437227" y="3609498"/>
                  <a:pt x="1431988" y="3610260"/>
                  <a:pt x="1426940" y="3610260"/>
                </a:cubicBezTo>
                <a:cubicBezTo>
                  <a:pt x="1420367" y="3610260"/>
                  <a:pt x="1412557" y="3610070"/>
                  <a:pt x="1411224" y="3601783"/>
                </a:cubicBezTo>
                <a:cubicBezTo>
                  <a:pt x="1409700" y="3593020"/>
                  <a:pt x="1417320" y="3591210"/>
                  <a:pt x="1423796" y="3589686"/>
                </a:cubicBezTo>
                <a:cubicBezTo>
                  <a:pt x="1443132" y="3585209"/>
                  <a:pt x="1461516" y="3578065"/>
                  <a:pt x="1479137" y="3569207"/>
                </a:cubicBezTo>
                <a:cubicBezTo>
                  <a:pt x="1556194" y="3530631"/>
                  <a:pt x="1589436" y="3463765"/>
                  <a:pt x="1596961" y="3381850"/>
                </a:cubicBezTo>
                <a:cubicBezTo>
                  <a:pt x="1600009" y="3349084"/>
                  <a:pt x="1598675" y="3316033"/>
                  <a:pt x="1583816" y="3285172"/>
                </a:cubicBezTo>
                <a:cubicBezTo>
                  <a:pt x="1570862" y="3258216"/>
                  <a:pt x="1550765" y="3240690"/>
                  <a:pt x="1520094" y="3238213"/>
                </a:cubicBezTo>
                <a:cubicBezTo>
                  <a:pt x="1485614" y="3235451"/>
                  <a:pt x="1469326" y="3245357"/>
                  <a:pt x="1454181" y="3277075"/>
                </a:cubicBezTo>
                <a:cubicBezTo>
                  <a:pt x="1437989" y="3310984"/>
                  <a:pt x="1436560" y="3346227"/>
                  <a:pt x="1446942" y="3381850"/>
                </a:cubicBezTo>
                <a:cubicBezTo>
                  <a:pt x="1455896" y="3412426"/>
                  <a:pt x="1475517" y="3425761"/>
                  <a:pt x="1508474" y="3427094"/>
                </a:cubicBezTo>
                <a:cubicBezTo>
                  <a:pt x="1520190" y="3427570"/>
                  <a:pt x="1538382" y="3423379"/>
                  <a:pt x="1538668" y="3440048"/>
                </a:cubicBezTo>
                <a:cubicBezTo>
                  <a:pt x="1538954" y="3457193"/>
                  <a:pt x="1520285" y="3452240"/>
                  <a:pt x="1508950" y="3453478"/>
                </a:cubicBezTo>
                <a:cubicBezTo>
                  <a:pt x="1458087" y="3458908"/>
                  <a:pt x="1420749" y="3436619"/>
                  <a:pt x="1395983" y="3393852"/>
                </a:cubicBezTo>
                <a:cubicBezTo>
                  <a:pt x="1374648" y="3356895"/>
                  <a:pt x="1375600" y="3317176"/>
                  <a:pt x="1396269" y="3280790"/>
                </a:cubicBezTo>
                <a:cubicBezTo>
                  <a:pt x="1423320" y="3233165"/>
                  <a:pt x="1469707" y="3210972"/>
                  <a:pt x="1521428" y="3214306"/>
                </a:cubicBezTo>
                <a:close/>
                <a:moveTo>
                  <a:pt x="2900648" y="3211258"/>
                </a:moveTo>
                <a:cubicBezTo>
                  <a:pt x="2988945" y="3205924"/>
                  <a:pt x="3059620" y="3285077"/>
                  <a:pt x="3059430" y="3363563"/>
                </a:cubicBezTo>
                <a:cubicBezTo>
                  <a:pt x="3059239" y="3444716"/>
                  <a:pt x="2986373" y="3514534"/>
                  <a:pt x="2899981" y="3514153"/>
                </a:cubicBezTo>
                <a:cubicBezTo>
                  <a:pt x="2821876" y="3513867"/>
                  <a:pt x="2737485" y="3458718"/>
                  <a:pt x="2739104" y="3359372"/>
                </a:cubicBezTo>
                <a:cubicBezTo>
                  <a:pt x="2740533" y="3273837"/>
                  <a:pt x="2807589" y="3211639"/>
                  <a:pt x="2900648" y="3211258"/>
                </a:cubicBezTo>
                <a:close/>
                <a:moveTo>
                  <a:pt x="2216657" y="3210877"/>
                </a:moveTo>
                <a:cubicBezTo>
                  <a:pt x="2303049" y="3213449"/>
                  <a:pt x="2370581" y="3279743"/>
                  <a:pt x="2370391" y="3366040"/>
                </a:cubicBezTo>
                <a:cubicBezTo>
                  <a:pt x="2370105" y="3446526"/>
                  <a:pt x="2296191" y="3514629"/>
                  <a:pt x="2208942" y="3514439"/>
                </a:cubicBezTo>
                <a:cubicBezTo>
                  <a:pt x="2122550" y="3514344"/>
                  <a:pt x="2052732" y="3445764"/>
                  <a:pt x="2053970" y="3360705"/>
                </a:cubicBezTo>
                <a:cubicBezTo>
                  <a:pt x="2055113" y="3281267"/>
                  <a:pt x="2119026" y="3207924"/>
                  <a:pt x="2216657" y="3210877"/>
                </a:cubicBezTo>
                <a:close/>
                <a:moveTo>
                  <a:pt x="3348990" y="3092672"/>
                </a:moveTo>
                <a:cubicBezTo>
                  <a:pt x="2863596" y="3092863"/>
                  <a:pt x="2378202" y="3092863"/>
                  <a:pt x="1892713" y="3092863"/>
                </a:cubicBezTo>
                <a:cubicBezTo>
                  <a:pt x="1406557" y="3092863"/>
                  <a:pt x="920306" y="3092863"/>
                  <a:pt x="434150" y="3092863"/>
                </a:cubicBezTo>
                <a:cubicBezTo>
                  <a:pt x="424625" y="3092863"/>
                  <a:pt x="415100" y="3092958"/>
                  <a:pt x="405670" y="3093149"/>
                </a:cubicBezTo>
                <a:cubicBezTo>
                  <a:pt x="391382" y="3093530"/>
                  <a:pt x="385763" y="3100959"/>
                  <a:pt x="388906" y="3114675"/>
                </a:cubicBezTo>
                <a:cubicBezTo>
                  <a:pt x="397193" y="3150203"/>
                  <a:pt x="404241" y="3186017"/>
                  <a:pt x="414242" y="3221070"/>
                </a:cubicBezTo>
                <a:cubicBezTo>
                  <a:pt x="450628" y="3348419"/>
                  <a:pt x="495300" y="3472339"/>
                  <a:pt x="565214" y="3586067"/>
                </a:cubicBezTo>
                <a:cubicBezTo>
                  <a:pt x="602361" y="3646456"/>
                  <a:pt x="637508" y="3707987"/>
                  <a:pt x="680180" y="3764756"/>
                </a:cubicBezTo>
                <a:cubicBezTo>
                  <a:pt x="689420" y="3777044"/>
                  <a:pt x="700659" y="3785426"/>
                  <a:pt x="715328" y="3789140"/>
                </a:cubicBezTo>
                <a:cubicBezTo>
                  <a:pt x="788765" y="3807714"/>
                  <a:pt x="863156" y="3815334"/>
                  <a:pt x="938975" y="3812572"/>
                </a:cubicBezTo>
                <a:cubicBezTo>
                  <a:pt x="994410" y="3810572"/>
                  <a:pt x="1048226" y="3801904"/>
                  <a:pt x="1098518" y="3778663"/>
                </a:cubicBezTo>
                <a:cubicBezTo>
                  <a:pt x="1189196" y="3736753"/>
                  <a:pt x="1283303" y="3717703"/>
                  <a:pt x="1383602" y="3722751"/>
                </a:cubicBezTo>
                <a:cubicBezTo>
                  <a:pt x="1436942" y="3725513"/>
                  <a:pt x="1487996" y="3734086"/>
                  <a:pt x="1537526" y="3752755"/>
                </a:cubicBezTo>
                <a:cubicBezTo>
                  <a:pt x="1584674" y="3770471"/>
                  <a:pt x="1630299" y="3793617"/>
                  <a:pt x="1680115" y="3801999"/>
                </a:cubicBezTo>
                <a:cubicBezTo>
                  <a:pt x="1801939" y="3822573"/>
                  <a:pt x="1921574" y="3818478"/>
                  <a:pt x="2035969" y="3764185"/>
                </a:cubicBezTo>
                <a:cubicBezTo>
                  <a:pt x="2059591" y="3752945"/>
                  <a:pt x="2084832" y="3745230"/>
                  <a:pt x="2110073" y="3737324"/>
                </a:cubicBezTo>
                <a:cubicBezTo>
                  <a:pt x="2166557" y="3719608"/>
                  <a:pt x="2224373" y="3725037"/>
                  <a:pt x="2281904" y="3723228"/>
                </a:cubicBezTo>
                <a:cubicBezTo>
                  <a:pt x="2336292" y="3721513"/>
                  <a:pt x="2387727" y="3733800"/>
                  <a:pt x="2437924" y="3752850"/>
                </a:cubicBezTo>
                <a:cubicBezTo>
                  <a:pt x="2489073" y="3772281"/>
                  <a:pt x="2538508" y="3797427"/>
                  <a:pt x="2593181" y="3805333"/>
                </a:cubicBezTo>
                <a:cubicBezTo>
                  <a:pt x="2720816" y="3823716"/>
                  <a:pt x="2844832" y="3808571"/>
                  <a:pt x="2965704" y="3763518"/>
                </a:cubicBezTo>
                <a:cubicBezTo>
                  <a:pt x="3017425" y="3744278"/>
                  <a:pt x="3068384" y="3720084"/>
                  <a:pt x="3126010" y="3723037"/>
                </a:cubicBezTo>
                <a:cubicBezTo>
                  <a:pt x="3137630" y="3723608"/>
                  <a:pt x="3144679" y="3717227"/>
                  <a:pt x="3150394" y="3707606"/>
                </a:cubicBezTo>
                <a:cubicBezTo>
                  <a:pt x="3169730" y="3675698"/>
                  <a:pt x="3190208" y="3644551"/>
                  <a:pt x="3208973" y="3612452"/>
                </a:cubicBezTo>
                <a:cubicBezTo>
                  <a:pt x="3297746" y="3460337"/>
                  <a:pt x="3356324" y="3296603"/>
                  <a:pt x="3394805" y="3125248"/>
                </a:cubicBezTo>
                <a:cubicBezTo>
                  <a:pt x="3400425" y="3100388"/>
                  <a:pt x="3394043" y="3093339"/>
                  <a:pt x="3368707" y="3092768"/>
                </a:cubicBezTo>
                <a:cubicBezTo>
                  <a:pt x="3362135" y="3092577"/>
                  <a:pt x="3355562" y="3092672"/>
                  <a:pt x="3348990" y="3092672"/>
                </a:cubicBezTo>
                <a:close/>
                <a:moveTo>
                  <a:pt x="1778508" y="1659541"/>
                </a:moveTo>
                <a:cubicBezTo>
                  <a:pt x="1742027" y="1659541"/>
                  <a:pt x="1741646" y="1659827"/>
                  <a:pt x="1741646" y="1696212"/>
                </a:cubicBezTo>
                <a:cubicBezTo>
                  <a:pt x="1741742" y="1867948"/>
                  <a:pt x="1741742" y="2039684"/>
                  <a:pt x="1741742" y="2211419"/>
                </a:cubicBezTo>
                <a:cubicBezTo>
                  <a:pt x="1741646" y="2211419"/>
                  <a:pt x="1741551" y="2211419"/>
                  <a:pt x="1741361" y="2211419"/>
                </a:cubicBezTo>
                <a:cubicBezTo>
                  <a:pt x="1741361" y="2386108"/>
                  <a:pt x="1741646" y="2560796"/>
                  <a:pt x="1740884" y="2735485"/>
                </a:cubicBezTo>
                <a:cubicBezTo>
                  <a:pt x="1740789" y="2755106"/>
                  <a:pt x="1748885" y="2759107"/>
                  <a:pt x="1765554" y="2759012"/>
                </a:cubicBezTo>
                <a:cubicBezTo>
                  <a:pt x="1850327" y="2758631"/>
                  <a:pt x="1935194" y="2759012"/>
                  <a:pt x="2019967" y="2758821"/>
                </a:cubicBezTo>
                <a:cubicBezTo>
                  <a:pt x="2045875" y="2758726"/>
                  <a:pt x="2049113" y="2755583"/>
                  <a:pt x="2049113" y="2729579"/>
                </a:cubicBezTo>
                <a:cubicBezTo>
                  <a:pt x="2049209" y="2382393"/>
                  <a:pt x="2049209" y="2035207"/>
                  <a:pt x="2049113" y="1688116"/>
                </a:cubicBezTo>
                <a:cubicBezTo>
                  <a:pt x="2049113" y="1661922"/>
                  <a:pt x="2046637" y="1659731"/>
                  <a:pt x="2019776" y="1659636"/>
                </a:cubicBezTo>
                <a:cubicBezTo>
                  <a:pt x="1939385" y="1659541"/>
                  <a:pt x="1858994" y="1659541"/>
                  <a:pt x="1778508" y="1659541"/>
                </a:cubicBezTo>
                <a:close/>
                <a:moveTo>
                  <a:pt x="3132963" y="1659446"/>
                </a:moveTo>
                <a:cubicBezTo>
                  <a:pt x="3094006" y="1659446"/>
                  <a:pt x="3093911" y="1659541"/>
                  <a:pt x="3093911" y="1698212"/>
                </a:cubicBezTo>
                <a:cubicBezTo>
                  <a:pt x="3093911" y="2037398"/>
                  <a:pt x="3093911" y="2376678"/>
                  <a:pt x="3093911" y="2715863"/>
                </a:cubicBezTo>
                <a:cubicBezTo>
                  <a:pt x="3093911" y="2755678"/>
                  <a:pt x="3096006" y="2758345"/>
                  <a:pt x="3135630" y="2758631"/>
                </a:cubicBezTo>
                <a:cubicBezTo>
                  <a:pt x="3213830" y="2759107"/>
                  <a:pt x="3292126" y="2758916"/>
                  <a:pt x="3370326" y="2758821"/>
                </a:cubicBezTo>
                <a:cubicBezTo>
                  <a:pt x="3403568" y="2758821"/>
                  <a:pt x="3404521" y="2757773"/>
                  <a:pt x="3404616" y="2723960"/>
                </a:cubicBezTo>
                <a:cubicBezTo>
                  <a:pt x="3404616" y="2552224"/>
                  <a:pt x="3404616" y="2380393"/>
                  <a:pt x="3404616" y="2208562"/>
                </a:cubicBezTo>
                <a:cubicBezTo>
                  <a:pt x="3404616" y="2038922"/>
                  <a:pt x="3404616" y="1869377"/>
                  <a:pt x="3404616" y="1699736"/>
                </a:cubicBezTo>
                <a:cubicBezTo>
                  <a:pt x="3404616" y="1659446"/>
                  <a:pt x="3404616" y="1659446"/>
                  <a:pt x="3363278" y="1659446"/>
                </a:cubicBezTo>
                <a:cubicBezTo>
                  <a:pt x="3286506" y="1659446"/>
                  <a:pt x="3209735" y="1659446"/>
                  <a:pt x="3132963" y="1659446"/>
                </a:cubicBezTo>
                <a:close/>
                <a:moveTo>
                  <a:pt x="1092803" y="1659446"/>
                </a:moveTo>
                <a:cubicBezTo>
                  <a:pt x="1059180" y="1659446"/>
                  <a:pt x="1058609" y="1660017"/>
                  <a:pt x="1058609" y="1693926"/>
                </a:cubicBezTo>
                <a:cubicBezTo>
                  <a:pt x="1058609" y="1864995"/>
                  <a:pt x="1058609" y="2035969"/>
                  <a:pt x="1058609" y="2207038"/>
                </a:cubicBezTo>
                <a:cubicBezTo>
                  <a:pt x="1058609" y="2380202"/>
                  <a:pt x="1058704" y="2553462"/>
                  <a:pt x="1058513" y="2726627"/>
                </a:cubicBezTo>
                <a:cubicBezTo>
                  <a:pt x="1058513" y="2744248"/>
                  <a:pt x="1059561" y="2759012"/>
                  <a:pt x="1083088" y="2758821"/>
                </a:cubicBezTo>
                <a:cubicBezTo>
                  <a:pt x="1167860" y="2758345"/>
                  <a:pt x="1252633" y="2759012"/>
                  <a:pt x="1337405" y="2758154"/>
                </a:cubicBezTo>
                <a:cubicBezTo>
                  <a:pt x="1365599" y="2757869"/>
                  <a:pt x="1369028" y="2753201"/>
                  <a:pt x="1369028" y="2725770"/>
                </a:cubicBezTo>
                <a:cubicBezTo>
                  <a:pt x="1369124" y="2380107"/>
                  <a:pt x="1369124" y="2034445"/>
                  <a:pt x="1369028" y="1688783"/>
                </a:cubicBezTo>
                <a:cubicBezTo>
                  <a:pt x="1369028" y="1661351"/>
                  <a:pt x="1367028" y="1659541"/>
                  <a:pt x="1338358" y="1659446"/>
                </a:cubicBezTo>
                <a:cubicBezTo>
                  <a:pt x="1256538" y="1659350"/>
                  <a:pt x="1174623" y="1659350"/>
                  <a:pt x="1092803" y="1659446"/>
                </a:cubicBezTo>
                <a:close/>
                <a:moveTo>
                  <a:pt x="413004" y="1659350"/>
                </a:moveTo>
                <a:cubicBezTo>
                  <a:pt x="379095" y="1659350"/>
                  <a:pt x="378809" y="1659731"/>
                  <a:pt x="378809" y="1693736"/>
                </a:cubicBezTo>
                <a:cubicBezTo>
                  <a:pt x="378714" y="1864805"/>
                  <a:pt x="378809" y="2035874"/>
                  <a:pt x="378809" y="2206847"/>
                </a:cubicBezTo>
                <a:cubicBezTo>
                  <a:pt x="378809" y="2331053"/>
                  <a:pt x="378809" y="2455355"/>
                  <a:pt x="378809" y="2579561"/>
                </a:cubicBezTo>
                <a:cubicBezTo>
                  <a:pt x="378809" y="2630710"/>
                  <a:pt x="379000" y="2681859"/>
                  <a:pt x="378714" y="2733008"/>
                </a:cubicBezTo>
                <a:cubicBezTo>
                  <a:pt x="378619" y="2748248"/>
                  <a:pt x="382238" y="2758726"/>
                  <a:pt x="400336" y="2758631"/>
                </a:cubicBezTo>
                <a:cubicBezTo>
                  <a:pt x="488061" y="2758249"/>
                  <a:pt x="575786" y="2757964"/>
                  <a:pt x="663416" y="2757869"/>
                </a:cubicBezTo>
                <a:cubicBezTo>
                  <a:pt x="685038" y="2757869"/>
                  <a:pt x="694087" y="2748915"/>
                  <a:pt x="694087" y="2725960"/>
                </a:cubicBezTo>
                <a:cubicBezTo>
                  <a:pt x="693515" y="2380298"/>
                  <a:pt x="693706" y="2034635"/>
                  <a:pt x="693706" y="1688878"/>
                </a:cubicBezTo>
                <a:cubicBezTo>
                  <a:pt x="693706" y="1661636"/>
                  <a:pt x="691325" y="1659446"/>
                  <a:pt x="663035" y="1659350"/>
                </a:cubicBezTo>
                <a:cubicBezTo>
                  <a:pt x="579692" y="1659255"/>
                  <a:pt x="496348" y="1659255"/>
                  <a:pt x="413004" y="1659350"/>
                </a:cubicBezTo>
                <a:close/>
                <a:moveTo>
                  <a:pt x="2700242" y="1659064"/>
                </a:moveTo>
                <a:cubicBezTo>
                  <a:pt x="2616137" y="1659827"/>
                  <a:pt x="2532031" y="1659350"/>
                  <a:pt x="2447925" y="1659350"/>
                </a:cubicBezTo>
                <a:cubicBezTo>
                  <a:pt x="2414873" y="1659350"/>
                  <a:pt x="2414588" y="1659731"/>
                  <a:pt x="2414492" y="1692212"/>
                </a:cubicBezTo>
                <a:cubicBezTo>
                  <a:pt x="2414397" y="1864233"/>
                  <a:pt x="2414492" y="2036064"/>
                  <a:pt x="2414492" y="2207800"/>
                </a:cubicBezTo>
                <a:cubicBezTo>
                  <a:pt x="2414492" y="2381822"/>
                  <a:pt x="2414492" y="2555843"/>
                  <a:pt x="2414492" y="2729770"/>
                </a:cubicBezTo>
                <a:cubicBezTo>
                  <a:pt x="2414492" y="2756535"/>
                  <a:pt x="2416493" y="2758631"/>
                  <a:pt x="2443163" y="2758726"/>
                </a:cubicBezTo>
                <a:cubicBezTo>
                  <a:pt x="2528697" y="2758916"/>
                  <a:pt x="2614232" y="2758440"/>
                  <a:pt x="2699861" y="2759012"/>
                </a:cubicBezTo>
                <a:cubicBezTo>
                  <a:pt x="2720245" y="2759202"/>
                  <a:pt x="2728436" y="2752535"/>
                  <a:pt x="2728436" y="2731199"/>
                </a:cubicBezTo>
                <a:cubicBezTo>
                  <a:pt x="2727960" y="2383155"/>
                  <a:pt x="2727960" y="2035207"/>
                  <a:pt x="2728436" y="1687163"/>
                </a:cubicBezTo>
                <a:cubicBezTo>
                  <a:pt x="2728436" y="1666208"/>
                  <a:pt x="2721007" y="1658874"/>
                  <a:pt x="2700242" y="1659064"/>
                </a:cubicBezTo>
                <a:close/>
                <a:moveTo>
                  <a:pt x="1894712" y="630555"/>
                </a:moveTo>
                <a:cubicBezTo>
                  <a:pt x="2017109" y="632841"/>
                  <a:pt x="2119883" y="732282"/>
                  <a:pt x="2118073" y="855916"/>
                </a:cubicBezTo>
                <a:cubicBezTo>
                  <a:pt x="2116359" y="979932"/>
                  <a:pt x="2021300" y="1076896"/>
                  <a:pt x="1891950" y="1079373"/>
                </a:cubicBezTo>
                <a:cubicBezTo>
                  <a:pt x="1776698" y="1081564"/>
                  <a:pt x="1664779" y="972979"/>
                  <a:pt x="1666493" y="854392"/>
                </a:cubicBezTo>
                <a:cubicBezTo>
                  <a:pt x="1664684" y="741997"/>
                  <a:pt x="1773173" y="628269"/>
                  <a:pt x="1894712" y="630555"/>
                </a:cubicBezTo>
                <a:close/>
                <a:moveTo>
                  <a:pt x="1893451" y="389871"/>
                </a:moveTo>
                <a:cubicBezTo>
                  <a:pt x="1886260" y="389740"/>
                  <a:pt x="1878950" y="392478"/>
                  <a:pt x="1870520" y="398337"/>
                </a:cubicBezTo>
                <a:cubicBezTo>
                  <a:pt x="1799177" y="447962"/>
                  <a:pt x="1728216" y="498159"/>
                  <a:pt x="1656302" y="547022"/>
                </a:cubicBezTo>
                <a:cubicBezTo>
                  <a:pt x="1516094" y="642177"/>
                  <a:pt x="1378363" y="741046"/>
                  <a:pt x="1239584" y="838391"/>
                </a:cubicBezTo>
                <a:cubicBezTo>
                  <a:pt x="1037939" y="979838"/>
                  <a:pt x="836390" y="1121283"/>
                  <a:pt x="634746" y="1262729"/>
                </a:cubicBezTo>
                <a:cubicBezTo>
                  <a:pt x="604647" y="1283780"/>
                  <a:pt x="574453" y="1304544"/>
                  <a:pt x="540258" y="1328261"/>
                </a:cubicBezTo>
                <a:cubicBezTo>
                  <a:pt x="1442847" y="1328261"/>
                  <a:pt x="2340197" y="1328261"/>
                  <a:pt x="3237643" y="1328261"/>
                </a:cubicBezTo>
                <a:cubicBezTo>
                  <a:pt x="3238214" y="1326737"/>
                  <a:pt x="3238786" y="1325118"/>
                  <a:pt x="3239357" y="1323594"/>
                </a:cubicBezTo>
                <a:cubicBezTo>
                  <a:pt x="3195733" y="1293209"/>
                  <a:pt x="3152204" y="1262729"/>
                  <a:pt x="3108579" y="1232345"/>
                </a:cubicBezTo>
                <a:cubicBezTo>
                  <a:pt x="2980373" y="1142905"/>
                  <a:pt x="2852166" y="1053371"/>
                  <a:pt x="2723864" y="964026"/>
                </a:cubicBezTo>
                <a:cubicBezTo>
                  <a:pt x="2621375" y="892589"/>
                  <a:pt x="2518505" y="821628"/>
                  <a:pt x="2416207" y="750000"/>
                </a:cubicBezTo>
                <a:cubicBezTo>
                  <a:pt x="2249138" y="633128"/>
                  <a:pt x="2082356" y="515970"/>
                  <a:pt x="1915668" y="398621"/>
                </a:cubicBezTo>
                <a:cubicBezTo>
                  <a:pt x="1907715" y="393002"/>
                  <a:pt x="1900643" y="390002"/>
                  <a:pt x="1893451" y="389871"/>
                </a:cubicBezTo>
                <a:close/>
                <a:moveTo>
                  <a:pt x="411671" y="378429"/>
                </a:moveTo>
                <a:cubicBezTo>
                  <a:pt x="393573" y="378429"/>
                  <a:pt x="378524" y="378239"/>
                  <a:pt x="378619" y="403860"/>
                </a:cubicBezTo>
                <a:cubicBezTo>
                  <a:pt x="379190" y="601123"/>
                  <a:pt x="378905" y="798387"/>
                  <a:pt x="379000" y="995649"/>
                </a:cubicBezTo>
                <a:cubicBezTo>
                  <a:pt x="379000" y="1001269"/>
                  <a:pt x="377190" y="1008318"/>
                  <a:pt x="383191" y="1011651"/>
                </a:cubicBezTo>
                <a:cubicBezTo>
                  <a:pt x="389477" y="1015176"/>
                  <a:pt x="394049" y="1009556"/>
                  <a:pt x="398621" y="1006317"/>
                </a:cubicBezTo>
                <a:cubicBezTo>
                  <a:pt x="458724" y="964788"/>
                  <a:pt x="519017" y="923640"/>
                  <a:pt x="579025" y="882111"/>
                </a:cubicBezTo>
                <a:cubicBezTo>
                  <a:pt x="792956" y="734283"/>
                  <a:pt x="1005173" y="584074"/>
                  <a:pt x="1218057" y="434722"/>
                </a:cubicBezTo>
                <a:cubicBezTo>
                  <a:pt x="1241679" y="418244"/>
                  <a:pt x="1265015" y="401288"/>
                  <a:pt x="1290542" y="383192"/>
                </a:cubicBezTo>
                <a:cubicBezTo>
                  <a:pt x="1280922" y="377476"/>
                  <a:pt x="1273588" y="378715"/>
                  <a:pt x="1266635" y="378620"/>
                </a:cubicBezTo>
                <a:cubicBezTo>
                  <a:pt x="1246918" y="378429"/>
                  <a:pt x="1227201" y="378524"/>
                  <a:pt x="1207484" y="378524"/>
                </a:cubicBezTo>
                <a:cubicBezTo>
                  <a:pt x="942213" y="378524"/>
                  <a:pt x="676942" y="378620"/>
                  <a:pt x="411671" y="378429"/>
                </a:cubicBezTo>
                <a:close/>
                <a:moveTo>
                  <a:pt x="2507528" y="378274"/>
                </a:moveTo>
                <a:cubicBezTo>
                  <a:pt x="2503456" y="378453"/>
                  <a:pt x="2499313" y="379382"/>
                  <a:pt x="2495169" y="382430"/>
                </a:cubicBezTo>
                <a:cubicBezTo>
                  <a:pt x="2499455" y="391002"/>
                  <a:pt x="2506504" y="393859"/>
                  <a:pt x="2512409" y="397955"/>
                </a:cubicBezTo>
                <a:cubicBezTo>
                  <a:pt x="2612993" y="466917"/>
                  <a:pt x="2711958" y="538353"/>
                  <a:pt x="2813018" y="606648"/>
                </a:cubicBezTo>
                <a:cubicBezTo>
                  <a:pt x="2952274" y="700755"/>
                  <a:pt x="3088291" y="799530"/>
                  <a:pt x="3225927" y="896113"/>
                </a:cubicBezTo>
                <a:cubicBezTo>
                  <a:pt x="3279172" y="933451"/>
                  <a:pt x="3332988" y="970027"/>
                  <a:pt x="3386233" y="1007270"/>
                </a:cubicBezTo>
                <a:cubicBezTo>
                  <a:pt x="3398520" y="1015938"/>
                  <a:pt x="3404711" y="1014985"/>
                  <a:pt x="3404521" y="998697"/>
                </a:cubicBezTo>
                <a:cubicBezTo>
                  <a:pt x="3404521" y="994316"/>
                  <a:pt x="3404616" y="989934"/>
                  <a:pt x="3404616" y="985553"/>
                </a:cubicBezTo>
                <a:cubicBezTo>
                  <a:pt x="3404616" y="794767"/>
                  <a:pt x="3404616" y="603981"/>
                  <a:pt x="3404616" y="413100"/>
                </a:cubicBezTo>
                <a:cubicBezTo>
                  <a:pt x="3404616" y="378906"/>
                  <a:pt x="3404330" y="378524"/>
                  <a:pt x="3370612" y="378524"/>
                </a:cubicBezTo>
                <a:cubicBezTo>
                  <a:pt x="3086862" y="378524"/>
                  <a:pt x="2803208" y="378524"/>
                  <a:pt x="2519458" y="378620"/>
                </a:cubicBezTo>
                <a:cubicBezTo>
                  <a:pt x="2515601" y="378667"/>
                  <a:pt x="2511600" y="378096"/>
                  <a:pt x="2507528" y="378274"/>
                </a:cubicBezTo>
                <a:close/>
                <a:moveTo>
                  <a:pt x="20193" y="0"/>
                </a:moveTo>
                <a:cubicBezTo>
                  <a:pt x="1275779" y="476"/>
                  <a:pt x="2531459" y="381"/>
                  <a:pt x="3787140" y="381"/>
                </a:cubicBezTo>
                <a:cubicBezTo>
                  <a:pt x="3787140" y="1010699"/>
                  <a:pt x="3787045" y="2021014"/>
                  <a:pt x="3786949" y="3031427"/>
                </a:cubicBezTo>
                <a:cubicBezTo>
                  <a:pt x="3786949" y="3066383"/>
                  <a:pt x="3785902" y="3101054"/>
                  <a:pt x="3780758" y="3136106"/>
                </a:cubicBezTo>
                <a:cubicBezTo>
                  <a:pt x="3767899" y="3224308"/>
                  <a:pt x="3751231" y="3311366"/>
                  <a:pt x="3726561" y="3397091"/>
                </a:cubicBezTo>
                <a:cubicBezTo>
                  <a:pt x="3689318" y="3527108"/>
                  <a:pt x="3635883" y="3650075"/>
                  <a:pt x="3569018" y="3767138"/>
                </a:cubicBezTo>
                <a:cubicBezTo>
                  <a:pt x="3453574" y="3969163"/>
                  <a:pt x="3301841" y="4141280"/>
                  <a:pt x="3126772" y="4293299"/>
                </a:cubicBezTo>
                <a:cubicBezTo>
                  <a:pt x="2981611" y="4419315"/>
                  <a:pt x="2821972" y="4524471"/>
                  <a:pt x="2653284" y="4616291"/>
                </a:cubicBezTo>
                <a:cubicBezTo>
                  <a:pt x="2427637" y="4739164"/>
                  <a:pt x="2191893" y="4836033"/>
                  <a:pt x="1941100" y="4894231"/>
                </a:cubicBezTo>
                <a:cubicBezTo>
                  <a:pt x="1917573" y="4899660"/>
                  <a:pt x="1893761" y="4903661"/>
                  <a:pt x="1869472" y="4897945"/>
                </a:cubicBezTo>
                <a:cubicBezTo>
                  <a:pt x="1827562" y="4888040"/>
                  <a:pt x="1785652" y="4878419"/>
                  <a:pt x="1744028" y="4867371"/>
                </a:cubicBezTo>
                <a:cubicBezTo>
                  <a:pt x="1662779" y="4845844"/>
                  <a:pt x="1582864" y="4820222"/>
                  <a:pt x="1504474" y="4789837"/>
                </a:cubicBezTo>
                <a:cubicBezTo>
                  <a:pt x="1355027" y="4732020"/>
                  <a:pt x="1211104" y="4662678"/>
                  <a:pt x="1071944" y="4583049"/>
                </a:cubicBezTo>
                <a:cubicBezTo>
                  <a:pt x="876776" y="4471321"/>
                  <a:pt x="699230" y="4336161"/>
                  <a:pt x="537210" y="4180808"/>
                </a:cubicBezTo>
                <a:cubicBezTo>
                  <a:pt x="401765" y="4051078"/>
                  <a:pt x="288989" y="3903250"/>
                  <a:pt x="198406" y="3738848"/>
                </a:cubicBezTo>
                <a:cubicBezTo>
                  <a:pt x="110681" y="3579590"/>
                  <a:pt x="48768" y="3411093"/>
                  <a:pt x="17240" y="3231737"/>
                </a:cubicBezTo>
                <a:cubicBezTo>
                  <a:pt x="12002" y="3201638"/>
                  <a:pt x="6096" y="3171635"/>
                  <a:pt x="381" y="3141536"/>
                </a:cubicBezTo>
                <a:cubicBezTo>
                  <a:pt x="381" y="2101120"/>
                  <a:pt x="381" y="1060610"/>
                  <a:pt x="0" y="20193"/>
                </a:cubicBezTo>
                <a:cubicBezTo>
                  <a:pt x="0" y="3715"/>
                  <a:pt x="3715" y="0"/>
                  <a:pt x="20193" y="0"/>
                </a:cubicBezTo>
                <a:close/>
              </a:path>
            </a:pathLst>
          </a:custGeom>
          <a:solidFill>
            <a:schemeClr val="bg1"/>
          </a:solidFill>
          <a:ln w="9525" cap="flat">
            <a:noFill/>
            <a:prstDash val="solid"/>
            <a:miter/>
          </a:ln>
        </p:spPr>
        <p:txBody>
          <a:bodyPr rtlCol="0" anchor="ctr"/>
          <a:lstStyle/>
          <a:p>
            <a:endParaRPr lang="en-IN"/>
          </a:p>
        </p:txBody>
      </p:sp>
      <p:sp>
        <p:nvSpPr>
          <p:cNvPr id="2" name="Rectangle 1">
            <a:extLst>
              <a:ext uri="{FF2B5EF4-FFF2-40B4-BE49-F238E27FC236}">
                <a16:creationId xmlns:a16="http://schemas.microsoft.com/office/drawing/2014/main" id="{A2511E33-C05F-20D3-55C6-6548AD125A94}"/>
              </a:ext>
            </a:extLst>
          </p:cNvPr>
          <p:cNvSpPr/>
          <p:nvPr userDrawn="1"/>
        </p:nvSpPr>
        <p:spPr>
          <a:xfrm>
            <a:off x="368490" y="0"/>
            <a:ext cx="1378423" cy="398464"/>
          </a:xfrm>
          <a:prstGeom prst="rect">
            <a:avLst/>
          </a:prstGeom>
          <a:solidFill>
            <a:srgbClr val="0069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27278042"/>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Quote slide (6 options)">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4050FAE2-2D1E-D636-CAE2-A01005DFE2BC}"/>
              </a:ext>
            </a:extLst>
          </p:cNvPr>
          <p:cNvGraphicFramePr>
            <a:graphicFrameLocks noChangeAspect="1"/>
          </p:cNvGraphicFramePr>
          <p:nvPr userDrawn="1">
            <p:custDataLst>
              <p:tags r:id="rId1"/>
            </p:custDataLst>
            <p:extLst>
              <p:ext uri="{D42A27DB-BD31-4B8C-83A1-F6EECF244321}">
                <p14:modId xmlns:p14="http://schemas.microsoft.com/office/powerpoint/2010/main" val="195050246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1" imgH="423" progId="TCLayout.ActiveDocument.1">
                  <p:embed/>
                </p:oleObj>
              </mc:Choice>
              <mc:Fallback>
                <p:oleObj name="think-cell Slide" r:id="rId3" imgW="421" imgH="423" progId="TCLayout.ActiveDocument.1">
                  <p:embed/>
                  <p:pic>
                    <p:nvPicPr>
                      <p:cNvPr id="3" name="think-cell data - do not delete" hidden="1">
                        <a:extLst>
                          <a:ext uri="{FF2B5EF4-FFF2-40B4-BE49-F238E27FC236}">
                            <a16:creationId xmlns:a16="http://schemas.microsoft.com/office/drawing/2014/main" id="{4050FAE2-2D1E-D636-CAE2-A01005DFE2B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6" name="Title 5">
            <a:extLst>
              <a:ext uri="{FF2B5EF4-FFF2-40B4-BE49-F238E27FC236}">
                <a16:creationId xmlns:a16="http://schemas.microsoft.com/office/drawing/2014/main" id="{8933DAD7-DD40-9C4B-C4CA-C76032BA5820}"/>
              </a:ext>
            </a:extLst>
          </p:cNvPr>
          <p:cNvSpPr>
            <a:spLocks noGrp="1"/>
          </p:cNvSpPr>
          <p:nvPr>
            <p:ph type="title"/>
          </p:nvPr>
        </p:nvSpPr>
        <p:spPr/>
        <p:txBody>
          <a:bodyPr/>
          <a:lstStyle/>
          <a:p>
            <a:r>
              <a:rPr lang="en-US"/>
              <a:t>Click to edit Master title style</a:t>
            </a:r>
          </a:p>
        </p:txBody>
      </p:sp>
      <p:sp>
        <p:nvSpPr>
          <p:cNvPr id="24" name="Text Placeholder 1">
            <a:extLst>
              <a:ext uri="{FF2B5EF4-FFF2-40B4-BE49-F238E27FC236}">
                <a16:creationId xmlns:a16="http://schemas.microsoft.com/office/drawing/2014/main" id="{C3B95AAC-9F4D-20FA-FB9A-ED9D0B4DEE69}"/>
              </a:ext>
            </a:extLst>
          </p:cNvPr>
          <p:cNvSpPr>
            <a:spLocks noGrp="1"/>
          </p:cNvSpPr>
          <p:nvPr>
            <p:ph idx="1" hasCustomPrompt="1"/>
          </p:nvPr>
        </p:nvSpPr>
        <p:spPr>
          <a:xfrm>
            <a:off x="522288" y="2021331"/>
            <a:ext cx="3268983" cy="276999"/>
          </a:xfrm>
          <a:prstGeom prst="rect">
            <a:avLst/>
          </a:prstGeom>
        </p:spPr>
        <p:txBody>
          <a:bodyPr vert="horz" lIns="0" tIns="0" rIns="0" bIns="0" rtlCol="0" anchor="t">
            <a:spAutoFit/>
          </a:bodyPr>
          <a:lstStyle>
            <a:lvl1pPr marL="0" indent="0">
              <a:buNone/>
              <a:defRPr sz="1800"/>
            </a:lvl1pPr>
          </a:lstStyle>
          <a:p>
            <a:pPr lvl="0"/>
            <a:r>
              <a:rPr lang="en-US"/>
              <a:t>Click to edit Master text styles</a:t>
            </a:r>
          </a:p>
        </p:txBody>
      </p:sp>
      <p:sp>
        <p:nvSpPr>
          <p:cNvPr id="25" name="Text Placeholder 1">
            <a:extLst>
              <a:ext uri="{FF2B5EF4-FFF2-40B4-BE49-F238E27FC236}">
                <a16:creationId xmlns:a16="http://schemas.microsoft.com/office/drawing/2014/main" id="{820388BE-4EFC-298A-DB14-49016D6AF122}"/>
              </a:ext>
            </a:extLst>
          </p:cNvPr>
          <p:cNvSpPr>
            <a:spLocks noGrp="1"/>
          </p:cNvSpPr>
          <p:nvPr>
            <p:ph idx="10" hasCustomPrompt="1"/>
          </p:nvPr>
        </p:nvSpPr>
        <p:spPr>
          <a:xfrm>
            <a:off x="4487313" y="2021331"/>
            <a:ext cx="3268983" cy="276999"/>
          </a:xfrm>
          <a:prstGeom prst="rect">
            <a:avLst/>
          </a:prstGeom>
        </p:spPr>
        <p:txBody>
          <a:bodyPr vert="horz" lIns="0" tIns="0" rIns="0" bIns="0" rtlCol="0" anchor="t">
            <a:spAutoFit/>
          </a:bodyPr>
          <a:lstStyle>
            <a:lvl1pPr marL="0" indent="0">
              <a:buNone/>
              <a:defRPr sz="1800"/>
            </a:lvl1pPr>
          </a:lstStyle>
          <a:p>
            <a:pPr lvl="0"/>
            <a:r>
              <a:rPr lang="en-US"/>
              <a:t>Click to edit Master text styles</a:t>
            </a:r>
          </a:p>
        </p:txBody>
      </p:sp>
      <p:sp>
        <p:nvSpPr>
          <p:cNvPr id="26" name="Text Placeholder 1">
            <a:extLst>
              <a:ext uri="{FF2B5EF4-FFF2-40B4-BE49-F238E27FC236}">
                <a16:creationId xmlns:a16="http://schemas.microsoft.com/office/drawing/2014/main" id="{ED3DD2C5-8963-246E-ABAE-40AB12A3B118}"/>
              </a:ext>
            </a:extLst>
          </p:cNvPr>
          <p:cNvSpPr>
            <a:spLocks noGrp="1"/>
          </p:cNvSpPr>
          <p:nvPr>
            <p:ph idx="11" hasCustomPrompt="1"/>
          </p:nvPr>
        </p:nvSpPr>
        <p:spPr>
          <a:xfrm>
            <a:off x="8452338" y="2021331"/>
            <a:ext cx="3268983" cy="276999"/>
          </a:xfrm>
          <a:prstGeom prst="rect">
            <a:avLst/>
          </a:prstGeom>
        </p:spPr>
        <p:txBody>
          <a:bodyPr vert="horz" lIns="0" tIns="0" rIns="0" bIns="0" rtlCol="0" anchor="t">
            <a:spAutoFit/>
          </a:bodyPr>
          <a:lstStyle>
            <a:lvl1pPr marL="0" indent="0">
              <a:buNone/>
              <a:defRPr sz="1800"/>
            </a:lvl1pPr>
          </a:lstStyle>
          <a:p>
            <a:pPr lvl="0"/>
            <a:r>
              <a:rPr lang="en-US"/>
              <a:t>Click to edit Master text styles</a:t>
            </a:r>
          </a:p>
        </p:txBody>
      </p:sp>
      <p:sp>
        <p:nvSpPr>
          <p:cNvPr id="27" name="Text Placeholder 1">
            <a:extLst>
              <a:ext uri="{FF2B5EF4-FFF2-40B4-BE49-F238E27FC236}">
                <a16:creationId xmlns:a16="http://schemas.microsoft.com/office/drawing/2014/main" id="{209219D3-18CF-8831-C29F-21CD5DC42A47}"/>
              </a:ext>
            </a:extLst>
          </p:cNvPr>
          <p:cNvSpPr>
            <a:spLocks noGrp="1"/>
          </p:cNvSpPr>
          <p:nvPr>
            <p:ph idx="12" hasCustomPrompt="1"/>
          </p:nvPr>
        </p:nvSpPr>
        <p:spPr>
          <a:xfrm>
            <a:off x="522288" y="4274263"/>
            <a:ext cx="3268983" cy="276999"/>
          </a:xfrm>
          <a:prstGeom prst="rect">
            <a:avLst/>
          </a:prstGeom>
        </p:spPr>
        <p:txBody>
          <a:bodyPr vert="horz" lIns="0" tIns="0" rIns="0" bIns="0" rtlCol="0" anchor="t">
            <a:spAutoFit/>
          </a:bodyPr>
          <a:lstStyle>
            <a:lvl1pPr marL="0" indent="0">
              <a:buNone/>
              <a:defRPr sz="1800"/>
            </a:lvl1pPr>
          </a:lstStyle>
          <a:p>
            <a:pPr lvl="0"/>
            <a:r>
              <a:rPr lang="en-US"/>
              <a:t>Click to edit Master text styles</a:t>
            </a:r>
          </a:p>
        </p:txBody>
      </p:sp>
      <p:sp>
        <p:nvSpPr>
          <p:cNvPr id="28" name="Text Placeholder 1">
            <a:extLst>
              <a:ext uri="{FF2B5EF4-FFF2-40B4-BE49-F238E27FC236}">
                <a16:creationId xmlns:a16="http://schemas.microsoft.com/office/drawing/2014/main" id="{3DF91B10-287E-7599-2A52-BBC223911461}"/>
              </a:ext>
            </a:extLst>
          </p:cNvPr>
          <p:cNvSpPr>
            <a:spLocks noGrp="1"/>
          </p:cNvSpPr>
          <p:nvPr>
            <p:ph idx="13" hasCustomPrompt="1"/>
          </p:nvPr>
        </p:nvSpPr>
        <p:spPr>
          <a:xfrm>
            <a:off x="4487313" y="4274263"/>
            <a:ext cx="3268983" cy="276999"/>
          </a:xfrm>
          <a:prstGeom prst="rect">
            <a:avLst/>
          </a:prstGeom>
        </p:spPr>
        <p:txBody>
          <a:bodyPr vert="horz" lIns="0" tIns="0" rIns="0" bIns="0" rtlCol="0" anchor="t">
            <a:spAutoFit/>
          </a:bodyPr>
          <a:lstStyle>
            <a:lvl1pPr marL="0" indent="0">
              <a:buNone/>
              <a:defRPr sz="1800"/>
            </a:lvl1pPr>
          </a:lstStyle>
          <a:p>
            <a:pPr lvl="0"/>
            <a:r>
              <a:rPr lang="en-US"/>
              <a:t>Click to edit Master</a:t>
            </a:r>
          </a:p>
        </p:txBody>
      </p:sp>
      <p:sp>
        <p:nvSpPr>
          <p:cNvPr id="29" name="Text Placeholder 1">
            <a:extLst>
              <a:ext uri="{FF2B5EF4-FFF2-40B4-BE49-F238E27FC236}">
                <a16:creationId xmlns:a16="http://schemas.microsoft.com/office/drawing/2014/main" id="{C6116477-C8A9-4D1F-EEE3-C0D13EF92133}"/>
              </a:ext>
            </a:extLst>
          </p:cNvPr>
          <p:cNvSpPr>
            <a:spLocks noGrp="1"/>
          </p:cNvSpPr>
          <p:nvPr>
            <p:ph idx="14" hasCustomPrompt="1"/>
          </p:nvPr>
        </p:nvSpPr>
        <p:spPr>
          <a:xfrm>
            <a:off x="8452338" y="4274263"/>
            <a:ext cx="3268983" cy="276999"/>
          </a:xfrm>
          <a:prstGeom prst="rect">
            <a:avLst/>
          </a:prstGeom>
        </p:spPr>
        <p:txBody>
          <a:bodyPr vert="horz" lIns="0" tIns="0" rIns="0" bIns="0" rtlCol="0" anchor="t">
            <a:spAutoFit/>
          </a:bodyPr>
          <a:lstStyle>
            <a:lvl1pPr marL="0" indent="0">
              <a:buNone/>
              <a:defRPr sz="1800"/>
            </a:lvl1pPr>
          </a:lstStyle>
          <a:p>
            <a:pPr lvl="0"/>
            <a:r>
              <a:rPr lang="en-US"/>
              <a:t>Click to edit Master text styles</a:t>
            </a:r>
          </a:p>
        </p:txBody>
      </p:sp>
      <p:sp>
        <p:nvSpPr>
          <p:cNvPr id="31" name="Text Placeholder 1">
            <a:extLst>
              <a:ext uri="{FF2B5EF4-FFF2-40B4-BE49-F238E27FC236}">
                <a16:creationId xmlns:a16="http://schemas.microsoft.com/office/drawing/2014/main" id="{23CC2C1D-9277-32F5-2C0B-7B5D087CF6EA}"/>
              </a:ext>
            </a:extLst>
          </p:cNvPr>
          <p:cNvSpPr>
            <a:spLocks noGrp="1"/>
          </p:cNvSpPr>
          <p:nvPr>
            <p:ph idx="15" hasCustomPrompt="1"/>
          </p:nvPr>
        </p:nvSpPr>
        <p:spPr>
          <a:xfrm>
            <a:off x="1997221" y="3383605"/>
            <a:ext cx="1794050" cy="301176"/>
          </a:xfrm>
          <a:prstGeom prst="rect">
            <a:avLst/>
          </a:prstGeom>
          <a:solidFill>
            <a:schemeClr val="accent1"/>
          </a:solidFill>
        </p:spPr>
        <p:txBody>
          <a:bodyPr vert="horz" lIns="0" tIns="0" rIns="0" bIns="0" rtlCol="0" anchor="ctr">
            <a:noAutofit/>
          </a:bodyPr>
          <a:lstStyle>
            <a:lvl1pPr marL="0" indent="0" algn="ctr">
              <a:buNone/>
              <a:defRPr sz="1800" b="1">
                <a:solidFill>
                  <a:schemeClr val="bg1"/>
                </a:solidFill>
              </a:defRPr>
            </a:lvl1pPr>
          </a:lstStyle>
          <a:p>
            <a:pPr lvl="0"/>
            <a:r>
              <a:rPr lang="en-US"/>
              <a:t>Edit text</a:t>
            </a:r>
          </a:p>
        </p:txBody>
      </p:sp>
      <p:sp>
        <p:nvSpPr>
          <p:cNvPr id="37" name="Text Placeholder 1">
            <a:extLst>
              <a:ext uri="{FF2B5EF4-FFF2-40B4-BE49-F238E27FC236}">
                <a16:creationId xmlns:a16="http://schemas.microsoft.com/office/drawing/2014/main" id="{8ACD40B1-48BF-D708-D2B2-F9F0E0B126B7}"/>
              </a:ext>
            </a:extLst>
          </p:cNvPr>
          <p:cNvSpPr>
            <a:spLocks noGrp="1"/>
          </p:cNvSpPr>
          <p:nvPr>
            <p:ph idx="16" hasCustomPrompt="1"/>
          </p:nvPr>
        </p:nvSpPr>
        <p:spPr>
          <a:xfrm>
            <a:off x="5962246" y="3383605"/>
            <a:ext cx="1794050" cy="301176"/>
          </a:xfrm>
          <a:prstGeom prst="rect">
            <a:avLst/>
          </a:prstGeom>
          <a:solidFill>
            <a:schemeClr val="accent1"/>
          </a:solidFill>
        </p:spPr>
        <p:txBody>
          <a:bodyPr vert="horz" lIns="0" tIns="0" rIns="0" bIns="0" rtlCol="0" anchor="ctr">
            <a:noAutofit/>
          </a:bodyPr>
          <a:lstStyle>
            <a:lvl1pPr marL="0" indent="0" algn="ctr">
              <a:buNone/>
              <a:defRPr sz="1800" b="1">
                <a:solidFill>
                  <a:schemeClr val="bg1"/>
                </a:solidFill>
              </a:defRPr>
            </a:lvl1pPr>
          </a:lstStyle>
          <a:p>
            <a:pPr lvl="0"/>
            <a:r>
              <a:rPr lang="en-US"/>
              <a:t>Edit text</a:t>
            </a:r>
          </a:p>
        </p:txBody>
      </p:sp>
      <p:sp>
        <p:nvSpPr>
          <p:cNvPr id="38" name="Text Placeholder 1">
            <a:extLst>
              <a:ext uri="{FF2B5EF4-FFF2-40B4-BE49-F238E27FC236}">
                <a16:creationId xmlns:a16="http://schemas.microsoft.com/office/drawing/2014/main" id="{4A4E5174-2BFC-DC8C-7793-57D4E861BC1C}"/>
              </a:ext>
            </a:extLst>
          </p:cNvPr>
          <p:cNvSpPr>
            <a:spLocks noGrp="1"/>
          </p:cNvSpPr>
          <p:nvPr>
            <p:ph idx="17" hasCustomPrompt="1"/>
          </p:nvPr>
        </p:nvSpPr>
        <p:spPr>
          <a:xfrm>
            <a:off x="9927271" y="3383605"/>
            <a:ext cx="1794050" cy="301176"/>
          </a:xfrm>
          <a:prstGeom prst="rect">
            <a:avLst/>
          </a:prstGeom>
          <a:solidFill>
            <a:schemeClr val="accent1"/>
          </a:solidFill>
        </p:spPr>
        <p:txBody>
          <a:bodyPr vert="horz" lIns="0" tIns="0" rIns="0" bIns="0" rtlCol="0" anchor="ctr">
            <a:noAutofit/>
          </a:bodyPr>
          <a:lstStyle>
            <a:lvl1pPr marL="0" indent="0" algn="ctr">
              <a:buNone/>
              <a:defRPr sz="1800" b="1">
                <a:solidFill>
                  <a:schemeClr val="bg1"/>
                </a:solidFill>
              </a:defRPr>
            </a:lvl1pPr>
          </a:lstStyle>
          <a:p>
            <a:pPr lvl="0"/>
            <a:r>
              <a:rPr lang="en-US"/>
              <a:t>Edit text</a:t>
            </a:r>
          </a:p>
        </p:txBody>
      </p:sp>
      <p:sp>
        <p:nvSpPr>
          <p:cNvPr id="39" name="Text Placeholder 1">
            <a:extLst>
              <a:ext uri="{FF2B5EF4-FFF2-40B4-BE49-F238E27FC236}">
                <a16:creationId xmlns:a16="http://schemas.microsoft.com/office/drawing/2014/main" id="{1E18CB7E-C82B-A88F-1469-FF3FBDB63B30}"/>
              </a:ext>
            </a:extLst>
          </p:cNvPr>
          <p:cNvSpPr>
            <a:spLocks noGrp="1"/>
          </p:cNvSpPr>
          <p:nvPr>
            <p:ph idx="18" hasCustomPrompt="1"/>
          </p:nvPr>
        </p:nvSpPr>
        <p:spPr>
          <a:xfrm>
            <a:off x="1997221" y="5636537"/>
            <a:ext cx="1794050" cy="301176"/>
          </a:xfrm>
          <a:prstGeom prst="rect">
            <a:avLst/>
          </a:prstGeom>
          <a:solidFill>
            <a:schemeClr val="accent1"/>
          </a:solidFill>
        </p:spPr>
        <p:txBody>
          <a:bodyPr vert="horz" lIns="0" tIns="0" rIns="0" bIns="0" rtlCol="0" anchor="ctr">
            <a:noAutofit/>
          </a:bodyPr>
          <a:lstStyle>
            <a:lvl1pPr marL="0" indent="0" algn="ctr">
              <a:buNone/>
              <a:defRPr sz="1800" b="1">
                <a:solidFill>
                  <a:schemeClr val="bg1"/>
                </a:solidFill>
              </a:defRPr>
            </a:lvl1pPr>
          </a:lstStyle>
          <a:p>
            <a:pPr lvl="0"/>
            <a:r>
              <a:rPr lang="en-US"/>
              <a:t>Edit text</a:t>
            </a:r>
          </a:p>
        </p:txBody>
      </p:sp>
      <p:sp>
        <p:nvSpPr>
          <p:cNvPr id="40" name="Text Placeholder 1">
            <a:extLst>
              <a:ext uri="{FF2B5EF4-FFF2-40B4-BE49-F238E27FC236}">
                <a16:creationId xmlns:a16="http://schemas.microsoft.com/office/drawing/2014/main" id="{54F19937-647F-10B9-F99A-6E449F830ADB}"/>
              </a:ext>
            </a:extLst>
          </p:cNvPr>
          <p:cNvSpPr>
            <a:spLocks noGrp="1"/>
          </p:cNvSpPr>
          <p:nvPr>
            <p:ph idx="19" hasCustomPrompt="1"/>
          </p:nvPr>
        </p:nvSpPr>
        <p:spPr>
          <a:xfrm>
            <a:off x="5962246" y="5636537"/>
            <a:ext cx="1794050" cy="301176"/>
          </a:xfrm>
          <a:prstGeom prst="rect">
            <a:avLst/>
          </a:prstGeom>
          <a:solidFill>
            <a:schemeClr val="accent1"/>
          </a:solidFill>
        </p:spPr>
        <p:txBody>
          <a:bodyPr vert="horz" lIns="0" tIns="0" rIns="0" bIns="0" rtlCol="0" anchor="ctr">
            <a:noAutofit/>
          </a:bodyPr>
          <a:lstStyle>
            <a:lvl1pPr marL="0" indent="0" algn="ctr">
              <a:buNone/>
              <a:defRPr sz="1800" b="1">
                <a:solidFill>
                  <a:schemeClr val="bg1"/>
                </a:solidFill>
              </a:defRPr>
            </a:lvl1pPr>
          </a:lstStyle>
          <a:p>
            <a:pPr lvl="0"/>
            <a:r>
              <a:rPr lang="en-US"/>
              <a:t>Edit text</a:t>
            </a:r>
          </a:p>
        </p:txBody>
      </p:sp>
      <p:sp>
        <p:nvSpPr>
          <p:cNvPr id="2" name="Text Placeholder 1">
            <a:extLst>
              <a:ext uri="{FF2B5EF4-FFF2-40B4-BE49-F238E27FC236}">
                <a16:creationId xmlns:a16="http://schemas.microsoft.com/office/drawing/2014/main" id="{0CC8860D-5F9A-2C16-0594-4173CED23DE9}"/>
              </a:ext>
            </a:extLst>
          </p:cNvPr>
          <p:cNvSpPr>
            <a:spLocks noGrp="1"/>
          </p:cNvSpPr>
          <p:nvPr>
            <p:ph idx="20" hasCustomPrompt="1"/>
          </p:nvPr>
        </p:nvSpPr>
        <p:spPr>
          <a:xfrm>
            <a:off x="9927271" y="5639981"/>
            <a:ext cx="1794050" cy="301176"/>
          </a:xfrm>
          <a:prstGeom prst="rect">
            <a:avLst/>
          </a:prstGeom>
          <a:solidFill>
            <a:schemeClr val="accent1"/>
          </a:solidFill>
        </p:spPr>
        <p:txBody>
          <a:bodyPr vert="horz" lIns="0" tIns="0" rIns="0" bIns="0" rtlCol="0" anchor="ctr">
            <a:noAutofit/>
          </a:bodyPr>
          <a:lstStyle>
            <a:lvl1pPr marL="0" indent="0" algn="ctr">
              <a:buNone/>
              <a:defRPr sz="1800" b="1">
                <a:solidFill>
                  <a:schemeClr val="bg1"/>
                </a:solidFill>
              </a:defRPr>
            </a:lvl1pPr>
          </a:lstStyle>
          <a:p>
            <a:pPr lvl="0"/>
            <a:r>
              <a:rPr lang="en-US"/>
              <a:t>Edit text</a:t>
            </a:r>
          </a:p>
        </p:txBody>
      </p:sp>
      <p:sp>
        <p:nvSpPr>
          <p:cNvPr id="4" name="Slide Number Placeholder 5">
            <a:extLst>
              <a:ext uri="{FF2B5EF4-FFF2-40B4-BE49-F238E27FC236}">
                <a16:creationId xmlns:a16="http://schemas.microsoft.com/office/drawing/2014/main" id="{C713EE5E-6456-5FC7-1C57-8120218D1CCE}"/>
              </a:ext>
            </a:extLst>
          </p:cNvPr>
          <p:cNvSpPr>
            <a:spLocks noGrp="1"/>
          </p:cNvSpPr>
          <p:nvPr>
            <p:ph type="sldNum" sz="quarter" idx="4"/>
          </p:nvPr>
        </p:nvSpPr>
        <p:spPr>
          <a:xfrm>
            <a:off x="11494905" y="6444376"/>
            <a:ext cx="226416" cy="123111"/>
          </a:xfrm>
          <a:prstGeom prst="rect">
            <a:avLst/>
          </a:prstGeom>
        </p:spPr>
        <p:txBody>
          <a:bodyPr vert="horz" lIns="0" tIns="0" rIns="0" bIns="0" rtlCol="0" anchor="ctr">
            <a:normAutofit/>
          </a:bodyPr>
          <a:lstStyle>
            <a:lvl1pPr indent="0" algn="r">
              <a:defRPr lang="en-US" sz="1000" smtClean="0">
                <a:solidFill>
                  <a:schemeClr val="bg1">
                    <a:lumMod val="50000"/>
                  </a:schemeClr>
                </a:solidFill>
                <a:latin typeface="+mn-lt"/>
                <a:ea typeface="+mn-ea"/>
                <a:cs typeface="+mn-cs"/>
              </a:defRPr>
            </a:lvl1pPr>
            <a:lvl2pPr marL="0" indent="0" algn="r">
              <a:defRPr sz="800"/>
            </a:lvl2pPr>
            <a:lvl3pPr marL="0" indent="0" algn="r">
              <a:defRPr sz="800"/>
            </a:lvl3pPr>
            <a:lvl4pPr marL="0" indent="0" algn="r">
              <a:defRPr sz="800"/>
            </a:lvl4pPr>
            <a:lvl5pPr marL="0" indent="0" algn="r">
              <a:defRPr sz="800"/>
            </a:lvl5pPr>
            <a:lvl6pPr marL="0" indent="0" algn="r">
              <a:defRPr sz="800"/>
            </a:lvl6pPr>
            <a:lvl7pPr marL="0" indent="0" algn="r">
              <a:defRPr sz="800"/>
            </a:lvl7pPr>
            <a:lvl8pPr marL="0" indent="0" algn="r">
              <a:defRPr sz="800"/>
            </a:lvl8pPr>
            <a:lvl9pPr marL="0" indent="0" algn="r">
              <a:defRPr sz="800"/>
            </a:lvl9pPr>
          </a:lstStyle>
          <a:p>
            <a:pPr>
              <a:lnSpc>
                <a:spcPct val="90000"/>
              </a:lnSpc>
              <a:spcBef>
                <a:spcPts val="1000"/>
              </a:spcBef>
            </a:pPr>
            <a:fld id="{339C9110-F427-4586-9638-A5638F41FBCD}" type="slidenum">
              <a:rPr lang="en-IN" smtClean="0"/>
              <a:pPr>
                <a:lnSpc>
                  <a:spcPct val="90000"/>
                </a:lnSpc>
                <a:spcBef>
                  <a:spcPts val="1000"/>
                </a:spcBef>
              </a:pPr>
              <a:t>‹#›</a:t>
            </a:fld>
            <a:endParaRPr lang="en-IN"/>
          </a:p>
        </p:txBody>
      </p:sp>
      <p:sp>
        <p:nvSpPr>
          <p:cNvPr id="8" name="Footer Placeholder 19">
            <a:extLst>
              <a:ext uri="{FF2B5EF4-FFF2-40B4-BE49-F238E27FC236}">
                <a16:creationId xmlns:a16="http://schemas.microsoft.com/office/drawing/2014/main" id="{CC57E539-DFE6-DBB3-512C-5BDC18FF3D11}"/>
              </a:ext>
            </a:extLst>
          </p:cNvPr>
          <p:cNvSpPr>
            <a:spLocks noGrp="1"/>
          </p:cNvSpPr>
          <p:nvPr>
            <p:ph type="ftr" sz="quarter" idx="3"/>
          </p:nvPr>
        </p:nvSpPr>
        <p:spPr>
          <a:xfrm>
            <a:off x="522287" y="6444376"/>
            <a:ext cx="10852943" cy="123111"/>
          </a:xfrm>
          <a:prstGeom prst="rect">
            <a:avLst/>
          </a:prstGeom>
        </p:spPr>
        <p:txBody>
          <a:bodyPr vert="horz" lIns="0" tIns="0" rIns="0" bIns="0" rtlCol="0" anchor="b">
            <a:spAutoFit/>
          </a:bodyPr>
          <a:lstStyle>
            <a:lvl1pPr algn="l">
              <a:defRPr sz="1000">
                <a:solidFill>
                  <a:schemeClr val="bg1">
                    <a:lumMod val="50000"/>
                  </a:schemeClr>
                </a:solidFill>
              </a:defRPr>
            </a:lvl1pPr>
          </a:lstStyle>
          <a:p>
            <a:endParaRPr lang="en-US"/>
          </a:p>
        </p:txBody>
      </p:sp>
    </p:spTree>
    <p:extLst>
      <p:ext uri="{BB962C8B-B14F-4D97-AF65-F5344CB8AC3E}">
        <p14:creationId xmlns:p14="http://schemas.microsoft.com/office/powerpoint/2010/main" val="4253770769"/>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4050FAE2-2D1E-D636-CAE2-A01005DFE2BC}"/>
              </a:ext>
            </a:extLst>
          </p:cNvPr>
          <p:cNvGraphicFramePr>
            <a:graphicFrameLocks noChangeAspect="1"/>
          </p:cNvGraphicFramePr>
          <p:nvPr userDrawn="1">
            <p:custDataLst>
              <p:tags r:id="rId1"/>
            </p:custDataLst>
            <p:extLst>
              <p:ext uri="{D42A27DB-BD31-4B8C-83A1-F6EECF244321}">
                <p14:modId xmlns:p14="http://schemas.microsoft.com/office/powerpoint/2010/main" val="195050246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1" imgH="423" progId="TCLayout.ActiveDocument.1">
                  <p:embed/>
                </p:oleObj>
              </mc:Choice>
              <mc:Fallback>
                <p:oleObj name="think-cell Slide" r:id="rId3" imgW="421" imgH="423" progId="TCLayout.ActiveDocument.1">
                  <p:embed/>
                  <p:pic>
                    <p:nvPicPr>
                      <p:cNvPr id="3" name="think-cell data - do not delete" hidden="1">
                        <a:extLst>
                          <a:ext uri="{FF2B5EF4-FFF2-40B4-BE49-F238E27FC236}">
                            <a16:creationId xmlns:a16="http://schemas.microsoft.com/office/drawing/2014/main" id="{4050FAE2-2D1E-D636-CAE2-A01005DFE2B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6" name="Title 5">
            <a:extLst>
              <a:ext uri="{FF2B5EF4-FFF2-40B4-BE49-F238E27FC236}">
                <a16:creationId xmlns:a16="http://schemas.microsoft.com/office/drawing/2014/main" id="{8933DAD7-DD40-9C4B-C4CA-C76032BA5820}"/>
              </a:ext>
            </a:extLst>
          </p:cNvPr>
          <p:cNvSpPr>
            <a:spLocks noGrp="1"/>
          </p:cNvSpPr>
          <p:nvPr>
            <p:ph type="title"/>
          </p:nvPr>
        </p:nvSpPr>
        <p:spPr/>
        <p:txBody>
          <a:bodyPr/>
          <a:lstStyle/>
          <a:p>
            <a:r>
              <a:rPr lang="en-US"/>
              <a:t>Click to edit Master title style</a:t>
            </a:r>
          </a:p>
        </p:txBody>
      </p:sp>
      <p:sp>
        <p:nvSpPr>
          <p:cNvPr id="22" name="Picture Placeholder 21">
            <a:extLst>
              <a:ext uri="{FF2B5EF4-FFF2-40B4-BE49-F238E27FC236}">
                <a16:creationId xmlns:a16="http://schemas.microsoft.com/office/drawing/2014/main" id="{F4CB6D0E-3C7B-C6B6-3BFB-9DA873239A84}"/>
              </a:ext>
            </a:extLst>
          </p:cNvPr>
          <p:cNvSpPr>
            <a:spLocks noGrp="1"/>
          </p:cNvSpPr>
          <p:nvPr>
            <p:ph type="pic" sz="quarter" idx="10"/>
          </p:nvPr>
        </p:nvSpPr>
        <p:spPr>
          <a:xfrm>
            <a:off x="522288" y="3314700"/>
            <a:ext cx="3573719" cy="2971800"/>
          </a:xfrm>
        </p:spPr>
        <p:txBody>
          <a:bodyPr>
            <a:noAutofit/>
          </a:bodyPr>
          <a:lstStyle/>
          <a:p>
            <a:r>
              <a:rPr lang="en-US"/>
              <a:t>Click icon to add picture</a:t>
            </a:r>
          </a:p>
        </p:txBody>
      </p:sp>
      <p:sp>
        <p:nvSpPr>
          <p:cNvPr id="23" name="Picture Placeholder 21">
            <a:extLst>
              <a:ext uri="{FF2B5EF4-FFF2-40B4-BE49-F238E27FC236}">
                <a16:creationId xmlns:a16="http://schemas.microsoft.com/office/drawing/2014/main" id="{21B35BDD-B7CA-DCB9-14B4-7064F418540E}"/>
              </a:ext>
            </a:extLst>
          </p:cNvPr>
          <p:cNvSpPr>
            <a:spLocks noGrp="1"/>
          </p:cNvSpPr>
          <p:nvPr>
            <p:ph type="pic" sz="quarter" idx="11"/>
          </p:nvPr>
        </p:nvSpPr>
        <p:spPr>
          <a:xfrm>
            <a:off x="4334527" y="3314700"/>
            <a:ext cx="3573719" cy="2971800"/>
          </a:xfrm>
        </p:spPr>
        <p:txBody>
          <a:bodyPr>
            <a:noAutofit/>
          </a:bodyPr>
          <a:lstStyle/>
          <a:p>
            <a:r>
              <a:rPr lang="en-US"/>
              <a:t>Click icon to add picture</a:t>
            </a:r>
          </a:p>
        </p:txBody>
      </p:sp>
      <p:sp>
        <p:nvSpPr>
          <p:cNvPr id="19" name="Picture Placeholder 21">
            <a:extLst>
              <a:ext uri="{FF2B5EF4-FFF2-40B4-BE49-F238E27FC236}">
                <a16:creationId xmlns:a16="http://schemas.microsoft.com/office/drawing/2014/main" id="{3941AACA-2215-0083-D97A-22EB4F335C15}"/>
              </a:ext>
            </a:extLst>
          </p:cNvPr>
          <p:cNvSpPr>
            <a:spLocks noGrp="1"/>
          </p:cNvSpPr>
          <p:nvPr>
            <p:ph type="pic" sz="quarter" idx="12"/>
          </p:nvPr>
        </p:nvSpPr>
        <p:spPr>
          <a:xfrm>
            <a:off x="8146766" y="3314700"/>
            <a:ext cx="3573719" cy="2971800"/>
          </a:xfrm>
        </p:spPr>
        <p:txBody>
          <a:bodyPr>
            <a:noAutofit/>
          </a:bodyPr>
          <a:lstStyle/>
          <a:p>
            <a:r>
              <a:rPr lang="en-US"/>
              <a:t>Click icon to add picture</a:t>
            </a:r>
          </a:p>
        </p:txBody>
      </p:sp>
      <p:sp>
        <p:nvSpPr>
          <p:cNvPr id="30" name="Text Placeholder 1">
            <a:extLst>
              <a:ext uri="{FF2B5EF4-FFF2-40B4-BE49-F238E27FC236}">
                <a16:creationId xmlns:a16="http://schemas.microsoft.com/office/drawing/2014/main" id="{1FA1CED5-3BB7-8ABB-B9EA-3D6F48687D10}"/>
              </a:ext>
            </a:extLst>
          </p:cNvPr>
          <p:cNvSpPr>
            <a:spLocks noGrp="1"/>
          </p:cNvSpPr>
          <p:nvPr>
            <p:ph idx="1" hasCustomPrompt="1"/>
          </p:nvPr>
        </p:nvSpPr>
        <p:spPr>
          <a:xfrm>
            <a:off x="522288" y="2379738"/>
            <a:ext cx="3573719" cy="276999"/>
          </a:xfrm>
          <a:prstGeom prst="rect">
            <a:avLst/>
          </a:prstGeom>
        </p:spPr>
        <p:txBody>
          <a:bodyPr vert="horz" lIns="0" tIns="0" rIns="0" bIns="0" rtlCol="0" anchor="t">
            <a:spAutoFit/>
          </a:bodyPr>
          <a:lstStyle>
            <a:lvl1pPr marL="0" indent="0">
              <a:buNone/>
              <a:defRPr sz="1800"/>
            </a:lvl1pPr>
          </a:lstStyle>
          <a:p>
            <a:pPr lvl="0"/>
            <a:r>
              <a:rPr lang="en-US"/>
              <a:t>Click to edit Master text styles</a:t>
            </a:r>
          </a:p>
        </p:txBody>
      </p:sp>
      <p:sp>
        <p:nvSpPr>
          <p:cNvPr id="32" name="Text Placeholder 1">
            <a:extLst>
              <a:ext uri="{FF2B5EF4-FFF2-40B4-BE49-F238E27FC236}">
                <a16:creationId xmlns:a16="http://schemas.microsoft.com/office/drawing/2014/main" id="{9B97CBAB-6778-DF0C-73D0-72551C30068E}"/>
              </a:ext>
            </a:extLst>
          </p:cNvPr>
          <p:cNvSpPr>
            <a:spLocks noGrp="1"/>
          </p:cNvSpPr>
          <p:nvPr>
            <p:ph idx="13" hasCustomPrompt="1"/>
          </p:nvPr>
        </p:nvSpPr>
        <p:spPr>
          <a:xfrm>
            <a:off x="4334527" y="2379738"/>
            <a:ext cx="3573719" cy="276999"/>
          </a:xfrm>
          <a:prstGeom prst="rect">
            <a:avLst/>
          </a:prstGeom>
        </p:spPr>
        <p:txBody>
          <a:bodyPr vert="horz" lIns="0" tIns="0" rIns="0" bIns="0" rtlCol="0" anchor="t">
            <a:spAutoFit/>
          </a:bodyPr>
          <a:lstStyle>
            <a:lvl1pPr marL="0" indent="0">
              <a:buNone/>
              <a:defRPr sz="1800"/>
            </a:lvl1pPr>
          </a:lstStyle>
          <a:p>
            <a:pPr lvl="0"/>
            <a:r>
              <a:rPr lang="en-US"/>
              <a:t>Click to edit Master text styles</a:t>
            </a:r>
          </a:p>
        </p:txBody>
      </p:sp>
      <p:sp>
        <p:nvSpPr>
          <p:cNvPr id="33" name="Text Placeholder 1">
            <a:extLst>
              <a:ext uri="{FF2B5EF4-FFF2-40B4-BE49-F238E27FC236}">
                <a16:creationId xmlns:a16="http://schemas.microsoft.com/office/drawing/2014/main" id="{2C8C3F11-825C-954E-71CA-13596D60B73F}"/>
              </a:ext>
            </a:extLst>
          </p:cNvPr>
          <p:cNvSpPr>
            <a:spLocks noGrp="1"/>
          </p:cNvSpPr>
          <p:nvPr>
            <p:ph idx="14" hasCustomPrompt="1"/>
          </p:nvPr>
        </p:nvSpPr>
        <p:spPr>
          <a:xfrm>
            <a:off x="8146766" y="2379738"/>
            <a:ext cx="3573719" cy="276999"/>
          </a:xfrm>
          <a:prstGeom prst="rect">
            <a:avLst/>
          </a:prstGeom>
        </p:spPr>
        <p:txBody>
          <a:bodyPr vert="horz" lIns="0" tIns="0" rIns="0" bIns="0" rtlCol="0" anchor="t">
            <a:spAutoFit/>
          </a:bodyPr>
          <a:lstStyle>
            <a:lvl1pPr marL="0" indent="0">
              <a:buNone/>
              <a:defRPr sz="1800"/>
            </a:lvl1pPr>
          </a:lstStyle>
          <a:p>
            <a:pPr lvl="0"/>
            <a:r>
              <a:rPr lang="en-US"/>
              <a:t>Click to edit Master text styles</a:t>
            </a:r>
          </a:p>
        </p:txBody>
      </p:sp>
      <p:cxnSp>
        <p:nvCxnSpPr>
          <p:cNvPr id="41" name="Straight Connector 40">
            <a:extLst>
              <a:ext uri="{FF2B5EF4-FFF2-40B4-BE49-F238E27FC236}">
                <a16:creationId xmlns:a16="http://schemas.microsoft.com/office/drawing/2014/main" id="{C410F758-4FF7-7F9A-4E2E-CAD43C0EB380}"/>
              </a:ext>
            </a:extLst>
          </p:cNvPr>
          <p:cNvCxnSpPr>
            <a:cxnSpLocks/>
          </p:cNvCxnSpPr>
          <p:nvPr userDrawn="1"/>
        </p:nvCxnSpPr>
        <p:spPr>
          <a:xfrm>
            <a:off x="522288" y="2283777"/>
            <a:ext cx="3573719" cy="0"/>
          </a:xfrm>
          <a:prstGeom prst="line">
            <a:avLst/>
          </a:prstGeom>
          <a:ln w="12700">
            <a:solidFill>
              <a:schemeClr val="accent1"/>
            </a:solidFill>
          </a:ln>
        </p:spPr>
        <p:style>
          <a:lnRef idx="2">
            <a:schemeClr val="accent1"/>
          </a:lnRef>
          <a:fillRef idx="0">
            <a:schemeClr val="accent1"/>
          </a:fillRef>
          <a:effectRef idx="1">
            <a:schemeClr val="accent1"/>
          </a:effectRef>
          <a:fontRef idx="minor">
            <a:schemeClr val="tx1"/>
          </a:fontRef>
        </p:style>
      </p:cxnSp>
      <p:sp>
        <p:nvSpPr>
          <p:cNvPr id="42" name="Text Placeholder 8">
            <a:extLst>
              <a:ext uri="{FF2B5EF4-FFF2-40B4-BE49-F238E27FC236}">
                <a16:creationId xmlns:a16="http://schemas.microsoft.com/office/drawing/2014/main" id="{EBC14128-7F95-D99E-3DAC-C60644A092E3}"/>
              </a:ext>
            </a:extLst>
          </p:cNvPr>
          <p:cNvSpPr>
            <a:spLocks noGrp="1"/>
          </p:cNvSpPr>
          <p:nvPr>
            <p:ph type="body" sz="quarter" idx="15"/>
          </p:nvPr>
        </p:nvSpPr>
        <p:spPr>
          <a:xfrm>
            <a:off x="522288" y="2006778"/>
            <a:ext cx="3573719" cy="307777"/>
          </a:xfrm>
        </p:spPr>
        <p:txBody>
          <a:bodyPr anchor="b"/>
          <a:lstStyle>
            <a:lvl1pPr marL="0" indent="0" rtl="0">
              <a:buNone/>
              <a:defRPr sz="2000" b="1">
                <a:solidFill>
                  <a:schemeClr val="accent1"/>
                </a:solidFill>
              </a:defRPr>
            </a:lvl1pPr>
          </a:lstStyle>
          <a:p>
            <a:pPr lvl="0"/>
            <a:r>
              <a:rPr lang="en-US"/>
              <a:t>Click to edit Master text styles</a:t>
            </a:r>
          </a:p>
        </p:txBody>
      </p:sp>
      <p:cxnSp>
        <p:nvCxnSpPr>
          <p:cNvPr id="45" name="Straight Connector 44">
            <a:extLst>
              <a:ext uri="{FF2B5EF4-FFF2-40B4-BE49-F238E27FC236}">
                <a16:creationId xmlns:a16="http://schemas.microsoft.com/office/drawing/2014/main" id="{9A75AD4D-E2E6-915D-F20D-262243B1F770}"/>
              </a:ext>
            </a:extLst>
          </p:cNvPr>
          <p:cNvCxnSpPr>
            <a:cxnSpLocks/>
          </p:cNvCxnSpPr>
          <p:nvPr userDrawn="1"/>
        </p:nvCxnSpPr>
        <p:spPr>
          <a:xfrm>
            <a:off x="4334527" y="2283777"/>
            <a:ext cx="3573719" cy="0"/>
          </a:xfrm>
          <a:prstGeom prst="line">
            <a:avLst/>
          </a:prstGeom>
          <a:ln w="12700">
            <a:solidFill>
              <a:schemeClr val="accent1"/>
            </a:solidFill>
          </a:ln>
        </p:spPr>
        <p:style>
          <a:lnRef idx="2">
            <a:schemeClr val="accent1"/>
          </a:lnRef>
          <a:fillRef idx="0">
            <a:schemeClr val="accent1"/>
          </a:fillRef>
          <a:effectRef idx="1">
            <a:schemeClr val="accent1"/>
          </a:effectRef>
          <a:fontRef idx="minor">
            <a:schemeClr val="tx1"/>
          </a:fontRef>
        </p:style>
      </p:cxnSp>
      <p:sp>
        <p:nvSpPr>
          <p:cNvPr id="46" name="Text Placeholder 8">
            <a:extLst>
              <a:ext uri="{FF2B5EF4-FFF2-40B4-BE49-F238E27FC236}">
                <a16:creationId xmlns:a16="http://schemas.microsoft.com/office/drawing/2014/main" id="{7DC222A9-65E5-C11A-4EA7-EA1E96EE9654}"/>
              </a:ext>
            </a:extLst>
          </p:cNvPr>
          <p:cNvSpPr>
            <a:spLocks noGrp="1"/>
          </p:cNvSpPr>
          <p:nvPr>
            <p:ph type="body" sz="quarter" idx="16"/>
          </p:nvPr>
        </p:nvSpPr>
        <p:spPr>
          <a:xfrm>
            <a:off x="4334527" y="2006778"/>
            <a:ext cx="3573719" cy="307777"/>
          </a:xfrm>
        </p:spPr>
        <p:txBody>
          <a:bodyPr anchor="b"/>
          <a:lstStyle>
            <a:lvl1pPr marL="0" indent="0" rtl="0">
              <a:buNone/>
              <a:defRPr sz="2000" b="1">
                <a:solidFill>
                  <a:schemeClr val="accent1"/>
                </a:solidFill>
              </a:defRPr>
            </a:lvl1pPr>
          </a:lstStyle>
          <a:p>
            <a:pPr lvl="0"/>
            <a:r>
              <a:rPr lang="en-US"/>
              <a:t>Click to edit Master text styles</a:t>
            </a:r>
          </a:p>
        </p:txBody>
      </p:sp>
      <p:cxnSp>
        <p:nvCxnSpPr>
          <p:cNvPr id="47" name="Straight Connector 46">
            <a:extLst>
              <a:ext uri="{FF2B5EF4-FFF2-40B4-BE49-F238E27FC236}">
                <a16:creationId xmlns:a16="http://schemas.microsoft.com/office/drawing/2014/main" id="{718B9C2A-8B8D-6047-C2F5-07CE562059F1}"/>
              </a:ext>
            </a:extLst>
          </p:cNvPr>
          <p:cNvCxnSpPr>
            <a:cxnSpLocks/>
          </p:cNvCxnSpPr>
          <p:nvPr userDrawn="1"/>
        </p:nvCxnSpPr>
        <p:spPr>
          <a:xfrm>
            <a:off x="8146766" y="2283777"/>
            <a:ext cx="3573719" cy="0"/>
          </a:xfrm>
          <a:prstGeom prst="line">
            <a:avLst/>
          </a:prstGeom>
          <a:ln w="12700">
            <a:solidFill>
              <a:schemeClr val="accent1"/>
            </a:solidFill>
          </a:ln>
        </p:spPr>
        <p:style>
          <a:lnRef idx="2">
            <a:schemeClr val="accent1"/>
          </a:lnRef>
          <a:fillRef idx="0">
            <a:schemeClr val="accent1"/>
          </a:fillRef>
          <a:effectRef idx="1">
            <a:schemeClr val="accent1"/>
          </a:effectRef>
          <a:fontRef idx="minor">
            <a:schemeClr val="tx1"/>
          </a:fontRef>
        </p:style>
      </p:cxnSp>
      <p:sp>
        <p:nvSpPr>
          <p:cNvPr id="48" name="Text Placeholder 8">
            <a:extLst>
              <a:ext uri="{FF2B5EF4-FFF2-40B4-BE49-F238E27FC236}">
                <a16:creationId xmlns:a16="http://schemas.microsoft.com/office/drawing/2014/main" id="{AD858DEC-755B-C06D-4987-257DE208C0F2}"/>
              </a:ext>
            </a:extLst>
          </p:cNvPr>
          <p:cNvSpPr>
            <a:spLocks noGrp="1"/>
          </p:cNvSpPr>
          <p:nvPr>
            <p:ph type="body" sz="quarter" idx="17"/>
          </p:nvPr>
        </p:nvSpPr>
        <p:spPr>
          <a:xfrm>
            <a:off x="8146766" y="2006778"/>
            <a:ext cx="3573719" cy="307777"/>
          </a:xfrm>
        </p:spPr>
        <p:txBody>
          <a:bodyPr anchor="b"/>
          <a:lstStyle>
            <a:lvl1pPr marL="0" indent="0" rtl="0">
              <a:buNone/>
              <a:defRPr sz="2000" b="1">
                <a:solidFill>
                  <a:schemeClr val="accent1"/>
                </a:solidFill>
              </a:defRPr>
            </a:lvl1pPr>
          </a:lstStyle>
          <a:p>
            <a:pPr lvl="0"/>
            <a:r>
              <a:rPr lang="en-US"/>
              <a:t>Click to edit Master text styles</a:t>
            </a:r>
          </a:p>
        </p:txBody>
      </p:sp>
      <p:sp>
        <p:nvSpPr>
          <p:cNvPr id="49" name="Text Placeholder 8">
            <a:extLst>
              <a:ext uri="{FF2B5EF4-FFF2-40B4-BE49-F238E27FC236}">
                <a16:creationId xmlns:a16="http://schemas.microsoft.com/office/drawing/2014/main" id="{DF26A57C-702B-2F81-101E-F24B44EC1DAA}"/>
              </a:ext>
            </a:extLst>
          </p:cNvPr>
          <p:cNvSpPr>
            <a:spLocks noGrp="1"/>
          </p:cNvSpPr>
          <p:nvPr>
            <p:ph type="body" sz="quarter" idx="18" hasCustomPrompt="1"/>
          </p:nvPr>
        </p:nvSpPr>
        <p:spPr>
          <a:xfrm>
            <a:off x="522288" y="1335967"/>
            <a:ext cx="831833" cy="581886"/>
          </a:xfrm>
          <a:solidFill>
            <a:schemeClr val="accent2"/>
          </a:solidFill>
        </p:spPr>
        <p:txBody>
          <a:bodyPr anchor="ctr">
            <a:noAutofit/>
          </a:bodyPr>
          <a:lstStyle>
            <a:lvl1pPr marL="0" indent="0" algn="ctr" rtl="0">
              <a:buNone/>
              <a:defRPr sz="2400" b="1">
                <a:solidFill>
                  <a:schemeClr val="bg1"/>
                </a:solidFill>
              </a:defRPr>
            </a:lvl1pPr>
          </a:lstStyle>
          <a:p>
            <a:pPr lvl="0"/>
            <a:r>
              <a:rPr lang="en-US"/>
              <a:t>##%</a:t>
            </a:r>
          </a:p>
        </p:txBody>
      </p:sp>
      <p:sp>
        <p:nvSpPr>
          <p:cNvPr id="50" name="Text Placeholder 8">
            <a:extLst>
              <a:ext uri="{FF2B5EF4-FFF2-40B4-BE49-F238E27FC236}">
                <a16:creationId xmlns:a16="http://schemas.microsoft.com/office/drawing/2014/main" id="{B57B99BC-F8A6-A786-D36B-A49CB7783F1B}"/>
              </a:ext>
            </a:extLst>
          </p:cNvPr>
          <p:cNvSpPr>
            <a:spLocks noGrp="1"/>
          </p:cNvSpPr>
          <p:nvPr>
            <p:ph type="body" sz="quarter" idx="19" hasCustomPrompt="1"/>
          </p:nvPr>
        </p:nvSpPr>
        <p:spPr>
          <a:xfrm>
            <a:off x="4334527" y="1335967"/>
            <a:ext cx="831833" cy="581886"/>
          </a:xfrm>
          <a:solidFill>
            <a:schemeClr val="accent2"/>
          </a:solidFill>
        </p:spPr>
        <p:txBody>
          <a:bodyPr anchor="ctr">
            <a:noAutofit/>
          </a:bodyPr>
          <a:lstStyle>
            <a:lvl1pPr marL="0" indent="0" algn="ctr" rtl="0">
              <a:buNone/>
              <a:defRPr sz="2400" b="1">
                <a:solidFill>
                  <a:schemeClr val="bg1"/>
                </a:solidFill>
              </a:defRPr>
            </a:lvl1pPr>
          </a:lstStyle>
          <a:p>
            <a:pPr lvl="0"/>
            <a:r>
              <a:rPr lang="en-US"/>
              <a:t>##%</a:t>
            </a:r>
          </a:p>
        </p:txBody>
      </p:sp>
      <p:sp>
        <p:nvSpPr>
          <p:cNvPr id="51" name="Text Placeholder 8">
            <a:extLst>
              <a:ext uri="{FF2B5EF4-FFF2-40B4-BE49-F238E27FC236}">
                <a16:creationId xmlns:a16="http://schemas.microsoft.com/office/drawing/2014/main" id="{49FFF7C9-AD63-173D-078A-5CC040931B25}"/>
              </a:ext>
            </a:extLst>
          </p:cNvPr>
          <p:cNvSpPr>
            <a:spLocks noGrp="1"/>
          </p:cNvSpPr>
          <p:nvPr>
            <p:ph type="body" sz="quarter" idx="20" hasCustomPrompt="1"/>
          </p:nvPr>
        </p:nvSpPr>
        <p:spPr>
          <a:xfrm>
            <a:off x="8146766" y="1335967"/>
            <a:ext cx="831833" cy="581886"/>
          </a:xfrm>
          <a:solidFill>
            <a:schemeClr val="accent2"/>
          </a:solidFill>
        </p:spPr>
        <p:txBody>
          <a:bodyPr anchor="ctr">
            <a:noAutofit/>
          </a:bodyPr>
          <a:lstStyle>
            <a:lvl1pPr marL="0" indent="0" algn="ctr" rtl="0">
              <a:buNone/>
              <a:defRPr sz="2400" b="1">
                <a:solidFill>
                  <a:schemeClr val="bg1"/>
                </a:solidFill>
              </a:defRPr>
            </a:lvl1pPr>
          </a:lstStyle>
          <a:p>
            <a:pPr lvl="0"/>
            <a:r>
              <a:rPr lang="en-US"/>
              <a:t>##%</a:t>
            </a:r>
          </a:p>
        </p:txBody>
      </p:sp>
      <p:sp>
        <p:nvSpPr>
          <p:cNvPr id="2" name="Slide Number Placeholder 5">
            <a:extLst>
              <a:ext uri="{FF2B5EF4-FFF2-40B4-BE49-F238E27FC236}">
                <a16:creationId xmlns:a16="http://schemas.microsoft.com/office/drawing/2014/main" id="{75304BD5-3EBC-7946-6D34-BF0B9B0C0026}"/>
              </a:ext>
            </a:extLst>
          </p:cNvPr>
          <p:cNvSpPr>
            <a:spLocks noGrp="1"/>
          </p:cNvSpPr>
          <p:nvPr>
            <p:ph type="sldNum" sz="quarter" idx="4"/>
          </p:nvPr>
        </p:nvSpPr>
        <p:spPr>
          <a:xfrm>
            <a:off x="11494905" y="6444376"/>
            <a:ext cx="226416" cy="123111"/>
          </a:xfrm>
          <a:prstGeom prst="rect">
            <a:avLst/>
          </a:prstGeom>
        </p:spPr>
        <p:txBody>
          <a:bodyPr vert="horz" lIns="0" tIns="0" rIns="0" bIns="0" rtlCol="0" anchor="ctr">
            <a:normAutofit/>
          </a:bodyPr>
          <a:lstStyle>
            <a:lvl1pPr indent="0" algn="r">
              <a:defRPr lang="en-US" sz="1000" smtClean="0">
                <a:solidFill>
                  <a:schemeClr val="bg1">
                    <a:lumMod val="50000"/>
                  </a:schemeClr>
                </a:solidFill>
                <a:latin typeface="+mn-lt"/>
                <a:ea typeface="+mn-ea"/>
                <a:cs typeface="+mn-cs"/>
              </a:defRPr>
            </a:lvl1pPr>
            <a:lvl2pPr marL="0" indent="0" algn="r">
              <a:defRPr sz="800"/>
            </a:lvl2pPr>
            <a:lvl3pPr marL="0" indent="0" algn="r">
              <a:defRPr sz="800"/>
            </a:lvl3pPr>
            <a:lvl4pPr marL="0" indent="0" algn="r">
              <a:defRPr sz="800"/>
            </a:lvl4pPr>
            <a:lvl5pPr marL="0" indent="0" algn="r">
              <a:defRPr sz="800"/>
            </a:lvl5pPr>
            <a:lvl6pPr marL="0" indent="0" algn="r">
              <a:defRPr sz="800"/>
            </a:lvl6pPr>
            <a:lvl7pPr marL="0" indent="0" algn="r">
              <a:defRPr sz="800"/>
            </a:lvl7pPr>
            <a:lvl8pPr marL="0" indent="0" algn="r">
              <a:defRPr sz="800"/>
            </a:lvl8pPr>
            <a:lvl9pPr marL="0" indent="0" algn="r">
              <a:defRPr sz="800"/>
            </a:lvl9pPr>
          </a:lstStyle>
          <a:p>
            <a:pPr>
              <a:lnSpc>
                <a:spcPct val="90000"/>
              </a:lnSpc>
              <a:spcBef>
                <a:spcPts val="1000"/>
              </a:spcBef>
            </a:pPr>
            <a:fld id="{339C9110-F427-4586-9638-A5638F41FBCD}" type="slidenum">
              <a:rPr lang="en-IN" smtClean="0"/>
              <a:pPr>
                <a:lnSpc>
                  <a:spcPct val="90000"/>
                </a:lnSpc>
                <a:spcBef>
                  <a:spcPts val="1000"/>
                </a:spcBef>
              </a:pPr>
              <a:t>‹#›</a:t>
            </a:fld>
            <a:endParaRPr lang="en-IN"/>
          </a:p>
        </p:txBody>
      </p:sp>
      <p:sp>
        <p:nvSpPr>
          <p:cNvPr id="4" name="Footer Placeholder 19">
            <a:extLst>
              <a:ext uri="{FF2B5EF4-FFF2-40B4-BE49-F238E27FC236}">
                <a16:creationId xmlns:a16="http://schemas.microsoft.com/office/drawing/2014/main" id="{801444B5-0550-90BE-AF40-EF510D1B132D}"/>
              </a:ext>
            </a:extLst>
          </p:cNvPr>
          <p:cNvSpPr>
            <a:spLocks noGrp="1"/>
          </p:cNvSpPr>
          <p:nvPr>
            <p:ph type="ftr" sz="quarter" idx="3"/>
          </p:nvPr>
        </p:nvSpPr>
        <p:spPr>
          <a:xfrm>
            <a:off x="522287" y="6444376"/>
            <a:ext cx="10852943" cy="123111"/>
          </a:xfrm>
          <a:prstGeom prst="rect">
            <a:avLst/>
          </a:prstGeom>
        </p:spPr>
        <p:txBody>
          <a:bodyPr vert="horz" lIns="0" tIns="0" rIns="0" bIns="0" rtlCol="0" anchor="b">
            <a:spAutoFit/>
          </a:bodyPr>
          <a:lstStyle>
            <a:lvl1pPr algn="l">
              <a:defRPr sz="1000">
                <a:solidFill>
                  <a:schemeClr val="bg1">
                    <a:lumMod val="50000"/>
                  </a:schemeClr>
                </a:solidFill>
              </a:defRPr>
            </a:lvl1pPr>
          </a:lstStyle>
          <a:p>
            <a:endParaRPr lang="en-US"/>
          </a:p>
        </p:txBody>
      </p:sp>
    </p:spTree>
    <p:extLst>
      <p:ext uri="{BB962C8B-B14F-4D97-AF65-F5344CB8AC3E}">
        <p14:creationId xmlns:p14="http://schemas.microsoft.com/office/powerpoint/2010/main" val="389498609"/>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_1">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79A647A2-04C4-8F72-D304-FCAFC5FFD904}"/>
              </a:ext>
            </a:extLst>
          </p:cNvPr>
          <p:cNvGraphicFramePr>
            <a:graphicFrameLocks noChangeAspect="1"/>
          </p:cNvGraphicFramePr>
          <p:nvPr userDrawn="1">
            <p:custDataLst>
              <p:tags r:id="rId1"/>
            </p:custDataLst>
            <p:extLst>
              <p:ext uri="{D42A27DB-BD31-4B8C-83A1-F6EECF244321}">
                <p14:modId xmlns:p14="http://schemas.microsoft.com/office/powerpoint/2010/main" val="65728358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1" imgH="423" progId="TCLayout.ActiveDocument.1">
                  <p:embed/>
                </p:oleObj>
              </mc:Choice>
              <mc:Fallback>
                <p:oleObj name="think-cell Slide" r:id="rId3" imgW="421" imgH="423" progId="TCLayout.ActiveDocument.1">
                  <p:embed/>
                  <p:pic>
                    <p:nvPicPr>
                      <p:cNvPr id="6" name="think-cell data - do not delete" hidden="1">
                        <a:extLst>
                          <a:ext uri="{FF2B5EF4-FFF2-40B4-BE49-F238E27FC236}">
                            <a16:creationId xmlns:a16="http://schemas.microsoft.com/office/drawing/2014/main" id="{79A647A2-04C4-8F72-D304-FCAFC5FFD90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8" name="Content Placeholder 9">
            <a:extLst>
              <a:ext uri="{FF2B5EF4-FFF2-40B4-BE49-F238E27FC236}">
                <a16:creationId xmlns:a16="http://schemas.microsoft.com/office/drawing/2014/main" id="{FDEEF0E2-780F-D5B4-1DD4-FE574193033A}"/>
              </a:ext>
            </a:extLst>
          </p:cNvPr>
          <p:cNvSpPr>
            <a:spLocks noGrp="1"/>
          </p:cNvSpPr>
          <p:nvPr>
            <p:ph sz="quarter" idx="12"/>
          </p:nvPr>
        </p:nvSpPr>
        <p:spPr>
          <a:xfrm>
            <a:off x="522288" y="1815506"/>
            <a:ext cx="11155362" cy="1692771"/>
          </a:xfrm>
          <a:prstGeom prst="rect">
            <a:avLst/>
          </a:prstGeom>
        </p:spPr>
        <p:txBody>
          <a:bodyPr>
            <a:spAutoFit/>
          </a:bodyPr>
          <a:lstStyle>
            <a:lvl2pPr>
              <a:defRPr sz="1800"/>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9">
            <a:extLst>
              <a:ext uri="{FF2B5EF4-FFF2-40B4-BE49-F238E27FC236}">
                <a16:creationId xmlns:a16="http://schemas.microsoft.com/office/drawing/2014/main" id="{76B82980-F4E8-D481-F785-5C0DC01F03A6}"/>
              </a:ext>
            </a:extLst>
          </p:cNvPr>
          <p:cNvSpPr>
            <a:spLocks noGrp="1"/>
          </p:cNvSpPr>
          <p:nvPr>
            <p:ph type="title" hasCustomPrompt="1"/>
          </p:nvPr>
        </p:nvSpPr>
        <p:spPr/>
        <p:txBody>
          <a:bodyPr vert="horz"/>
          <a:lstStyle>
            <a:lvl1pPr>
              <a:defRPr>
                <a:solidFill>
                  <a:schemeClr val="accent1"/>
                </a:solidFill>
              </a:defRPr>
            </a:lvl1pPr>
          </a:lstStyle>
          <a:p>
            <a:r>
              <a:rPr lang="en-US"/>
              <a:t>Click to edit </a:t>
            </a:r>
            <a:br>
              <a:rPr lang="en-US"/>
            </a:br>
            <a:r>
              <a:rPr lang="en-US"/>
              <a:t>Master title style</a:t>
            </a:r>
          </a:p>
        </p:txBody>
      </p:sp>
      <p:sp>
        <p:nvSpPr>
          <p:cNvPr id="7" name="Footer Placeholder 19">
            <a:extLst>
              <a:ext uri="{FF2B5EF4-FFF2-40B4-BE49-F238E27FC236}">
                <a16:creationId xmlns:a16="http://schemas.microsoft.com/office/drawing/2014/main" id="{6BFD9512-92A7-9CF7-37B7-16D2756DF728}"/>
              </a:ext>
            </a:extLst>
          </p:cNvPr>
          <p:cNvSpPr>
            <a:spLocks noGrp="1"/>
          </p:cNvSpPr>
          <p:nvPr>
            <p:ph type="ftr" sz="quarter" idx="3"/>
          </p:nvPr>
        </p:nvSpPr>
        <p:spPr>
          <a:xfrm>
            <a:off x="522287" y="6444376"/>
            <a:ext cx="10852943" cy="123111"/>
          </a:xfrm>
          <a:prstGeom prst="rect">
            <a:avLst/>
          </a:prstGeom>
        </p:spPr>
        <p:txBody>
          <a:bodyPr vert="horz" lIns="0" tIns="0" rIns="0" bIns="0" rtlCol="0" anchor="b">
            <a:spAutoFit/>
          </a:bodyPr>
          <a:lstStyle>
            <a:lvl1pPr algn="l">
              <a:defRPr sz="1000">
                <a:solidFill>
                  <a:schemeClr val="bg1">
                    <a:lumMod val="50000"/>
                  </a:schemeClr>
                </a:solidFill>
              </a:defRPr>
            </a:lvl1pPr>
          </a:lstStyle>
          <a:p>
            <a:endParaRPr lang="en-US"/>
          </a:p>
        </p:txBody>
      </p:sp>
      <p:sp>
        <p:nvSpPr>
          <p:cNvPr id="2" name="Slide Number Placeholder 5">
            <a:extLst>
              <a:ext uri="{FF2B5EF4-FFF2-40B4-BE49-F238E27FC236}">
                <a16:creationId xmlns:a16="http://schemas.microsoft.com/office/drawing/2014/main" id="{257AB8D3-D44C-AE78-BB0F-4DD172CAEF0B}"/>
              </a:ext>
            </a:extLst>
          </p:cNvPr>
          <p:cNvSpPr>
            <a:spLocks noGrp="1"/>
          </p:cNvSpPr>
          <p:nvPr>
            <p:ph type="sldNum" sz="quarter" idx="4"/>
          </p:nvPr>
        </p:nvSpPr>
        <p:spPr>
          <a:xfrm>
            <a:off x="11494905" y="6444376"/>
            <a:ext cx="226416" cy="123111"/>
          </a:xfrm>
          <a:prstGeom prst="rect">
            <a:avLst/>
          </a:prstGeom>
        </p:spPr>
        <p:txBody>
          <a:bodyPr vert="horz" lIns="0" tIns="0" rIns="0" bIns="0" rtlCol="0" anchor="ctr">
            <a:normAutofit/>
          </a:bodyPr>
          <a:lstStyle>
            <a:lvl1pPr indent="0" algn="r">
              <a:defRPr lang="en-US" sz="1000" smtClean="0">
                <a:solidFill>
                  <a:schemeClr val="bg1">
                    <a:lumMod val="50000"/>
                  </a:schemeClr>
                </a:solidFill>
                <a:latin typeface="+mn-lt"/>
                <a:ea typeface="+mn-ea"/>
                <a:cs typeface="+mn-cs"/>
              </a:defRPr>
            </a:lvl1pPr>
            <a:lvl2pPr marL="0" indent="0" algn="r">
              <a:defRPr sz="800"/>
            </a:lvl2pPr>
            <a:lvl3pPr marL="0" indent="0" algn="r">
              <a:defRPr sz="800"/>
            </a:lvl3pPr>
            <a:lvl4pPr marL="0" indent="0" algn="r">
              <a:defRPr sz="800"/>
            </a:lvl4pPr>
            <a:lvl5pPr marL="0" indent="0" algn="r">
              <a:defRPr sz="800"/>
            </a:lvl5pPr>
            <a:lvl6pPr marL="0" indent="0" algn="r">
              <a:defRPr sz="800"/>
            </a:lvl6pPr>
            <a:lvl7pPr marL="0" indent="0" algn="r">
              <a:defRPr sz="800"/>
            </a:lvl7pPr>
            <a:lvl8pPr marL="0" indent="0" algn="r">
              <a:defRPr sz="800"/>
            </a:lvl8pPr>
            <a:lvl9pPr marL="0" indent="0" algn="r">
              <a:defRPr sz="800"/>
            </a:lvl9pPr>
          </a:lstStyle>
          <a:p>
            <a:pPr>
              <a:lnSpc>
                <a:spcPct val="90000"/>
              </a:lnSpc>
              <a:spcBef>
                <a:spcPts val="1000"/>
              </a:spcBef>
            </a:pPr>
            <a:fld id="{339C9110-F427-4586-9638-A5638F41FBCD}" type="slidenum">
              <a:rPr lang="en-IN" smtClean="0"/>
              <a:pPr>
                <a:lnSpc>
                  <a:spcPct val="90000"/>
                </a:lnSpc>
                <a:spcBef>
                  <a:spcPts val="1000"/>
                </a:spcBef>
              </a:pPr>
              <a:t>‹#›</a:t>
            </a:fld>
            <a:endParaRPr lang="en-IN"/>
          </a:p>
        </p:txBody>
      </p:sp>
    </p:spTree>
    <p:extLst>
      <p:ext uri="{BB962C8B-B14F-4D97-AF65-F5344CB8AC3E}">
        <p14:creationId xmlns:p14="http://schemas.microsoft.com/office/powerpoint/2010/main" val="4008410391"/>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79A647A2-04C4-8F72-D304-FCAFC5FFD904}"/>
              </a:ext>
            </a:extLst>
          </p:cNvPr>
          <p:cNvGraphicFramePr>
            <a:graphicFrameLocks noChangeAspect="1"/>
          </p:cNvGraphicFramePr>
          <p:nvPr userDrawn="1">
            <p:custDataLst>
              <p:tags r:id="rId1"/>
            </p:custDataLst>
            <p:extLst>
              <p:ext uri="{D42A27DB-BD31-4B8C-83A1-F6EECF244321}">
                <p14:modId xmlns:p14="http://schemas.microsoft.com/office/powerpoint/2010/main" val="32293605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1" imgH="423" progId="TCLayout.ActiveDocument.1">
                  <p:embed/>
                </p:oleObj>
              </mc:Choice>
              <mc:Fallback>
                <p:oleObj name="think-cell Slide" r:id="rId3" imgW="421" imgH="423" progId="TCLayout.ActiveDocument.1">
                  <p:embed/>
                  <p:pic>
                    <p:nvPicPr>
                      <p:cNvPr id="6" name="think-cell data - do not delete" hidden="1">
                        <a:extLst>
                          <a:ext uri="{FF2B5EF4-FFF2-40B4-BE49-F238E27FC236}">
                            <a16:creationId xmlns:a16="http://schemas.microsoft.com/office/drawing/2014/main" id="{79A647A2-04C4-8F72-D304-FCAFC5FFD90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3AE9EB0D-A07B-19AA-234E-2EA95F829BFD}"/>
              </a:ext>
            </a:extLst>
          </p:cNvPr>
          <p:cNvSpPr>
            <a:spLocks noGrp="1"/>
          </p:cNvSpPr>
          <p:nvPr>
            <p:ph type="title" hasCustomPrompt="1"/>
          </p:nvPr>
        </p:nvSpPr>
        <p:spPr/>
        <p:txBody>
          <a:bodyPr vert="horz"/>
          <a:lstStyle>
            <a:lvl1pPr>
              <a:defRPr/>
            </a:lvl1pPr>
          </a:lstStyle>
          <a:p>
            <a:r>
              <a:rPr lang="en-US"/>
              <a:t>Click to edit </a:t>
            </a:r>
            <a:br>
              <a:rPr lang="en-US"/>
            </a:br>
            <a:r>
              <a:rPr lang="en-US"/>
              <a:t>Master title style</a:t>
            </a:r>
          </a:p>
        </p:txBody>
      </p:sp>
      <p:sp>
        <p:nvSpPr>
          <p:cNvPr id="8" name="Footer Placeholder 19">
            <a:extLst>
              <a:ext uri="{FF2B5EF4-FFF2-40B4-BE49-F238E27FC236}">
                <a16:creationId xmlns:a16="http://schemas.microsoft.com/office/drawing/2014/main" id="{AB0E6FC9-2A6E-BE1F-B97A-4D2AA6B9E77D}"/>
              </a:ext>
            </a:extLst>
          </p:cNvPr>
          <p:cNvSpPr>
            <a:spLocks noGrp="1"/>
          </p:cNvSpPr>
          <p:nvPr>
            <p:ph type="ftr" sz="quarter" idx="3"/>
          </p:nvPr>
        </p:nvSpPr>
        <p:spPr>
          <a:xfrm>
            <a:off x="522287" y="6444376"/>
            <a:ext cx="10852943" cy="123111"/>
          </a:xfrm>
          <a:prstGeom prst="rect">
            <a:avLst/>
          </a:prstGeom>
        </p:spPr>
        <p:txBody>
          <a:bodyPr vert="horz" lIns="0" tIns="0" rIns="0" bIns="0" rtlCol="0" anchor="b">
            <a:spAutoFit/>
          </a:bodyPr>
          <a:lstStyle>
            <a:lvl1pPr algn="l">
              <a:defRPr sz="1000">
                <a:solidFill>
                  <a:schemeClr val="bg1">
                    <a:lumMod val="50000"/>
                  </a:schemeClr>
                </a:solidFill>
              </a:defRPr>
            </a:lvl1pPr>
          </a:lstStyle>
          <a:p>
            <a:endParaRPr lang="en-US"/>
          </a:p>
        </p:txBody>
      </p:sp>
      <p:sp>
        <p:nvSpPr>
          <p:cNvPr id="3" name="Slide Number Placeholder 5">
            <a:extLst>
              <a:ext uri="{FF2B5EF4-FFF2-40B4-BE49-F238E27FC236}">
                <a16:creationId xmlns:a16="http://schemas.microsoft.com/office/drawing/2014/main" id="{5C1CEB04-7269-F312-8E46-ABED443EC59E}"/>
              </a:ext>
            </a:extLst>
          </p:cNvPr>
          <p:cNvSpPr>
            <a:spLocks noGrp="1"/>
          </p:cNvSpPr>
          <p:nvPr>
            <p:ph type="sldNum" sz="quarter" idx="4"/>
          </p:nvPr>
        </p:nvSpPr>
        <p:spPr>
          <a:xfrm>
            <a:off x="11494905" y="6444376"/>
            <a:ext cx="226416" cy="123111"/>
          </a:xfrm>
          <a:prstGeom prst="rect">
            <a:avLst/>
          </a:prstGeom>
        </p:spPr>
        <p:txBody>
          <a:bodyPr vert="horz" lIns="0" tIns="0" rIns="0" bIns="0" rtlCol="0" anchor="ctr">
            <a:normAutofit/>
          </a:bodyPr>
          <a:lstStyle>
            <a:lvl1pPr indent="0" algn="r">
              <a:defRPr lang="en-US" sz="1000" smtClean="0">
                <a:solidFill>
                  <a:schemeClr val="bg1">
                    <a:lumMod val="50000"/>
                  </a:schemeClr>
                </a:solidFill>
                <a:latin typeface="+mn-lt"/>
                <a:ea typeface="+mn-ea"/>
                <a:cs typeface="+mn-cs"/>
              </a:defRPr>
            </a:lvl1pPr>
            <a:lvl2pPr marL="0" indent="0" algn="r">
              <a:defRPr sz="800"/>
            </a:lvl2pPr>
            <a:lvl3pPr marL="0" indent="0" algn="r">
              <a:defRPr sz="800"/>
            </a:lvl3pPr>
            <a:lvl4pPr marL="0" indent="0" algn="r">
              <a:defRPr sz="800"/>
            </a:lvl4pPr>
            <a:lvl5pPr marL="0" indent="0" algn="r">
              <a:defRPr sz="800"/>
            </a:lvl5pPr>
            <a:lvl6pPr marL="0" indent="0" algn="r">
              <a:defRPr sz="800"/>
            </a:lvl6pPr>
            <a:lvl7pPr marL="0" indent="0" algn="r">
              <a:defRPr sz="800"/>
            </a:lvl7pPr>
            <a:lvl8pPr marL="0" indent="0" algn="r">
              <a:defRPr sz="800"/>
            </a:lvl8pPr>
            <a:lvl9pPr marL="0" indent="0" algn="r">
              <a:defRPr sz="800"/>
            </a:lvl9pPr>
          </a:lstStyle>
          <a:p>
            <a:pPr>
              <a:lnSpc>
                <a:spcPct val="90000"/>
              </a:lnSpc>
              <a:spcBef>
                <a:spcPts val="1000"/>
              </a:spcBef>
            </a:pPr>
            <a:fld id="{339C9110-F427-4586-9638-A5638F41FBCD}" type="slidenum">
              <a:rPr lang="en-IN" smtClean="0"/>
              <a:pPr>
                <a:lnSpc>
                  <a:spcPct val="90000"/>
                </a:lnSpc>
                <a:spcBef>
                  <a:spcPts val="1000"/>
                </a:spcBef>
              </a:pPr>
              <a:t>‹#›</a:t>
            </a:fld>
            <a:endParaRPr lang="en-IN"/>
          </a:p>
        </p:txBody>
      </p:sp>
    </p:spTree>
    <p:extLst>
      <p:ext uri="{BB962C8B-B14F-4D97-AF65-F5344CB8AC3E}">
        <p14:creationId xmlns:p14="http://schemas.microsoft.com/office/powerpoint/2010/main" val="2445420293"/>
      </p:ext>
    </p:extLst>
  </p:cSld>
  <p:clrMapOvr>
    <a:masterClrMapping/>
  </p:clrMapOvr>
  <p:hf hdr="0" ftr="0" dt="0"/>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 Column header">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79A647A2-04C4-8F72-D304-FCAFC5FFD904}"/>
              </a:ext>
            </a:extLst>
          </p:cNvPr>
          <p:cNvGraphicFramePr>
            <a:graphicFrameLocks noChangeAspect="1"/>
          </p:cNvGraphicFramePr>
          <p:nvPr userDrawn="1">
            <p:custDataLst>
              <p:tags r:id="rId1"/>
            </p:custDataLst>
            <p:extLst>
              <p:ext uri="{D42A27DB-BD31-4B8C-83A1-F6EECF244321}">
                <p14:modId xmlns:p14="http://schemas.microsoft.com/office/powerpoint/2010/main" val="148603715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1" imgH="423" progId="TCLayout.ActiveDocument.1">
                  <p:embed/>
                </p:oleObj>
              </mc:Choice>
              <mc:Fallback>
                <p:oleObj name="think-cell Slide" r:id="rId3" imgW="421" imgH="423" progId="TCLayout.ActiveDocument.1">
                  <p:embed/>
                  <p:pic>
                    <p:nvPicPr>
                      <p:cNvPr id="6" name="think-cell data - do not delete" hidden="1">
                        <a:extLst>
                          <a:ext uri="{FF2B5EF4-FFF2-40B4-BE49-F238E27FC236}">
                            <a16:creationId xmlns:a16="http://schemas.microsoft.com/office/drawing/2014/main" id="{79A647A2-04C4-8F72-D304-FCAFC5FFD90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8" name="Content Placeholder 9">
            <a:extLst>
              <a:ext uri="{FF2B5EF4-FFF2-40B4-BE49-F238E27FC236}">
                <a16:creationId xmlns:a16="http://schemas.microsoft.com/office/drawing/2014/main" id="{FDEEF0E2-780F-D5B4-1DD4-FE574193033A}"/>
              </a:ext>
            </a:extLst>
          </p:cNvPr>
          <p:cNvSpPr>
            <a:spLocks noGrp="1"/>
          </p:cNvSpPr>
          <p:nvPr>
            <p:ph sz="quarter" idx="12"/>
          </p:nvPr>
        </p:nvSpPr>
        <p:spPr>
          <a:xfrm>
            <a:off x="522287" y="2212682"/>
            <a:ext cx="5472112" cy="1692771"/>
          </a:xfrm>
          <a:prstGeom prst="rect">
            <a:avLst/>
          </a:prstGeom>
        </p:spPr>
        <p:txBody>
          <a:bodyPr wrap="square">
            <a:sp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9">
            <a:extLst>
              <a:ext uri="{FF2B5EF4-FFF2-40B4-BE49-F238E27FC236}">
                <a16:creationId xmlns:a16="http://schemas.microsoft.com/office/drawing/2014/main" id="{76B82980-F4E8-D481-F785-5C0DC01F03A6}"/>
              </a:ext>
            </a:extLst>
          </p:cNvPr>
          <p:cNvSpPr>
            <a:spLocks noGrp="1"/>
          </p:cNvSpPr>
          <p:nvPr>
            <p:ph type="title" hasCustomPrompt="1"/>
          </p:nvPr>
        </p:nvSpPr>
        <p:spPr/>
        <p:txBody>
          <a:bodyPr vert="horz"/>
          <a:lstStyle>
            <a:lvl1pPr>
              <a:defRPr/>
            </a:lvl1pPr>
          </a:lstStyle>
          <a:p>
            <a:r>
              <a:rPr lang="en-US"/>
              <a:t>Click to edit </a:t>
            </a:r>
            <a:br>
              <a:rPr lang="en-US"/>
            </a:br>
            <a:r>
              <a:rPr lang="en-US"/>
              <a:t>Master title style</a:t>
            </a:r>
          </a:p>
        </p:txBody>
      </p:sp>
      <p:sp>
        <p:nvSpPr>
          <p:cNvPr id="4" name="Content Placeholder 9">
            <a:extLst>
              <a:ext uri="{FF2B5EF4-FFF2-40B4-BE49-F238E27FC236}">
                <a16:creationId xmlns:a16="http://schemas.microsoft.com/office/drawing/2014/main" id="{CC052C2F-AF83-DF71-D02C-CCB87EDDCE68}"/>
              </a:ext>
            </a:extLst>
          </p:cNvPr>
          <p:cNvSpPr>
            <a:spLocks noGrp="1"/>
          </p:cNvSpPr>
          <p:nvPr>
            <p:ph sz="quarter" idx="13"/>
          </p:nvPr>
        </p:nvSpPr>
        <p:spPr>
          <a:xfrm>
            <a:off x="6229316" y="2212682"/>
            <a:ext cx="5472112" cy="1692771"/>
          </a:xfrm>
          <a:prstGeom prst="rect">
            <a:avLst/>
          </a:prstGeom>
        </p:spPr>
        <p:txBody>
          <a:bodyPr wrap="square">
            <a:sp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8">
            <a:extLst>
              <a:ext uri="{FF2B5EF4-FFF2-40B4-BE49-F238E27FC236}">
                <a16:creationId xmlns:a16="http://schemas.microsoft.com/office/drawing/2014/main" id="{9E94B8C7-2DD5-D6A7-DFE2-DF05DF39BD20}"/>
              </a:ext>
            </a:extLst>
          </p:cNvPr>
          <p:cNvSpPr>
            <a:spLocks noGrp="1"/>
          </p:cNvSpPr>
          <p:nvPr>
            <p:ph type="body" sz="quarter" idx="14"/>
          </p:nvPr>
        </p:nvSpPr>
        <p:spPr>
          <a:xfrm>
            <a:off x="522287" y="1794430"/>
            <a:ext cx="5472112" cy="307777"/>
          </a:xfrm>
        </p:spPr>
        <p:txBody>
          <a:bodyPr anchor="b"/>
          <a:lstStyle>
            <a:lvl1pPr marL="0" indent="0" rtl="0">
              <a:buNone/>
              <a:defRPr sz="2000" b="1">
                <a:solidFill>
                  <a:schemeClr val="accent1"/>
                </a:solidFill>
              </a:defRPr>
            </a:lvl1pPr>
          </a:lstStyle>
          <a:p>
            <a:pPr lvl="0"/>
            <a:r>
              <a:rPr lang="en-US"/>
              <a:t>Click to edit Master text styles</a:t>
            </a:r>
          </a:p>
        </p:txBody>
      </p:sp>
      <p:cxnSp>
        <p:nvCxnSpPr>
          <p:cNvPr id="14" name="Straight Connector 13">
            <a:extLst>
              <a:ext uri="{FF2B5EF4-FFF2-40B4-BE49-F238E27FC236}">
                <a16:creationId xmlns:a16="http://schemas.microsoft.com/office/drawing/2014/main" id="{70A3A926-7BE0-4650-2A0B-C3BC262DDB74}"/>
              </a:ext>
            </a:extLst>
          </p:cNvPr>
          <p:cNvCxnSpPr>
            <a:cxnSpLocks/>
          </p:cNvCxnSpPr>
          <p:nvPr userDrawn="1"/>
        </p:nvCxnSpPr>
        <p:spPr>
          <a:xfrm>
            <a:off x="522287" y="2102207"/>
            <a:ext cx="5472112" cy="0"/>
          </a:xfrm>
          <a:prstGeom prst="line">
            <a:avLst/>
          </a:prstGeom>
          <a:ln w="12700">
            <a:solidFill>
              <a:schemeClr val="accent1"/>
            </a:solidFill>
          </a:ln>
        </p:spPr>
        <p:style>
          <a:lnRef idx="2">
            <a:schemeClr val="accent1"/>
          </a:lnRef>
          <a:fillRef idx="0">
            <a:schemeClr val="accent1"/>
          </a:fillRef>
          <a:effectRef idx="1">
            <a:schemeClr val="accent1"/>
          </a:effectRef>
          <a:fontRef idx="minor">
            <a:schemeClr val="tx1"/>
          </a:fontRef>
        </p:style>
      </p:cxnSp>
      <p:sp>
        <p:nvSpPr>
          <p:cNvPr id="19" name="Text Placeholder 8">
            <a:extLst>
              <a:ext uri="{FF2B5EF4-FFF2-40B4-BE49-F238E27FC236}">
                <a16:creationId xmlns:a16="http://schemas.microsoft.com/office/drawing/2014/main" id="{80BA5489-F7C8-79B4-C625-055695162029}"/>
              </a:ext>
            </a:extLst>
          </p:cNvPr>
          <p:cNvSpPr>
            <a:spLocks noGrp="1"/>
          </p:cNvSpPr>
          <p:nvPr>
            <p:ph type="body" sz="quarter" idx="15"/>
          </p:nvPr>
        </p:nvSpPr>
        <p:spPr>
          <a:xfrm>
            <a:off x="6229316" y="1784728"/>
            <a:ext cx="5472112" cy="307777"/>
          </a:xfrm>
        </p:spPr>
        <p:txBody>
          <a:bodyPr anchor="b"/>
          <a:lstStyle>
            <a:lvl1pPr marL="0" indent="0" rtl="0">
              <a:buNone/>
              <a:defRPr sz="2000" b="1">
                <a:solidFill>
                  <a:schemeClr val="accent1"/>
                </a:solidFill>
              </a:defRPr>
            </a:lvl1pPr>
          </a:lstStyle>
          <a:p>
            <a:pPr lvl="0"/>
            <a:r>
              <a:rPr lang="en-US"/>
              <a:t>Click to edit Master text styles</a:t>
            </a:r>
          </a:p>
        </p:txBody>
      </p:sp>
      <p:cxnSp>
        <p:nvCxnSpPr>
          <p:cNvPr id="20" name="Straight Connector 19">
            <a:extLst>
              <a:ext uri="{FF2B5EF4-FFF2-40B4-BE49-F238E27FC236}">
                <a16:creationId xmlns:a16="http://schemas.microsoft.com/office/drawing/2014/main" id="{D796685E-7E46-8051-B07C-C5C095B8DBA0}"/>
              </a:ext>
            </a:extLst>
          </p:cNvPr>
          <p:cNvCxnSpPr>
            <a:cxnSpLocks/>
          </p:cNvCxnSpPr>
          <p:nvPr userDrawn="1"/>
        </p:nvCxnSpPr>
        <p:spPr>
          <a:xfrm>
            <a:off x="6229316" y="2102207"/>
            <a:ext cx="5472112" cy="0"/>
          </a:xfrm>
          <a:prstGeom prst="line">
            <a:avLst/>
          </a:prstGeom>
          <a:ln w="12700">
            <a:solidFill>
              <a:schemeClr val="accent1"/>
            </a:solidFill>
          </a:ln>
        </p:spPr>
        <p:style>
          <a:lnRef idx="2">
            <a:schemeClr val="accent1"/>
          </a:lnRef>
          <a:fillRef idx="0">
            <a:schemeClr val="accent1"/>
          </a:fillRef>
          <a:effectRef idx="1">
            <a:schemeClr val="accent1"/>
          </a:effectRef>
          <a:fontRef idx="minor">
            <a:schemeClr val="tx1"/>
          </a:fontRef>
        </p:style>
      </p:cxnSp>
      <p:sp>
        <p:nvSpPr>
          <p:cNvPr id="12" name="Footer Placeholder 19">
            <a:extLst>
              <a:ext uri="{FF2B5EF4-FFF2-40B4-BE49-F238E27FC236}">
                <a16:creationId xmlns:a16="http://schemas.microsoft.com/office/drawing/2014/main" id="{382C9642-2D32-8A59-97C7-7AE3D8DEB653}"/>
              </a:ext>
            </a:extLst>
          </p:cNvPr>
          <p:cNvSpPr>
            <a:spLocks noGrp="1"/>
          </p:cNvSpPr>
          <p:nvPr>
            <p:ph type="ftr" sz="quarter" idx="3"/>
          </p:nvPr>
        </p:nvSpPr>
        <p:spPr>
          <a:xfrm>
            <a:off x="522287" y="6444376"/>
            <a:ext cx="10852943" cy="123111"/>
          </a:xfrm>
          <a:prstGeom prst="rect">
            <a:avLst/>
          </a:prstGeom>
        </p:spPr>
        <p:txBody>
          <a:bodyPr vert="horz" lIns="0" tIns="0" rIns="0" bIns="0" rtlCol="0" anchor="b">
            <a:spAutoFit/>
          </a:bodyPr>
          <a:lstStyle>
            <a:lvl1pPr algn="l">
              <a:defRPr sz="1000">
                <a:solidFill>
                  <a:schemeClr val="bg1">
                    <a:lumMod val="50000"/>
                  </a:schemeClr>
                </a:solidFill>
              </a:defRPr>
            </a:lvl1pPr>
          </a:lstStyle>
          <a:p>
            <a:endParaRPr lang="en-US"/>
          </a:p>
        </p:txBody>
      </p:sp>
      <p:sp>
        <p:nvSpPr>
          <p:cNvPr id="2" name="Slide Number Placeholder 5">
            <a:extLst>
              <a:ext uri="{FF2B5EF4-FFF2-40B4-BE49-F238E27FC236}">
                <a16:creationId xmlns:a16="http://schemas.microsoft.com/office/drawing/2014/main" id="{0595FEBB-A9C8-98D4-5816-BEE06B6FCB09}"/>
              </a:ext>
            </a:extLst>
          </p:cNvPr>
          <p:cNvSpPr>
            <a:spLocks noGrp="1"/>
          </p:cNvSpPr>
          <p:nvPr>
            <p:ph type="sldNum" sz="quarter" idx="4"/>
          </p:nvPr>
        </p:nvSpPr>
        <p:spPr>
          <a:xfrm>
            <a:off x="11494905" y="6444376"/>
            <a:ext cx="226416" cy="123111"/>
          </a:xfrm>
          <a:prstGeom prst="rect">
            <a:avLst/>
          </a:prstGeom>
        </p:spPr>
        <p:txBody>
          <a:bodyPr vert="horz" lIns="0" tIns="0" rIns="0" bIns="0" rtlCol="0" anchor="ctr">
            <a:normAutofit/>
          </a:bodyPr>
          <a:lstStyle>
            <a:lvl1pPr indent="0" algn="r">
              <a:defRPr lang="en-US" sz="1000" smtClean="0">
                <a:solidFill>
                  <a:schemeClr val="bg1">
                    <a:lumMod val="50000"/>
                  </a:schemeClr>
                </a:solidFill>
                <a:latin typeface="+mn-lt"/>
                <a:ea typeface="+mn-ea"/>
                <a:cs typeface="+mn-cs"/>
              </a:defRPr>
            </a:lvl1pPr>
            <a:lvl2pPr marL="0" indent="0" algn="r">
              <a:defRPr sz="800"/>
            </a:lvl2pPr>
            <a:lvl3pPr marL="0" indent="0" algn="r">
              <a:defRPr sz="800"/>
            </a:lvl3pPr>
            <a:lvl4pPr marL="0" indent="0" algn="r">
              <a:defRPr sz="800"/>
            </a:lvl4pPr>
            <a:lvl5pPr marL="0" indent="0" algn="r">
              <a:defRPr sz="800"/>
            </a:lvl5pPr>
            <a:lvl6pPr marL="0" indent="0" algn="r">
              <a:defRPr sz="800"/>
            </a:lvl6pPr>
            <a:lvl7pPr marL="0" indent="0" algn="r">
              <a:defRPr sz="800"/>
            </a:lvl7pPr>
            <a:lvl8pPr marL="0" indent="0" algn="r">
              <a:defRPr sz="800"/>
            </a:lvl8pPr>
            <a:lvl9pPr marL="0" indent="0" algn="r">
              <a:defRPr sz="800"/>
            </a:lvl9pPr>
          </a:lstStyle>
          <a:p>
            <a:pPr>
              <a:lnSpc>
                <a:spcPct val="90000"/>
              </a:lnSpc>
              <a:spcBef>
                <a:spcPts val="1000"/>
              </a:spcBef>
            </a:pPr>
            <a:fld id="{339C9110-F427-4586-9638-A5638F41FBCD}" type="slidenum">
              <a:rPr lang="en-IN" smtClean="0"/>
              <a:pPr>
                <a:lnSpc>
                  <a:spcPct val="90000"/>
                </a:lnSpc>
                <a:spcBef>
                  <a:spcPts val="1000"/>
                </a:spcBef>
              </a:pPr>
              <a:t>‹#›</a:t>
            </a:fld>
            <a:endParaRPr lang="en-IN"/>
          </a:p>
        </p:txBody>
      </p:sp>
    </p:spTree>
    <p:extLst>
      <p:ext uri="{BB962C8B-B14F-4D97-AF65-F5344CB8AC3E}">
        <p14:creationId xmlns:p14="http://schemas.microsoft.com/office/powerpoint/2010/main" val="3224416581"/>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 Row header">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79A647A2-04C4-8F72-D304-FCAFC5FFD904}"/>
              </a:ext>
            </a:extLst>
          </p:cNvPr>
          <p:cNvGraphicFramePr>
            <a:graphicFrameLocks noChangeAspect="1"/>
          </p:cNvGraphicFramePr>
          <p:nvPr userDrawn="1">
            <p:custDataLst>
              <p:tags r:id="rId1"/>
            </p:custDataLst>
            <p:extLst>
              <p:ext uri="{D42A27DB-BD31-4B8C-83A1-F6EECF244321}">
                <p14:modId xmlns:p14="http://schemas.microsoft.com/office/powerpoint/2010/main" val="212956833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1" imgH="423" progId="TCLayout.ActiveDocument.1">
                  <p:embed/>
                </p:oleObj>
              </mc:Choice>
              <mc:Fallback>
                <p:oleObj name="think-cell Slide" r:id="rId3" imgW="421" imgH="423" progId="TCLayout.ActiveDocument.1">
                  <p:embed/>
                  <p:pic>
                    <p:nvPicPr>
                      <p:cNvPr id="6" name="think-cell data - do not delete" hidden="1">
                        <a:extLst>
                          <a:ext uri="{FF2B5EF4-FFF2-40B4-BE49-F238E27FC236}">
                            <a16:creationId xmlns:a16="http://schemas.microsoft.com/office/drawing/2014/main" id="{79A647A2-04C4-8F72-D304-FCAFC5FFD90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0" name="Title 9">
            <a:extLst>
              <a:ext uri="{FF2B5EF4-FFF2-40B4-BE49-F238E27FC236}">
                <a16:creationId xmlns:a16="http://schemas.microsoft.com/office/drawing/2014/main" id="{76B82980-F4E8-D481-F785-5C0DC01F03A6}"/>
              </a:ext>
            </a:extLst>
          </p:cNvPr>
          <p:cNvSpPr>
            <a:spLocks noGrp="1"/>
          </p:cNvSpPr>
          <p:nvPr>
            <p:ph type="title" hasCustomPrompt="1"/>
          </p:nvPr>
        </p:nvSpPr>
        <p:spPr/>
        <p:txBody>
          <a:bodyPr vert="horz"/>
          <a:lstStyle>
            <a:lvl1pPr>
              <a:defRPr/>
            </a:lvl1pPr>
          </a:lstStyle>
          <a:p>
            <a:r>
              <a:rPr lang="en-US"/>
              <a:t>Click to edit </a:t>
            </a:r>
            <a:br>
              <a:rPr lang="en-US"/>
            </a:br>
            <a:r>
              <a:rPr lang="en-US"/>
              <a:t>Master title style</a:t>
            </a:r>
          </a:p>
        </p:txBody>
      </p:sp>
      <p:sp>
        <p:nvSpPr>
          <p:cNvPr id="3" name="Text Placeholder 8">
            <a:extLst>
              <a:ext uri="{FF2B5EF4-FFF2-40B4-BE49-F238E27FC236}">
                <a16:creationId xmlns:a16="http://schemas.microsoft.com/office/drawing/2014/main" id="{FD4EE502-D836-34CE-8E52-248611E302DD}"/>
              </a:ext>
            </a:extLst>
          </p:cNvPr>
          <p:cNvSpPr>
            <a:spLocks noGrp="1"/>
          </p:cNvSpPr>
          <p:nvPr>
            <p:ph type="body" sz="quarter" idx="14"/>
          </p:nvPr>
        </p:nvSpPr>
        <p:spPr>
          <a:xfrm>
            <a:off x="522287" y="1815506"/>
            <a:ext cx="2554288" cy="868336"/>
          </a:xfrm>
          <a:solidFill>
            <a:schemeClr val="accent1"/>
          </a:solidFill>
        </p:spPr>
        <p:txBody>
          <a:bodyPr lIns="91440" tIns="91440" rIns="91440" bIns="91440" anchor="ctr">
            <a:noAutofit/>
          </a:bodyPr>
          <a:lstStyle>
            <a:lvl1pPr marL="0" indent="0">
              <a:buNone/>
              <a:defRPr sz="2000" b="1">
                <a:solidFill>
                  <a:schemeClr val="bg1"/>
                </a:solidFill>
              </a:defRPr>
            </a:lvl1pPr>
          </a:lstStyle>
          <a:p>
            <a:pPr lvl="0"/>
            <a:r>
              <a:rPr lang="en-US"/>
              <a:t>Click to edit Master text styles</a:t>
            </a:r>
          </a:p>
        </p:txBody>
      </p:sp>
      <p:sp>
        <p:nvSpPr>
          <p:cNvPr id="16" name="Content Placeholder 9">
            <a:extLst>
              <a:ext uri="{FF2B5EF4-FFF2-40B4-BE49-F238E27FC236}">
                <a16:creationId xmlns:a16="http://schemas.microsoft.com/office/drawing/2014/main" id="{9E4FAFD5-7B32-82D3-F231-8B1411D09A6F}"/>
              </a:ext>
            </a:extLst>
          </p:cNvPr>
          <p:cNvSpPr>
            <a:spLocks noGrp="1"/>
          </p:cNvSpPr>
          <p:nvPr>
            <p:ph sz="quarter" idx="18"/>
          </p:nvPr>
        </p:nvSpPr>
        <p:spPr>
          <a:xfrm>
            <a:off x="3238193" y="1815506"/>
            <a:ext cx="8483907" cy="984885"/>
          </a:xfrm>
          <a:prstGeom prst="rect">
            <a:avLst/>
          </a:prstGeom>
        </p:spPr>
        <p:txBody>
          <a:bodyPr wrap="square">
            <a:spAutoFit/>
          </a:bodyPr>
          <a:lstStyle>
            <a:lvl1pPr>
              <a:defRPr sz="1800"/>
            </a:lvl1pPr>
            <a:lvl2pPr>
              <a:defRPr sz="1800"/>
            </a:lvl2pPr>
            <a:lvl3pPr>
              <a:defRPr sz="1800"/>
            </a:lvl3pPr>
          </a:lstStyle>
          <a:p>
            <a:pPr lvl="0"/>
            <a:r>
              <a:rPr lang="en-US"/>
              <a:t>Click to edit Master text styles</a:t>
            </a:r>
          </a:p>
          <a:p>
            <a:pPr lvl="1"/>
            <a:r>
              <a:rPr lang="en-US"/>
              <a:t>Second level</a:t>
            </a:r>
          </a:p>
          <a:p>
            <a:pPr lvl="2"/>
            <a:r>
              <a:rPr lang="en-US"/>
              <a:t>Third level</a:t>
            </a:r>
          </a:p>
        </p:txBody>
      </p:sp>
      <p:sp>
        <p:nvSpPr>
          <p:cNvPr id="17" name="Text Placeholder 8">
            <a:extLst>
              <a:ext uri="{FF2B5EF4-FFF2-40B4-BE49-F238E27FC236}">
                <a16:creationId xmlns:a16="http://schemas.microsoft.com/office/drawing/2014/main" id="{EAF16C1B-A6CF-2AB2-F086-C8B11C2E2F16}"/>
              </a:ext>
            </a:extLst>
          </p:cNvPr>
          <p:cNvSpPr>
            <a:spLocks noGrp="1"/>
          </p:cNvSpPr>
          <p:nvPr>
            <p:ph type="body" sz="quarter" idx="19"/>
          </p:nvPr>
        </p:nvSpPr>
        <p:spPr>
          <a:xfrm>
            <a:off x="522288" y="2883990"/>
            <a:ext cx="2554288" cy="868336"/>
          </a:xfrm>
          <a:solidFill>
            <a:schemeClr val="accent1"/>
          </a:solidFill>
        </p:spPr>
        <p:txBody>
          <a:bodyPr lIns="91440" tIns="91440" rIns="91440" bIns="91440" anchor="ctr">
            <a:noAutofit/>
          </a:bodyPr>
          <a:lstStyle>
            <a:lvl1pPr marL="0" indent="0">
              <a:buNone/>
              <a:defRPr sz="2000" b="1">
                <a:solidFill>
                  <a:schemeClr val="bg1"/>
                </a:solidFill>
              </a:defRPr>
            </a:lvl1pPr>
          </a:lstStyle>
          <a:p>
            <a:pPr lvl="0"/>
            <a:r>
              <a:rPr lang="en-US"/>
              <a:t>Click to edit Master text styles</a:t>
            </a:r>
          </a:p>
        </p:txBody>
      </p:sp>
      <p:sp>
        <p:nvSpPr>
          <p:cNvPr id="18" name="Text Placeholder 8">
            <a:extLst>
              <a:ext uri="{FF2B5EF4-FFF2-40B4-BE49-F238E27FC236}">
                <a16:creationId xmlns:a16="http://schemas.microsoft.com/office/drawing/2014/main" id="{308CDC62-60CB-7E89-35A8-1BF136F99046}"/>
              </a:ext>
            </a:extLst>
          </p:cNvPr>
          <p:cNvSpPr>
            <a:spLocks noGrp="1"/>
          </p:cNvSpPr>
          <p:nvPr>
            <p:ph type="body" sz="quarter" idx="20"/>
          </p:nvPr>
        </p:nvSpPr>
        <p:spPr>
          <a:xfrm>
            <a:off x="522288" y="3952474"/>
            <a:ext cx="2554288" cy="868336"/>
          </a:xfrm>
          <a:solidFill>
            <a:schemeClr val="accent1"/>
          </a:solidFill>
        </p:spPr>
        <p:txBody>
          <a:bodyPr lIns="91440" tIns="91440" rIns="91440" bIns="91440" anchor="ctr">
            <a:noAutofit/>
          </a:bodyPr>
          <a:lstStyle>
            <a:lvl1pPr marL="0" indent="0">
              <a:buNone/>
              <a:defRPr sz="2000" b="1">
                <a:solidFill>
                  <a:schemeClr val="bg1"/>
                </a:solidFill>
              </a:defRPr>
            </a:lvl1pPr>
          </a:lstStyle>
          <a:p>
            <a:pPr lvl="0"/>
            <a:r>
              <a:rPr lang="en-US"/>
              <a:t>Click to edit Master text styles</a:t>
            </a:r>
          </a:p>
        </p:txBody>
      </p:sp>
      <p:sp>
        <p:nvSpPr>
          <p:cNvPr id="21" name="Text Placeholder 8">
            <a:extLst>
              <a:ext uri="{FF2B5EF4-FFF2-40B4-BE49-F238E27FC236}">
                <a16:creationId xmlns:a16="http://schemas.microsoft.com/office/drawing/2014/main" id="{A1B951D6-D7F5-14BC-B793-58DD6CE8F352}"/>
              </a:ext>
            </a:extLst>
          </p:cNvPr>
          <p:cNvSpPr>
            <a:spLocks noGrp="1"/>
          </p:cNvSpPr>
          <p:nvPr>
            <p:ph type="body" sz="quarter" idx="21"/>
          </p:nvPr>
        </p:nvSpPr>
        <p:spPr>
          <a:xfrm>
            <a:off x="522288" y="5020959"/>
            <a:ext cx="2554288" cy="868336"/>
          </a:xfrm>
          <a:solidFill>
            <a:schemeClr val="accent1"/>
          </a:solidFill>
        </p:spPr>
        <p:txBody>
          <a:bodyPr lIns="91440" tIns="91440" rIns="91440" bIns="91440" anchor="ctr">
            <a:noAutofit/>
          </a:bodyPr>
          <a:lstStyle>
            <a:lvl1pPr marL="0" indent="0">
              <a:buNone/>
              <a:defRPr sz="2000" b="1">
                <a:solidFill>
                  <a:schemeClr val="bg1"/>
                </a:solidFill>
              </a:defRPr>
            </a:lvl1pPr>
          </a:lstStyle>
          <a:p>
            <a:pPr lvl="0"/>
            <a:r>
              <a:rPr lang="en-US"/>
              <a:t>Click to edit Master text styles</a:t>
            </a:r>
          </a:p>
        </p:txBody>
      </p:sp>
      <p:sp>
        <p:nvSpPr>
          <p:cNvPr id="22" name="Content Placeholder 9">
            <a:extLst>
              <a:ext uri="{FF2B5EF4-FFF2-40B4-BE49-F238E27FC236}">
                <a16:creationId xmlns:a16="http://schemas.microsoft.com/office/drawing/2014/main" id="{3FAC9D36-E86F-0117-9344-F3F3C628FCEB}"/>
              </a:ext>
            </a:extLst>
          </p:cNvPr>
          <p:cNvSpPr>
            <a:spLocks noGrp="1"/>
          </p:cNvSpPr>
          <p:nvPr>
            <p:ph sz="quarter" idx="22"/>
          </p:nvPr>
        </p:nvSpPr>
        <p:spPr>
          <a:xfrm>
            <a:off x="3238193" y="2883990"/>
            <a:ext cx="8483907" cy="984885"/>
          </a:xfrm>
          <a:prstGeom prst="rect">
            <a:avLst/>
          </a:prstGeom>
        </p:spPr>
        <p:txBody>
          <a:bodyPr wrap="square">
            <a:spAutoFit/>
          </a:bodyPr>
          <a:lstStyle>
            <a:lvl1pPr>
              <a:defRPr sz="1800"/>
            </a:lvl1pPr>
            <a:lvl2pPr>
              <a:defRPr sz="1800"/>
            </a:lvl2pPr>
            <a:lvl3pPr>
              <a:defRPr sz="1800"/>
            </a:lvl3pPr>
          </a:lstStyle>
          <a:p>
            <a:pPr lvl="0"/>
            <a:r>
              <a:rPr lang="en-US"/>
              <a:t>Click to edit Master text styles</a:t>
            </a:r>
          </a:p>
          <a:p>
            <a:pPr lvl="1"/>
            <a:r>
              <a:rPr lang="en-US"/>
              <a:t>Second level</a:t>
            </a:r>
          </a:p>
          <a:p>
            <a:pPr lvl="2"/>
            <a:r>
              <a:rPr lang="en-US"/>
              <a:t>Third level</a:t>
            </a:r>
          </a:p>
        </p:txBody>
      </p:sp>
      <p:sp>
        <p:nvSpPr>
          <p:cNvPr id="23" name="Content Placeholder 9">
            <a:extLst>
              <a:ext uri="{FF2B5EF4-FFF2-40B4-BE49-F238E27FC236}">
                <a16:creationId xmlns:a16="http://schemas.microsoft.com/office/drawing/2014/main" id="{EA1F5852-9EF0-9A7A-643B-A466CD72778A}"/>
              </a:ext>
            </a:extLst>
          </p:cNvPr>
          <p:cNvSpPr>
            <a:spLocks noGrp="1"/>
          </p:cNvSpPr>
          <p:nvPr>
            <p:ph sz="quarter" idx="23"/>
          </p:nvPr>
        </p:nvSpPr>
        <p:spPr>
          <a:xfrm>
            <a:off x="3238193" y="3952474"/>
            <a:ext cx="8483907" cy="984885"/>
          </a:xfrm>
          <a:prstGeom prst="rect">
            <a:avLst/>
          </a:prstGeom>
        </p:spPr>
        <p:txBody>
          <a:bodyPr wrap="square">
            <a:spAutoFit/>
          </a:bodyPr>
          <a:lstStyle>
            <a:lvl1pPr>
              <a:defRPr sz="1800"/>
            </a:lvl1pPr>
            <a:lvl2pPr>
              <a:defRPr sz="1800"/>
            </a:lvl2pPr>
            <a:lvl3pPr>
              <a:defRPr sz="1800"/>
            </a:lvl3pPr>
          </a:lstStyle>
          <a:p>
            <a:pPr lvl="0"/>
            <a:r>
              <a:rPr lang="en-US"/>
              <a:t>Click to edit Master text styles</a:t>
            </a:r>
          </a:p>
          <a:p>
            <a:pPr lvl="1"/>
            <a:r>
              <a:rPr lang="en-US"/>
              <a:t>Second level</a:t>
            </a:r>
          </a:p>
          <a:p>
            <a:pPr lvl="2"/>
            <a:r>
              <a:rPr lang="en-US"/>
              <a:t>Third level</a:t>
            </a:r>
          </a:p>
        </p:txBody>
      </p:sp>
      <p:sp>
        <p:nvSpPr>
          <p:cNvPr id="24" name="Content Placeholder 9">
            <a:extLst>
              <a:ext uri="{FF2B5EF4-FFF2-40B4-BE49-F238E27FC236}">
                <a16:creationId xmlns:a16="http://schemas.microsoft.com/office/drawing/2014/main" id="{32D16D91-2F53-7E86-D3F3-534601C49FAE}"/>
              </a:ext>
            </a:extLst>
          </p:cNvPr>
          <p:cNvSpPr>
            <a:spLocks noGrp="1"/>
          </p:cNvSpPr>
          <p:nvPr>
            <p:ph sz="quarter" idx="24"/>
          </p:nvPr>
        </p:nvSpPr>
        <p:spPr>
          <a:xfrm>
            <a:off x="3238193" y="5020959"/>
            <a:ext cx="8483907" cy="984885"/>
          </a:xfrm>
          <a:prstGeom prst="rect">
            <a:avLst/>
          </a:prstGeom>
        </p:spPr>
        <p:txBody>
          <a:bodyPr wrap="square">
            <a:spAutoFit/>
          </a:bodyPr>
          <a:lstStyle>
            <a:lvl1pPr>
              <a:defRPr sz="1800"/>
            </a:lvl1pPr>
            <a:lvl2pPr>
              <a:defRPr sz="1800"/>
            </a:lvl2pPr>
            <a:lvl3pPr>
              <a:defRPr sz="1800"/>
            </a:lvl3pPr>
          </a:lstStyle>
          <a:p>
            <a:pPr lvl="0"/>
            <a:r>
              <a:rPr lang="en-US"/>
              <a:t>Click to edit Master text styles</a:t>
            </a:r>
          </a:p>
          <a:p>
            <a:pPr lvl="1"/>
            <a:r>
              <a:rPr lang="en-US"/>
              <a:t>Second level</a:t>
            </a:r>
          </a:p>
          <a:p>
            <a:pPr lvl="2"/>
            <a:r>
              <a:rPr lang="en-US"/>
              <a:t>Third level</a:t>
            </a:r>
          </a:p>
        </p:txBody>
      </p:sp>
      <p:cxnSp>
        <p:nvCxnSpPr>
          <p:cNvPr id="4" name="Straight Connector 3">
            <a:extLst>
              <a:ext uri="{FF2B5EF4-FFF2-40B4-BE49-F238E27FC236}">
                <a16:creationId xmlns:a16="http://schemas.microsoft.com/office/drawing/2014/main" id="{8F5ADFE6-6056-169C-6869-519422F25F79}"/>
              </a:ext>
            </a:extLst>
          </p:cNvPr>
          <p:cNvCxnSpPr>
            <a:cxnSpLocks/>
          </p:cNvCxnSpPr>
          <p:nvPr userDrawn="1"/>
        </p:nvCxnSpPr>
        <p:spPr>
          <a:xfrm>
            <a:off x="522287" y="2782902"/>
            <a:ext cx="11199813" cy="0"/>
          </a:xfrm>
          <a:prstGeom prst="line">
            <a:avLst/>
          </a:prstGeom>
          <a:ln w="9525">
            <a:solidFill>
              <a:schemeClr val="bg1">
                <a:lumMod val="50000"/>
              </a:schemeClr>
            </a:solidFill>
            <a:prstDash val="dash"/>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0FEA278A-2903-A00D-6F98-02474C7FFB89}"/>
              </a:ext>
            </a:extLst>
          </p:cNvPr>
          <p:cNvCxnSpPr>
            <a:cxnSpLocks/>
          </p:cNvCxnSpPr>
          <p:nvPr userDrawn="1"/>
        </p:nvCxnSpPr>
        <p:spPr>
          <a:xfrm>
            <a:off x="522287" y="3852400"/>
            <a:ext cx="11199813" cy="0"/>
          </a:xfrm>
          <a:prstGeom prst="line">
            <a:avLst/>
          </a:prstGeom>
          <a:ln w="9525">
            <a:solidFill>
              <a:schemeClr val="bg1">
                <a:lumMod val="50000"/>
              </a:schemeClr>
            </a:solidFill>
            <a:prstDash val="dash"/>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C302310B-22A6-5BEE-C0FE-DB3490007B09}"/>
              </a:ext>
            </a:extLst>
          </p:cNvPr>
          <p:cNvCxnSpPr>
            <a:cxnSpLocks/>
          </p:cNvCxnSpPr>
          <p:nvPr userDrawn="1"/>
        </p:nvCxnSpPr>
        <p:spPr>
          <a:xfrm>
            <a:off x="522287" y="4920885"/>
            <a:ext cx="11199813" cy="0"/>
          </a:xfrm>
          <a:prstGeom prst="line">
            <a:avLst/>
          </a:prstGeom>
          <a:ln w="9525">
            <a:solidFill>
              <a:schemeClr val="bg1">
                <a:lumMod val="50000"/>
              </a:schemeClr>
            </a:solidFill>
            <a:prstDash val="dash"/>
          </a:ln>
        </p:spPr>
        <p:style>
          <a:lnRef idx="2">
            <a:schemeClr val="accent1"/>
          </a:lnRef>
          <a:fillRef idx="0">
            <a:schemeClr val="accent1"/>
          </a:fillRef>
          <a:effectRef idx="1">
            <a:schemeClr val="accent1"/>
          </a:effectRef>
          <a:fontRef idx="minor">
            <a:schemeClr val="tx1"/>
          </a:fontRef>
        </p:style>
      </p:cxnSp>
      <p:sp>
        <p:nvSpPr>
          <p:cNvPr id="13" name="Footer Placeholder 19">
            <a:extLst>
              <a:ext uri="{FF2B5EF4-FFF2-40B4-BE49-F238E27FC236}">
                <a16:creationId xmlns:a16="http://schemas.microsoft.com/office/drawing/2014/main" id="{2B1447C5-6E19-EC05-72D9-DC227F03B72E}"/>
              </a:ext>
            </a:extLst>
          </p:cNvPr>
          <p:cNvSpPr>
            <a:spLocks noGrp="1"/>
          </p:cNvSpPr>
          <p:nvPr>
            <p:ph type="ftr" sz="quarter" idx="3"/>
          </p:nvPr>
        </p:nvSpPr>
        <p:spPr>
          <a:xfrm>
            <a:off x="522287" y="6444376"/>
            <a:ext cx="10852943" cy="123111"/>
          </a:xfrm>
          <a:prstGeom prst="rect">
            <a:avLst/>
          </a:prstGeom>
        </p:spPr>
        <p:txBody>
          <a:bodyPr vert="horz" lIns="0" tIns="0" rIns="0" bIns="0" rtlCol="0" anchor="b">
            <a:spAutoFit/>
          </a:bodyPr>
          <a:lstStyle>
            <a:lvl1pPr algn="l">
              <a:defRPr sz="1000">
                <a:solidFill>
                  <a:schemeClr val="bg1">
                    <a:lumMod val="50000"/>
                  </a:schemeClr>
                </a:solidFill>
              </a:defRPr>
            </a:lvl1pPr>
          </a:lstStyle>
          <a:p>
            <a:endParaRPr lang="en-US"/>
          </a:p>
        </p:txBody>
      </p:sp>
      <p:sp>
        <p:nvSpPr>
          <p:cNvPr id="2" name="Slide Number Placeholder 5">
            <a:extLst>
              <a:ext uri="{FF2B5EF4-FFF2-40B4-BE49-F238E27FC236}">
                <a16:creationId xmlns:a16="http://schemas.microsoft.com/office/drawing/2014/main" id="{BF07777E-1754-F7E5-8E34-008BD3444CF4}"/>
              </a:ext>
            </a:extLst>
          </p:cNvPr>
          <p:cNvSpPr>
            <a:spLocks noGrp="1"/>
          </p:cNvSpPr>
          <p:nvPr>
            <p:ph type="sldNum" sz="quarter" idx="4"/>
          </p:nvPr>
        </p:nvSpPr>
        <p:spPr>
          <a:xfrm>
            <a:off x="11494905" y="6444376"/>
            <a:ext cx="226416" cy="123111"/>
          </a:xfrm>
          <a:prstGeom prst="rect">
            <a:avLst/>
          </a:prstGeom>
        </p:spPr>
        <p:txBody>
          <a:bodyPr vert="horz" lIns="0" tIns="0" rIns="0" bIns="0" rtlCol="0" anchor="ctr">
            <a:normAutofit/>
          </a:bodyPr>
          <a:lstStyle>
            <a:lvl1pPr indent="0" algn="r">
              <a:defRPr lang="en-US" sz="1000" smtClean="0">
                <a:solidFill>
                  <a:schemeClr val="bg1">
                    <a:lumMod val="50000"/>
                  </a:schemeClr>
                </a:solidFill>
                <a:latin typeface="+mn-lt"/>
                <a:ea typeface="+mn-ea"/>
                <a:cs typeface="+mn-cs"/>
              </a:defRPr>
            </a:lvl1pPr>
            <a:lvl2pPr marL="0" indent="0" algn="r">
              <a:defRPr sz="800"/>
            </a:lvl2pPr>
            <a:lvl3pPr marL="0" indent="0" algn="r">
              <a:defRPr sz="800"/>
            </a:lvl3pPr>
            <a:lvl4pPr marL="0" indent="0" algn="r">
              <a:defRPr sz="800"/>
            </a:lvl4pPr>
            <a:lvl5pPr marL="0" indent="0" algn="r">
              <a:defRPr sz="800"/>
            </a:lvl5pPr>
            <a:lvl6pPr marL="0" indent="0" algn="r">
              <a:defRPr sz="800"/>
            </a:lvl6pPr>
            <a:lvl7pPr marL="0" indent="0" algn="r">
              <a:defRPr sz="800"/>
            </a:lvl7pPr>
            <a:lvl8pPr marL="0" indent="0" algn="r">
              <a:defRPr sz="800"/>
            </a:lvl8pPr>
            <a:lvl9pPr marL="0" indent="0" algn="r">
              <a:defRPr sz="800"/>
            </a:lvl9pPr>
          </a:lstStyle>
          <a:p>
            <a:pPr>
              <a:lnSpc>
                <a:spcPct val="90000"/>
              </a:lnSpc>
              <a:spcBef>
                <a:spcPts val="1000"/>
              </a:spcBef>
            </a:pPr>
            <a:fld id="{339C9110-F427-4586-9638-A5638F41FBCD}" type="slidenum">
              <a:rPr lang="en-IN" smtClean="0"/>
              <a:pPr>
                <a:lnSpc>
                  <a:spcPct val="90000"/>
                </a:lnSpc>
                <a:spcBef>
                  <a:spcPts val="1000"/>
                </a:spcBef>
              </a:pPr>
              <a:t>‹#›</a:t>
            </a:fld>
            <a:endParaRPr lang="en-IN"/>
          </a:p>
        </p:txBody>
      </p:sp>
    </p:spTree>
    <p:extLst>
      <p:ext uri="{BB962C8B-B14F-4D97-AF65-F5344CB8AC3E}">
        <p14:creationId xmlns:p14="http://schemas.microsoft.com/office/powerpoint/2010/main" val="923437590"/>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 Row header">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79A647A2-04C4-8F72-D304-FCAFC5FFD904}"/>
              </a:ext>
            </a:extLst>
          </p:cNvPr>
          <p:cNvGraphicFramePr>
            <a:graphicFrameLocks noChangeAspect="1"/>
          </p:cNvGraphicFramePr>
          <p:nvPr userDrawn="1">
            <p:custDataLst>
              <p:tags r:id="rId1"/>
            </p:custDataLst>
            <p:extLst>
              <p:ext uri="{D42A27DB-BD31-4B8C-83A1-F6EECF244321}">
                <p14:modId xmlns:p14="http://schemas.microsoft.com/office/powerpoint/2010/main" val="29258313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1" imgH="423" progId="TCLayout.ActiveDocument.1">
                  <p:embed/>
                </p:oleObj>
              </mc:Choice>
              <mc:Fallback>
                <p:oleObj name="think-cell Slide" r:id="rId3" imgW="421" imgH="423" progId="TCLayout.ActiveDocument.1">
                  <p:embed/>
                  <p:pic>
                    <p:nvPicPr>
                      <p:cNvPr id="6" name="think-cell data - do not delete" hidden="1">
                        <a:extLst>
                          <a:ext uri="{FF2B5EF4-FFF2-40B4-BE49-F238E27FC236}">
                            <a16:creationId xmlns:a16="http://schemas.microsoft.com/office/drawing/2014/main" id="{79A647A2-04C4-8F72-D304-FCAFC5FFD90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0" name="Title 9">
            <a:extLst>
              <a:ext uri="{FF2B5EF4-FFF2-40B4-BE49-F238E27FC236}">
                <a16:creationId xmlns:a16="http://schemas.microsoft.com/office/drawing/2014/main" id="{76B82980-F4E8-D481-F785-5C0DC01F03A6}"/>
              </a:ext>
            </a:extLst>
          </p:cNvPr>
          <p:cNvSpPr>
            <a:spLocks noGrp="1"/>
          </p:cNvSpPr>
          <p:nvPr>
            <p:ph type="title" hasCustomPrompt="1"/>
          </p:nvPr>
        </p:nvSpPr>
        <p:spPr/>
        <p:txBody>
          <a:bodyPr vert="horz"/>
          <a:lstStyle>
            <a:lvl1pPr>
              <a:defRPr/>
            </a:lvl1pPr>
          </a:lstStyle>
          <a:p>
            <a:r>
              <a:rPr lang="en-US"/>
              <a:t>Click to edit </a:t>
            </a:r>
            <a:br>
              <a:rPr lang="en-US"/>
            </a:br>
            <a:r>
              <a:rPr lang="en-US"/>
              <a:t>Master title style</a:t>
            </a:r>
          </a:p>
        </p:txBody>
      </p:sp>
      <p:sp>
        <p:nvSpPr>
          <p:cNvPr id="3" name="Text Placeholder 8">
            <a:extLst>
              <a:ext uri="{FF2B5EF4-FFF2-40B4-BE49-F238E27FC236}">
                <a16:creationId xmlns:a16="http://schemas.microsoft.com/office/drawing/2014/main" id="{FD4EE502-D836-34CE-8E52-248611E302DD}"/>
              </a:ext>
            </a:extLst>
          </p:cNvPr>
          <p:cNvSpPr>
            <a:spLocks noGrp="1"/>
          </p:cNvSpPr>
          <p:nvPr>
            <p:ph type="body" sz="quarter" idx="14" hasCustomPrompt="1"/>
          </p:nvPr>
        </p:nvSpPr>
        <p:spPr>
          <a:xfrm>
            <a:off x="522287" y="1815506"/>
            <a:ext cx="2554288" cy="1212635"/>
          </a:xfrm>
          <a:solidFill>
            <a:schemeClr val="accent1"/>
          </a:solidFill>
        </p:spPr>
        <p:txBody>
          <a:bodyPr lIns="91440" tIns="91440" rIns="91440" bIns="91440" anchor="ctr">
            <a:noAutofit/>
          </a:bodyPr>
          <a:lstStyle>
            <a:lvl1pPr marL="0" indent="0">
              <a:buNone/>
              <a:defRPr sz="2000" b="1">
                <a:solidFill>
                  <a:schemeClr val="bg1"/>
                </a:solidFill>
              </a:defRPr>
            </a:lvl1pPr>
          </a:lstStyle>
          <a:p>
            <a:pPr lvl="0"/>
            <a:r>
              <a:rPr lang="en-US"/>
              <a:t>Click to edit Master</a:t>
            </a:r>
            <a:br>
              <a:rPr lang="en-US"/>
            </a:br>
            <a:r>
              <a:rPr lang="en-US"/>
              <a:t>text styles</a:t>
            </a:r>
          </a:p>
        </p:txBody>
      </p:sp>
      <p:sp>
        <p:nvSpPr>
          <p:cNvPr id="16" name="Content Placeholder 9">
            <a:extLst>
              <a:ext uri="{FF2B5EF4-FFF2-40B4-BE49-F238E27FC236}">
                <a16:creationId xmlns:a16="http://schemas.microsoft.com/office/drawing/2014/main" id="{9E4FAFD5-7B32-82D3-F231-8B1411D09A6F}"/>
              </a:ext>
            </a:extLst>
          </p:cNvPr>
          <p:cNvSpPr>
            <a:spLocks noGrp="1"/>
          </p:cNvSpPr>
          <p:nvPr>
            <p:ph sz="quarter" idx="18"/>
          </p:nvPr>
        </p:nvSpPr>
        <p:spPr>
          <a:xfrm>
            <a:off x="3238193" y="1815506"/>
            <a:ext cx="8483907" cy="984885"/>
          </a:xfrm>
          <a:prstGeom prst="rect">
            <a:avLst/>
          </a:prstGeom>
        </p:spPr>
        <p:txBody>
          <a:bodyPr wrap="square">
            <a:spAutoFit/>
          </a:bodyPr>
          <a:lstStyle>
            <a:lvl1pPr>
              <a:defRPr sz="1800"/>
            </a:lvl1pPr>
            <a:lvl2pPr>
              <a:defRPr sz="1800"/>
            </a:lvl2pPr>
            <a:lvl3pPr>
              <a:defRPr sz="1800"/>
            </a:lvl3pPr>
          </a:lstStyle>
          <a:p>
            <a:pPr lvl="0"/>
            <a:r>
              <a:rPr lang="en-US"/>
              <a:t>Click to edit Master text styles</a:t>
            </a:r>
          </a:p>
          <a:p>
            <a:pPr lvl="1"/>
            <a:r>
              <a:rPr lang="en-US"/>
              <a:t>Second level</a:t>
            </a:r>
          </a:p>
          <a:p>
            <a:pPr lvl="2"/>
            <a:r>
              <a:rPr lang="en-US"/>
              <a:t>Third level</a:t>
            </a:r>
          </a:p>
        </p:txBody>
      </p:sp>
      <p:sp>
        <p:nvSpPr>
          <p:cNvPr id="17" name="Text Placeholder 8">
            <a:extLst>
              <a:ext uri="{FF2B5EF4-FFF2-40B4-BE49-F238E27FC236}">
                <a16:creationId xmlns:a16="http://schemas.microsoft.com/office/drawing/2014/main" id="{EAF16C1B-A6CF-2AB2-F086-C8B11C2E2F16}"/>
              </a:ext>
            </a:extLst>
          </p:cNvPr>
          <p:cNvSpPr>
            <a:spLocks noGrp="1"/>
          </p:cNvSpPr>
          <p:nvPr>
            <p:ph type="body" sz="quarter" idx="19" hasCustomPrompt="1"/>
          </p:nvPr>
        </p:nvSpPr>
        <p:spPr>
          <a:xfrm>
            <a:off x="522287" y="3228292"/>
            <a:ext cx="2554288" cy="1248215"/>
          </a:xfrm>
          <a:solidFill>
            <a:schemeClr val="accent1"/>
          </a:solidFill>
        </p:spPr>
        <p:txBody>
          <a:bodyPr lIns="91440" tIns="91440" rIns="91440" bIns="91440" anchor="ctr">
            <a:noAutofit/>
          </a:bodyPr>
          <a:lstStyle>
            <a:lvl1pPr marL="0" indent="0">
              <a:buNone/>
              <a:defRPr sz="2000" b="1">
                <a:solidFill>
                  <a:schemeClr val="bg1"/>
                </a:solidFill>
              </a:defRPr>
            </a:lvl1pPr>
          </a:lstStyle>
          <a:p>
            <a:pPr lvl="0"/>
            <a:r>
              <a:rPr lang="en-US"/>
              <a:t>Click to edit Master</a:t>
            </a:r>
            <a:br>
              <a:rPr lang="en-US"/>
            </a:br>
            <a:r>
              <a:rPr lang="en-US"/>
              <a:t>text styles</a:t>
            </a:r>
          </a:p>
        </p:txBody>
      </p:sp>
      <p:sp>
        <p:nvSpPr>
          <p:cNvPr id="18" name="Text Placeholder 8">
            <a:extLst>
              <a:ext uri="{FF2B5EF4-FFF2-40B4-BE49-F238E27FC236}">
                <a16:creationId xmlns:a16="http://schemas.microsoft.com/office/drawing/2014/main" id="{308CDC62-60CB-7E89-35A8-1BF136F99046}"/>
              </a:ext>
            </a:extLst>
          </p:cNvPr>
          <p:cNvSpPr>
            <a:spLocks noGrp="1"/>
          </p:cNvSpPr>
          <p:nvPr>
            <p:ph type="body" sz="quarter" idx="20" hasCustomPrompt="1"/>
          </p:nvPr>
        </p:nvSpPr>
        <p:spPr>
          <a:xfrm>
            <a:off x="522287" y="4676659"/>
            <a:ext cx="2554288" cy="1212638"/>
          </a:xfrm>
          <a:solidFill>
            <a:schemeClr val="accent1"/>
          </a:solidFill>
        </p:spPr>
        <p:txBody>
          <a:bodyPr lIns="91440" tIns="91440" rIns="91440" bIns="91440" anchor="ctr">
            <a:noAutofit/>
          </a:bodyPr>
          <a:lstStyle>
            <a:lvl1pPr marL="0" indent="0">
              <a:buNone/>
              <a:defRPr sz="2000" b="1">
                <a:solidFill>
                  <a:schemeClr val="bg1"/>
                </a:solidFill>
              </a:defRPr>
            </a:lvl1pPr>
          </a:lstStyle>
          <a:p>
            <a:pPr lvl="0"/>
            <a:r>
              <a:rPr lang="en-US"/>
              <a:t>Click to edit Master</a:t>
            </a:r>
            <a:br>
              <a:rPr lang="en-US"/>
            </a:br>
            <a:r>
              <a:rPr lang="en-US"/>
              <a:t>text styles</a:t>
            </a:r>
          </a:p>
        </p:txBody>
      </p:sp>
      <p:sp>
        <p:nvSpPr>
          <p:cNvPr id="22" name="Content Placeholder 9">
            <a:extLst>
              <a:ext uri="{FF2B5EF4-FFF2-40B4-BE49-F238E27FC236}">
                <a16:creationId xmlns:a16="http://schemas.microsoft.com/office/drawing/2014/main" id="{3FAC9D36-E86F-0117-9344-F3F3C628FCEB}"/>
              </a:ext>
            </a:extLst>
          </p:cNvPr>
          <p:cNvSpPr>
            <a:spLocks noGrp="1"/>
          </p:cNvSpPr>
          <p:nvPr>
            <p:ph sz="quarter" idx="22"/>
          </p:nvPr>
        </p:nvSpPr>
        <p:spPr>
          <a:xfrm>
            <a:off x="3238193" y="3228292"/>
            <a:ext cx="8483907" cy="984885"/>
          </a:xfrm>
          <a:prstGeom prst="rect">
            <a:avLst/>
          </a:prstGeom>
        </p:spPr>
        <p:txBody>
          <a:bodyPr wrap="square">
            <a:spAutoFit/>
          </a:bodyPr>
          <a:lstStyle>
            <a:lvl1pPr>
              <a:defRPr sz="1800"/>
            </a:lvl1pPr>
            <a:lvl2pPr>
              <a:defRPr sz="1800"/>
            </a:lvl2pPr>
            <a:lvl3pPr>
              <a:defRPr sz="1800"/>
            </a:lvl3pPr>
          </a:lstStyle>
          <a:p>
            <a:pPr lvl="0"/>
            <a:r>
              <a:rPr lang="en-US"/>
              <a:t>Click to edit Master text styles</a:t>
            </a:r>
          </a:p>
          <a:p>
            <a:pPr lvl="1"/>
            <a:r>
              <a:rPr lang="en-US"/>
              <a:t>Second level</a:t>
            </a:r>
          </a:p>
          <a:p>
            <a:pPr lvl="2"/>
            <a:r>
              <a:rPr lang="en-US"/>
              <a:t>Third level</a:t>
            </a:r>
          </a:p>
        </p:txBody>
      </p:sp>
      <p:sp>
        <p:nvSpPr>
          <p:cNvPr id="23" name="Content Placeholder 9">
            <a:extLst>
              <a:ext uri="{FF2B5EF4-FFF2-40B4-BE49-F238E27FC236}">
                <a16:creationId xmlns:a16="http://schemas.microsoft.com/office/drawing/2014/main" id="{EA1F5852-9EF0-9A7A-643B-A466CD72778A}"/>
              </a:ext>
            </a:extLst>
          </p:cNvPr>
          <p:cNvSpPr>
            <a:spLocks noGrp="1"/>
          </p:cNvSpPr>
          <p:nvPr>
            <p:ph sz="quarter" idx="23"/>
          </p:nvPr>
        </p:nvSpPr>
        <p:spPr>
          <a:xfrm>
            <a:off x="3238193" y="4676659"/>
            <a:ext cx="8483907" cy="984885"/>
          </a:xfrm>
          <a:prstGeom prst="rect">
            <a:avLst/>
          </a:prstGeom>
        </p:spPr>
        <p:txBody>
          <a:bodyPr wrap="square">
            <a:spAutoFit/>
          </a:bodyPr>
          <a:lstStyle>
            <a:lvl1pPr>
              <a:defRPr sz="1800"/>
            </a:lvl1pPr>
            <a:lvl2pPr>
              <a:defRPr sz="1800"/>
            </a:lvl2pPr>
            <a:lvl3pPr>
              <a:defRPr sz="1800"/>
            </a:lvl3pPr>
          </a:lstStyle>
          <a:p>
            <a:pPr lvl="0"/>
            <a:r>
              <a:rPr lang="en-US"/>
              <a:t>Click to edit Master text styles</a:t>
            </a:r>
          </a:p>
          <a:p>
            <a:pPr lvl="1"/>
            <a:r>
              <a:rPr lang="en-US"/>
              <a:t>Second level</a:t>
            </a:r>
          </a:p>
          <a:p>
            <a:pPr lvl="2"/>
            <a:r>
              <a:rPr lang="en-US"/>
              <a:t>Third level</a:t>
            </a:r>
          </a:p>
        </p:txBody>
      </p:sp>
      <p:cxnSp>
        <p:nvCxnSpPr>
          <p:cNvPr id="2" name="Straight Connector 1">
            <a:extLst>
              <a:ext uri="{FF2B5EF4-FFF2-40B4-BE49-F238E27FC236}">
                <a16:creationId xmlns:a16="http://schemas.microsoft.com/office/drawing/2014/main" id="{52B5F933-4ECD-188D-9D27-F5635C3A3708}"/>
              </a:ext>
            </a:extLst>
          </p:cNvPr>
          <p:cNvCxnSpPr>
            <a:cxnSpLocks/>
          </p:cNvCxnSpPr>
          <p:nvPr userDrawn="1"/>
        </p:nvCxnSpPr>
        <p:spPr>
          <a:xfrm>
            <a:off x="522287" y="3128217"/>
            <a:ext cx="11199813" cy="0"/>
          </a:xfrm>
          <a:prstGeom prst="line">
            <a:avLst/>
          </a:prstGeom>
          <a:ln w="9525">
            <a:solidFill>
              <a:schemeClr val="bg1">
                <a:lumMod val="50000"/>
              </a:schemeClr>
            </a:solidFill>
            <a:prstDash val="dash"/>
          </a:ln>
        </p:spPr>
        <p:style>
          <a:lnRef idx="2">
            <a:schemeClr val="accent1"/>
          </a:lnRef>
          <a:fillRef idx="0">
            <a:schemeClr val="accent1"/>
          </a:fillRef>
          <a:effectRef idx="1">
            <a:schemeClr val="accent1"/>
          </a:effectRef>
          <a:fontRef idx="minor">
            <a:schemeClr val="tx1"/>
          </a:fontRef>
        </p:style>
      </p:cxnSp>
      <p:cxnSp>
        <p:nvCxnSpPr>
          <p:cNvPr id="4" name="Straight Connector 3">
            <a:extLst>
              <a:ext uri="{FF2B5EF4-FFF2-40B4-BE49-F238E27FC236}">
                <a16:creationId xmlns:a16="http://schemas.microsoft.com/office/drawing/2014/main" id="{B7EB9C11-5BE5-D2ED-F2A9-383D8F9E56E2}"/>
              </a:ext>
            </a:extLst>
          </p:cNvPr>
          <p:cNvCxnSpPr>
            <a:cxnSpLocks/>
          </p:cNvCxnSpPr>
          <p:nvPr userDrawn="1"/>
        </p:nvCxnSpPr>
        <p:spPr>
          <a:xfrm>
            <a:off x="522287" y="4576583"/>
            <a:ext cx="11199813" cy="0"/>
          </a:xfrm>
          <a:prstGeom prst="line">
            <a:avLst/>
          </a:prstGeom>
          <a:ln w="9525">
            <a:solidFill>
              <a:schemeClr val="bg1">
                <a:lumMod val="50000"/>
              </a:schemeClr>
            </a:solidFill>
            <a:prstDash val="dash"/>
          </a:ln>
        </p:spPr>
        <p:style>
          <a:lnRef idx="2">
            <a:schemeClr val="accent1"/>
          </a:lnRef>
          <a:fillRef idx="0">
            <a:schemeClr val="accent1"/>
          </a:fillRef>
          <a:effectRef idx="1">
            <a:schemeClr val="accent1"/>
          </a:effectRef>
          <a:fontRef idx="minor">
            <a:schemeClr val="tx1"/>
          </a:fontRef>
        </p:style>
      </p:cxnSp>
      <p:sp>
        <p:nvSpPr>
          <p:cNvPr id="12" name="Footer Placeholder 19">
            <a:extLst>
              <a:ext uri="{FF2B5EF4-FFF2-40B4-BE49-F238E27FC236}">
                <a16:creationId xmlns:a16="http://schemas.microsoft.com/office/drawing/2014/main" id="{6DF8DE37-911C-FA3A-AE1D-C49A13B7653C}"/>
              </a:ext>
            </a:extLst>
          </p:cNvPr>
          <p:cNvSpPr>
            <a:spLocks noGrp="1"/>
          </p:cNvSpPr>
          <p:nvPr>
            <p:ph type="ftr" sz="quarter" idx="3"/>
          </p:nvPr>
        </p:nvSpPr>
        <p:spPr>
          <a:xfrm>
            <a:off x="522287" y="6444376"/>
            <a:ext cx="10852943" cy="123111"/>
          </a:xfrm>
          <a:prstGeom prst="rect">
            <a:avLst/>
          </a:prstGeom>
        </p:spPr>
        <p:txBody>
          <a:bodyPr vert="horz" lIns="0" tIns="0" rIns="0" bIns="0" rtlCol="0" anchor="b">
            <a:spAutoFit/>
          </a:bodyPr>
          <a:lstStyle>
            <a:lvl1pPr algn="l">
              <a:defRPr sz="1000">
                <a:solidFill>
                  <a:schemeClr val="bg1">
                    <a:lumMod val="50000"/>
                  </a:schemeClr>
                </a:solidFill>
              </a:defRPr>
            </a:lvl1pPr>
          </a:lstStyle>
          <a:p>
            <a:endParaRPr lang="en-US"/>
          </a:p>
        </p:txBody>
      </p:sp>
      <p:sp>
        <p:nvSpPr>
          <p:cNvPr id="5" name="Slide Number Placeholder 5">
            <a:extLst>
              <a:ext uri="{FF2B5EF4-FFF2-40B4-BE49-F238E27FC236}">
                <a16:creationId xmlns:a16="http://schemas.microsoft.com/office/drawing/2014/main" id="{C4B220FE-4D24-7D16-3541-779A8E43EC36}"/>
              </a:ext>
            </a:extLst>
          </p:cNvPr>
          <p:cNvSpPr>
            <a:spLocks noGrp="1"/>
          </p:cNvSpPr>
          <p:nvPr>
            <p:ph type="sldNum" sz="quarter" idx="4"/>
          </p:nvPr>
        </p:nvSpPr>
        <p:spPr>
          <a:xfrm>
            <a:off x="11494905" y="6444376"/>
            <a:ext cx="226416" cy="123111"/>
          </a:xfrm>
          <a:prstGeom prst="rect">
            <a:avLst/>
          </a:prstGeom>
        </p:spPr>
        <p:txBody>
          <a:bodyPr vert="horz" lIns="0" tIns="0" rIns="0" bIns="0" rtlCol="0" anchor="ctr">
            <a:normAutofit/>
          </a:bodyPr>
          <a:lstStyle>
            <a:lvl1pPr indent="0" algn="r">
              <a:defRPr lang="en-US" sz="1000" smtClean="0">
                <a:solidFill>
                  <a:schemeClr val="bg1">
                    <a:lumMod val="50000"/>
                  </a:schemeClr>
                </a:solidFill>
                <a:latin typeface="+mn-lt"/>
                <a:ea typeface="+mn-ea"/>
                <a:cs typeface="+mn-cs"/>
              </a:defRPr>
            </a:lvl1pPr>
            <a:lvl2pPr marL="0" indent="0" algn="r">
              <a:defRPr sz="800"/>
            </a:lvl2pPr>
            <a:lvl3pPr marL="0" indent="0" algn="r">
              <a:defRPr sz="800"/>
            </a:lvl3pPr>
            <a:lvl4pPr marL="0" indent="0" algn="r">
              <a:defRPr sz="800"/>
            </a:lvl4pPr>
            <a:lvl5pPr marL="0" indent="0" algn="r">
              <a:defRPr sz="800"/>
            </a:lvl5pPr>
            <a:lvl6pPr marL="0" indent="0" algn="r">
              <a:defRPr sz="800"/>
            </a:lvl6pPr>
            <a:lvl7pPr marL="0" indent="0" algn="r">
              <a:defRPr sz="800"/>
            </a:lvl7pPr>
            <a:lvl8pPr marL="0" indent="0" algn="r">
              <a:defRPr sz="800"/>
            </a:lvl8pPr>
            <a:lvl9pPr marL="0" indent="0" algn="r">
              <a:defRPr sz="800"/>
            </a:lvl9pPr>
          </a:lstStyle>
          <a:p>
            <a:pPr>
              <a:lnSpc>
                <a:spcPct val="90000"/>
              </a:lnSpc>
              <a:spcBef>
                <a:spcPts val="1000"/>
              </a:spcBef>
            </a:pPr>
            <a:fld id="{339C9110-F427-4586-9638-A5638F41FBCD}" type="slidenum">
              <a:rPr lang="en-IN" smtClean="0"/>
              <a:pPr>
                <a:lnSpc>
                  <a:spcPct val="90000"/>
                </a:lnSpc>
                <a:spcBef>
                  <a:spcPts val="1000"/>
                </a:spcBef>
              </a:pPr>
              <a:t>‹#›</a:t>
            </a:fld>
            <a:endParaRPr lang="en-IN"/>
          </a:p>
        </p:txBody>
      </p:sp>
    </p:spTree>
    <p:extLst>
      <p:ext uri="{BB962C8B-B14F-4D97-AF65-F5344CB8AC3E}">
        <p14:creationId xmlns:p14="http://schemas.microsoft.com/office/powerpoint/2010/main" val="554505959"/>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79A647A2-04C4-8F72-D304-FCAFC5FFD904}"/>
              </a:ext>
            </a:extLst>
          </p:cNvPr>
          <p:cNvGraphicFramePr>
            <a:graphicFrameLocks noChangeAspect="1"/>
          </p:cNvGraphicFramePr>
          <p:nvPr userDrawn="1">
            <p:custDataLst>
              <p:tags r:id="rId1"/>
            </p:custDataLst>
            <p:extLst>
              <p:ext uri="{D42A27DB-BD31-4B8C-83A1-F6EECF244321}">
                <p14:modId xmlns:p14="http://schemas.microsoft.com/office/powerpoint/2010/main" val="135072102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1" imgH="423" progId="TCLayout.ActiveDocument.1">
                  <p:embed/>
                </p:oleObj>
              </mc:Choice>
              <mc:Fallback>
                <p:oleObj name="think-cell Slide" r:id="rId3" imgW="421" imgH="423" progId="TCLayout.ActiveDocument.1">
                  <p:embed/>
                  <p:pic>
                    <p:nvPicPr>
                      <p:cNvPr id="6" name="think-cell data - do not delete" hidden="1">
                        <a:extLst>
                          <a:ext uri="{FF2B5EF4-FFF2-40B4-BE49-F238E27FC236}">
                            <a16:creationId xmlns:a16="http://schemas.microsoft.com/office/drawing/2014/main" id="{79A647A2-04C4-8F72-D304-FCAFC5FFD90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4" name="Chart Placeholder 13">
            <a:extLst>
              <a:ext uri="{FF2B5EF4-FFF2-40B4-BE49-F238E27FC236}">
                <a16:creationId xmlns:a16="http://schemas.microsoft.com/office/drawing/2014/main" id="{F9AF8292-11E0-7EE4-CA3E-299CB0674244}"/>
              </a:ext>
            </a:extLst>
          </p:cNvPr>
          <p:cNvSpPr>
            <a:spLocks noGrp="1"/>
          </p:cNvSpPr>
          <p:nvPr>
            <p:ph type="chart" sz="quarter" idx="12"/>
          </p:nvPr>
        </p:nvSpPr>
        <p:spPr>
          <a:xfrm>
            <a:off x="479425" y="2278743"/>
            <a:ext cx="11222003" cy="3574492"/>
          </a:xfrm>
        </p:spPr>
        <p:txBody>
          <a:bodyPr/>
          <a:lstStyle/>
          <a:p>
            <a:r>
              <a:rPr lang="en-US"/>
              <a:t>Click icon to add chart</a:t>
            </a:r>
          </a:p>
        </p:txBody>
      </p:sp>
      <p:sp>
        <p:nvSpPr>
          <p:cNvPr id="7" name="Title 6">
            <a:extLst>
              <a:ext uri="{FF2B5EF4-FFF2-40B4-BE49-F238E27FC236}">
                <a16:creationId xmlns:a16="http://schemas.microsoft.com/office/drawing/2014/main" id="{9AA5FEB3-0D73-B81E-3807-13D9BA812558}"/>
              </a:ext>
            </a:extLst>
          </p:cNvPr>
          <p:cNvSpPr>
            <a:spLocks noGrp="1"/>
          </p:cNvSpPr>
          <p:nvPr>
            <p:ph type="title" hasCustomPrompt="1"/>
          </p:nvPr>
        </p:nvSpPr>
        <p:spPr>
          <a:xfrm>
            <a:off x="522288" y="398464"/>
            <a:ext cx="10726284" cy="775597"/>
          </a:xfrm>
        </p:spPr>
        <p:txBody>
          <a:bodyPr vert="horz"/>
          <a:lstStyle/>
          <a:p>
            <a:r>
              <a:rPr lang="en-US"/>
              <a:t>Click to edit </a:t>
            </a:r>
            <a:br>
              <a:rPr lang="en-US"/>
            </a:br>
            <a:r>
              <a:rPr lang="en-US"/>
              <a:t>Master title style</a:t>
            </a:r>
          </a:p>
        </p:txBody>
      </p:sp>
      <p:sp>
        <p:nvSpPr>
          <p:cNvPr id="12" name="Text Placeholder 11">
            <a:extLst>
              <a:ext uri="{FF2B5EF4-FFF2-40B4-BE49-F238E27FC236}">
                <a16:creationId xmlns:a16="http://schemas.microsoft.com/office/drawing/2014/main" id="{8DA1517B-03BD-CC49-D2F6-18135E02EBB6}"/>
              </a:ext>
            </a:extLst>
          </p:cNvPr>
          <p:cNvSpPr>
            <a:spLocks noGrp="1"/>
          </p:cNvSpPr>
          <p:nvPr>
            <p:ph type="body" sz="quarter" idx="13" hasCustomPrompt="1"/>
          </p:nvPr>
        </p:nvSpPr>
        <p:spPr>
          <a:xfrm>
            <a:off x="479425" y="1784728"/>
            <a:ext cx="11222003" cy="307777"/>
          </a:xfrm>
        </p:spPr>
        <p:txBody>
          <a:bodyPr anchor="b"/>
          <a:lstStyle>
            <a:lvl1pPr marL="0" indent="0">
              <a:buNone/>
              <a:defRPr sz="2000"/>
            </a:lvl1pPr>
          </a:lstStyle>
          <a:p>
            <a:pPr lvl="0"/>
            <a:r>
              <a:rPr lang="en-US"/>
              <a:t>Chart title</a:t>
            </a:r>
          </a:p>
        </p:txBody>
      </p:sp>
      <p:sp>
        <p:nvSpPr>
          <p:cNvPr id="8" name="Footer Placeholder 19">
            <a:extLst>
              <a:ext uri="{FF2B5EF4-FFF2-40B4-BE49-F238E27FC236}">
                <a16:creationId xmlns:a16="http://schemas.microsoft.com/office/drawing/2014/main" id="{5AD31E68-F8EA-D559-9476-19E92E83F2DF}"/>
              </a:ext>
            </a:extLst>
          </p:cNvPr>
          <p:cNvSpPr>
            <a:spLocks noGrp="1"/>
          </p:cNvSpPr>
          <p:nvPr>
            <p:ph type="ftr" sz="quarter" idx="3"/>
          </p:nvPr>
        </p:nvSpPr>
        <p:spPr>
          <a:xfrm>
            <a:off x="522287" y="6444376"/>
            <a:ext cx="10852943" cy="123111"/>
          </a:xfrm>
          <a:prstGeom prst="rect">
            <a:avLst/>
          </a:prstGeom>
        </p:spPr>
        <p:txBody>
          <a:bodyPr vert="horz" lIns="0" tIns="0" rIns="0" bIns="0" rtlCol="0" anchor="b">
            <a:spAutoFit/>
          </a:bodyPr>
          <a:lstStyle>
            <a:lvl1pPr algn="l">
              <a:defRPr sz="1000">
                <a:solidFill>
                  <a:schemeClr val="bg1">
                    <a:lumMod val="50000"/>
                  </a:schemeClr>
                </a:solidFill>
              </a:defRPr>
            </a:lvl1pPr>
          </a:lstStyle>
          <a:p>
            <a:endParaRPr lang="en-US"/>
          </a:p>
        </p:txBody>
      </p:sp>
      <p:sp>
        <p:nvSpPr>
          <p:cNvPr id="2" name="Slide Number Placeholder 5">
            <a:extLst>
              <a:ext uri="{FF2B5EF4-FFF2-40B4-BE49-F238E27FC236}">
                <a16:creationId xmlns:a16="http://schemas.microsoft.com/office/drawing/2014/main" id="{2044CE6C-F5CF-8F25-B108-F817E5C0D0E8}"/>
              </a:ext>
            </a:extLst>
          </p:cNvPr>
          <p:cNvSpPr>
            <a:spLocks noGrp="1"/>
          </p:cNvSpPr>
          <p:nvPr>
            <p:ph type="sldNum" sz="quarter" idx="4"/>
          </p:nvPr>
        </p:nvSpPr>
        <p:spPr>
          <a:xfrm>
            <a:off x="11494905" y="6444376"/>
            <a:ext cx="226416" cy="123111"/>
          </a:xfrm>
          <a:prstGeom prst="rect">
            <a:avLst/>
          </a:prstGeom>
        </p:spPr>
        <p:txBody>
          <a:bodyPr vert="horz" lIns="0" tIns="0" rIns="0" bIns="0" rtlCol="0" anchor="ctr">
            <a:normAutofit/>
          </a:bodyPr>
          <a:lstStyle>
            <a:lvl1pPr indent="0" algn="r">
              <a:defRPr lang="en-US" sz="1000" smtClean="0">
                <a:solidFill>
                  <a:schemeClr val="bg1">
                    <a:lumMod val="50000"/>
                  </a:schemeClr>
                </a:solidFill>
                <a:latin typeface="+mn-lt"/>
                <a:ea typeface="+mn-ea"/>
                <a:cs typeface="+mn-cs"/>
              </a:defRPr>
            </a:lvl1pPr>
            <a:lvl2pPr marL="0" indent="0" algn="r">
              <a:defRPr sz="800"/>
            </a:lvl2pPr>
            <a:lvl3pPr marL="0" indent="0" algn="r">
              <a:defRPr sz="800"/>
            </a:lvl3pPr>
            <a:lvl4pPr marL="0" indent="0" algn="r">
              <a:defRPr sz="800"/>
            </a:lvl4pPr>
            <a:lvl5pPr marL="0" indent="0" algn="r">
              <a:defRPr sz="800"/>
            </a:lvl5pPr>
            <a:lvl6pPr marL="0" indent="0" algn="r">
              <a:defRPr sz="800"/>
            </a:lvl6pPr>
            <a:lvl7pPr marL="0" indent="0" algn="r">
              <a:defRPr sz="800"/>
            </a:lvl7pPr>
            <a:lvl8pPr marL="0" indent="0" algn="r">
              <a:defRPr sz="800"/>
            </a:lvl8pPr>
            <a:lvl9pPr marL="0" indent="0" algn="r">
              <a:defRPr sz="800"/>
            </a:lvl9pPr>
          </a:lstStyle>
          <a:p>
            <a:pPr>
              <a:lnSpc>
                <a:spcPct val="90000"/>
              </a:lnSpc>
              <a:spcBef>
                <a:spcPts val="1000"/>
              </a:spcBef>
            </a:pPr>
            <a:fld id="{339C9110-F427-4586-9638-A5638F41FBCD}" type="slidenum">
              <a:rPr lang="en-IN" smtClean="0"/>
              <a:pPr>
                <a:lnSpc>
                  <a:spcPct val="90000"/>
                </a:lnSpc>
                <a:spcBef>
                  <a:spcPts val="1000"/>
                </a:spcBef>
              </a:pPr>
              <a:t>‹#›</a:t>
            </a:fld>
            <a:endParaRPr lang="en-IN"/>
          </a:p>
        </p:txBody>
      </p:sp>
    </p:spTree>
    <p:extLst>
      <p:ext uri="{BB962C8B-B14F-4D97-AF65-F5344CB8AC3E}">
        <p14:creationId xmlns:p14="http://schemas.microsoft.com/office/powerpoint/2010/main" val="3669686731"/>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 Column Chart">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79A647A2-04C4-8F72-D304-FCAFC5FFD904}"/>
              </a:ext>
            </a:extLst>
          </p:cNvPr>
          <p:cNvGraphicFramePr>
            <a:graphicFrameLocks noChangeAspect="1"/>
          </p:cNvGraphicFramePr>
          <p:nvPr userDrawn="1">
            <p:custDataLst>
              <p:tags r:id="rId1"/>
            </p:custDataLst>
            <p:extLst>
              <p:ext uri="{D42A27DB-BD31-4B8C-83A1-F6EECF244321}">
                <p14:modId xmlns:p14="http://schemas.microsoft.com/office/powerpoint/2010/main" val="81165516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1" imgH="423" progId="TCLayout.ActiveDocument.1">
                  <p:embed/>
                </p:oleObj>
              </mc:Choice>
              <mc:Fallback>
                <p:oleObj name="think-cell Slide" r:id="rId3" imgW="421" imgH="423" progId="TCLayout.ActiveDocument.1">
                  <p:embed/>
                  <p:pic>
                    <p:nvPicPr>
                      <p:cNvPr id="6" name="think-cell data - do not delete" hidden="1">
                        <a:extLst>
                          <a:ext uri="{FF2B5EF4-FFF2-40B4-BE49-F238E27FC236}">
                            <a16:creationId xmlns:a16="http://schemas.microsoft.com/office/drawing/2014/main" id="{79A647A2-04C4-8F72-D304-FCAFC5FFD90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4" name="Chart Placeholder 13">
            <a:extLst>
              <a:ext uri="{FF2B5EF4-FFF2-40B4-BE49-F238E27FC236}">
                <a16:creationId xmlns:a16="http://schemas.microsoft.com/office/drawing/2014/main" id="{F9AF8292-11E0-7EE4-CA3E-299CB0674244}"/>
              </a:ext>
            </a:extLst>
          </p:cNvPr>
          <p:cNvSpPr>
            <a:spLocks noGrp="1"/>
          </p:cNvSpPr>
          <p:nvPr>
            <p:ph type="chart" sz="quarter" idx="12"/>
          </p:nvPr>
        </p:nvSpPr>
        <p:spPr>
          <a:xfrm>
            <a:off x="479425" y="2278743"/>
            <a:ext cx="5472112" cy="3650255"/>
          </a:xfrm>
        </p:spPr>
        <p:txBody>
          <a:bodyPr/>
          <a:lstStyle/>
          <a:p>
            <a:r>
              <a:rPr lang="en-US"/>
              <a:t>Click icon to add chart</a:t>
            </a:r>
          </a:p>
        </p:txBody>
      </p:sp>
      <p:sp>
        <p:nvSpPr>
          <p:cNvPr id="7" name="Title 6">
            <a:extLst>
              <a:ext uri="{FF2B5EF4-FFF2-40B4-BE49-F238E27FC236}">
                <a16:creationId xmlns:a16="http://schemas.microsoft.com/office/drawing/2014/main" id="{9AA5FEB3-0D73-B81E-3807-13D9BA812558}"/>
              </a:ext>
            </a:extLst>
          </p:cNvPr>
          <p:cNvSpPr>
            <a:spLocks noGrp="1"/>
          </p:cNvSpPr>
          <p:nvPr>
            <p:ph type="title" hasCustomPrompt="1"/>
          </p:nvPr>
        </p:nvSpPr>
        <p:spPr>
          <a:xfrm>
            <a:off x="522288" y="398464"/>
            <a:ext cx="10726284" cy="775597"/>
          </a:xfrm>
        </p:spPr>
        <p:txBody>
          <a:bodyPr vert="horz"/>
          <a:lstStyle/>
          <a:p>
            <a:r>
              <a:rPr lang="en-US"/>
              <a:t>Click to edit </a:t>
            </a:r>
            <a:br>
              <a:rPr lang="en-US"/>
            </a:br>
            <a:r>
              <a:rPr lang="en-US"/>
              <a:t>Master title style</a:t>
            </a:r>
          </a:p>
        </p:txBody>
      </p:sp>
      <p:sp>
        <p:nvSpPr>
          <p:cNvPr id="12" name="Text Placeholder 11">
            <a:extLst>
              <a:ext uri="{FF2B5EF4-FFF2-40B4-BE49-F238E27FC236}">
                <a16:creationId xmlns:a16="http://schemas.microsoft.com/office/drawing/2014/main" id="{8DA1517B-03BD-CC49-D2F6-18135E02EBB6}"/>
              </a:ext>
            </a:extLst>
          </p:cNvPr>
          <p:cNvSpPr>
            <a:spLocks noGrp="1"/>
          </p:cNvSpPr>
          <p:nvPr>
            <p:ph type="body" sz="quarter" idx="13" hasCustomPrompt="1"/>
          </p:nvPr>
        </p:nvSpPr>
        <p:spPr>
          <a:xfrm>
            <a:off x="479425" y="1784728"/>
            <a:ext cx="5472112" cy="307777"/>
          </a:xfrm>
        </p:spPr>
        <p:txBody>
          <a:bodyPr anchor="b"/>
          <a:lstStyle>
            <a:lvl1pPr marL="0" indent="0">
              <a:buNone/>
              <a:defRPr sz="2000"/>
            </a:lvl1pPr>
          </a:lstStyle>
          <a:p>
            <a:pPr lvl="0"/>
            <a:r>
              <a:rPr lang="en-US"/>
              <a:t>Chart title</a:t>
            </a:r>
          </a:p>
        </p:txBody>
      </p:sp>
      <p:sp>
        <p:nvSpPr>
          <p:cNvPr id="3" name="Text Placeholder 8">
            <a:extLst>
              <a:ext uri="{FF2B5EF4-FFF2-40B4-BE49-F238E27FC236}">
                <a16:creationId xmlns:a16="http://schemas.microsoft.com/office/drawing/2014/main" id="{47CAF1BA-4E67-D28F-CB0B-24046613E355}"/>
              </a:ext>
            </a:extLst>
          </p:cNvPr>
          <p:cNvSpPr>
            <a:spLocks noGrp="1"/>
          </p:cNvSpPr>
          <p:nvPr>
            <p:ph type="body" sz="quarter" idx="15"/>
          </p:nvPr>
        </p:nvSpPr>
        <p:spPr>
          <a:xfrm>
            <a:off x="6229316" y="1784728"/>
            <a:ext cx="5472112" cy="307777"/>
          </a:xfrm>
        </p:spPr>
        <p:txBody>
          <a:bodyPr anchor="b"/>
          <a:lstStyle>
            <a:lvl1pPr marL="0" indent="0">
              <a:buNone/>
              <a:defRPr sz="2000" b="1">
                <a:solidFill>
                  <a:schemeClr val="accent1"/>
                </a:solidFill>
              </a:defRPr>
            </a:lvl1pPr>
          </a:lstStyle>
          <a:p>
            <a:pPr lvl="0"/>
            <a:r>
              <a:rPr lang="en-US"/>
              <a:t>Click to edit Master text styles</a:t>
            </a:r>
          </a:p>
        </p:txBody>
      </p:sp>
      <p:cxnSp>
        <p:nvCxnSpPr>
          <p:cNvPr id="4" name="Straight Connector 3">
            <a:extLst>
              <a:ext uri="{FF2B5EF4-FFF2-40B4-BE49-F238E27FC236}">
                <a16:creationId xmlns:a16="http://schemas.microsoft.com/office/drawing/2014/main" id="{E5D8B485-9A19-0D68-D3A4-70D826A378B5}"/>
              </a:ext>
            </a:extLst>
          </p:cNvPr>
          <p:cNvCxnSpPr>
            <a:cxnSpLocks/>
          </p:cNvCxnSpPr>
          <p:nvPr userDrawn="1"/>
        </p:nvCxnSpPr>
        <p:spPr>
          <a:xfrm>
            <a:off x="6229316" y="2102207"/>
            <a:ext cx="5472112" cy="0"/>
          </a:xfrm>
          <a:prstGeom prst="line">
            <a:avLst/>
          </a:prstGeom>
          <a:ln w="12700">
            <a:solidFill>
              <a:schemeClr val="accent1"/>
            </a:solidFill>
          </a:ln>
        </p:spPr>
        <p:style>
          <a:lnRef idx="2">
            <a:schemeClr val="accent1"/>
          </a:lnRef>
          <a:fillRef idx="0">
            <a:schemeClr val="accent1"/>
          </a:fillRef>
          <a:effectRef idx="1">
            <a:schemeClr val="accent1"/>
          </a:effectRef>
          <a:fontRef idx="minor">
            <a:schemeClr val="tx1"/>
          </a:fontRef>
        </p:style>
      </p:cxnSp>
      <p:sp>
        <p:nvSpPr>
          <p:cNvPr id="8" name="Content Placeholder 9">
            <a:extLst>
              <a:ext uri="{FF2B5EF4-FFF2-40B4-BE49-F238E27FC236}">
                <a16:creationId xmlns:a16="http://schemas.microsoft.com/office/drawing/2014/main" id="{8E4EE50A-A4E2-B98F-E899-B056779E6E4C}"/>
              </a:ext>
            </a:extLst>
          </p:cNvPr>
          <p:cNvSpPr>
            <a:spLocks noGrp="1"/>
          </p:cNvSpPr>
          <p:nvPr>
            <p:ph sz="quarter" idx="14"/>
          </p:nvPr>
        </p:nvSpPr>
        <p:spPr>
          <a:xfrm>
            <a:off x="6229316" y="2278743"/>
            <a:ext cx="5472112" cy="1692771"/>
          </a:xfrm>
          <a:prstGeom prst="rect">
            <a:avLst/>
          </a:prstGeom>
        </p:spPr>
        <p:txBody>
          <a:bodyPr wrap="square">
            <a:sp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Footer Placeholder 19">
            <a:extLst>
              <a:ext uri="{FF2B5EF4-FFF2-40B4-BE49-F238E27FC236}">
                <a16:creationId xmlns:a16="http://schemas.microsoft.com/office/drawing/2014/main" id="{08EAB543-FB38-A6C5-2DD9-20167748ACD8}"/>
              </a:ext>
            </a:extLst>
          </p:cNvPr>
          <p:cNvSpPr>
            <a:spLocks noGrp="1"/>
          </p:cNvSpPr>
          <p:nvPr>
            <p:ph type="ftr" sz="quarter" idx="3"/>
          </p:nvPr>
        </p:nvSpPr>
        <p:spPr>
          <a:xfrm>
            <a:off x="522287" y="6444376"/>
            <a:ext cx="10852943" cy="123111"/>
          </a:xfrm>
          <a:prstGeom prst="rect">
            <a:avLst/>
          </a:prstGeom>
        </p:spPr>
        <p:txBody>
          <a:bodyPr vert="horz" lIns="0" tIns="0" rIns="0" bIns="0" rtlCol="0" anchor="b">
            <a:spAutoFit/>
          </a:bodyPr>
          <a:lstStyle>
            <a:lvl1pPr algn="l">
              <a:defRPr sz="1000">
                <a:solidFill>
                  <a:schemeClr val="bg1">
                    <a:lumMod val="50000"/>
                  </a:schemeClr>
                </a:solidFill>
              </a:defRPr>
            </a:lvl1pPr>
          </a:lstStyle>
          <a:p>
            <a:endParaRPr lang="en-US"/>
          </a:p>
        </p:txBody>
      </p:sp>
      <p:sp>
        <p:nvSpPr>
          <p:cNvPr id="9" name="Slide Number Placeholder 5">
            <a:extLst>
              <a:ext uri="{FF2B5EF4-FFF2-40B4-BE49-F238E27FC236}">
                <a16:creationId xmlns:a16="http://schemas.microsoft.com/office/drawing/2014/main" id="{E97D0BB1-BAE5-1B95-3B2D-1A217DD65A04}"/>
              </a:ext>
            </a:extLst>
          </p:cNvPr>
          <p:cNvSpPr>
            <a:spLocks noGrp="1"/>
          </p:cNvSpPr>
          <p:nvPr>
            <p:ph type="sldNum" sz="quarter" idx="4"/>
          </p:nvPr>
        </p:nvSpPr>
        <p:spPr>
          <a:xfrm>
            <a:off x="11494905" y="6444376"/>
            <a:ext cx="226416" cy="123111"/>
          </a:xfrm>
          <a:prstGeom prst="rect">
            <a:avLst/>
          </a:prstGeom>
        </p:spPr>
        <p:txBody>
          <a:bodyPr vert="horz" lIns="0" tIns="0" rIns="0" bIns="0" rtlCol="0" anchor="ctr">
            <a:normAutofit/>
          </a:bodyPr>
          <a:lstStyle>
            <a:lvl1pPr indent="0" algn="r">
              <a:defRPr lang="en-US" sz="1000" smtClean="0">
                <a:solidFill>
                  <a:schemeClr val="bg1">
                    <a:lumMod val="50000"/>
                  </a:schemeClr>
                </a:solidFill>
                <a:latin typeface="+mn-lt"/>
                <a:ea typeface="+mn-ea"/>
                <a:cs typeface="+mn-cs"/>
              </a:defRPr>
            </a:lvl1pPr>
            <a:lvl2pPr marL="0" indent="0" algn="r">
              <a:defRPr sz="800"/>
            </a:lvl2pPr>
            <a:lvl3pPr marL="0" indent="0" algn="r">
              <a:defRPr sz="800"/>
            </a:lvl3pPr>
            <a:lvl4pPr marL="0" indent="0" algn="r">
              <a:defRPr sz="800"/>
            </a:lvl4pPr>
            <a:lvl5pPr marL="0" indent="0" algn="r">
              <a:defRPr sz="800"/>
            </a:lvl5pPr>
            <a:lvl6pPr marL="0" indent="0" algn="r">
              <a:defRPr sz="800"/>
            </a:lvl6pPr>
            <a:lvl7pPr marL="0" indent="0" algn="r">
              <a:defRPr sz="800"/>
            </a:lvl7pPr>
            <a:lvl8pPr marL="0" indent="0" algn="r">
              <a:defRPr sz="800"/>
            </a:lvl8pPr>
            <a:lvl9pPr marL="0" indent="0" algn="r">
              <a:defRPr sz="800"/>
            </a:lvl9pPr>
          </a:lstStyle>
          <a:p>
            <a:pPr>
              <a:lnSpc>
                <a:spcPct val="90000"/>
              </a:lnSpc>
              <a:spcBef>
                <a:spcPts val="1000"/>
              </a:spcBef>
            </a:pPr>
            <a:fld id="{339C9110-F427-4586-9638-A5638F41FBCD}" type="slidenum">
              <a:rPr lang="en-IN" smtClean="0"/>
              <a:pPr>
                <a:lnSpc>
                  <a:spcPct val="90000"/>
                </a:lnSpc>
                <a:spcBef>
                  <a:spcPts val="1000"/>
                </a:spcBef>
              </a:pPr>
              <a:t>‹#›</a:t>
            </a:fld>
            <a:endParaRPr lang="en-IN"/>
          </a:p>
        </p:txBody>
      </p:sp>
    </p:spTree>
    <p:extLst>
      <p:ext uri="{BB962C8B-B14F-4D97-AF65-F5344CB8AC3E}">
        <p14:creationId xmlns:p14="http://schemas.microsoft.com/office/powerpoint/2010/main" val="1515657721"/>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4050FAE2-2D1E-D636-CAE2-A01005DFE2BC}"/>
              </a:ext>
            </a:extLst>
          </p:cNvPr>
          <p:cNvGraphicFramePr>
            <a:graphicFrameLocks noChangeAspect="1"/>
          </p:cNvGraphicFramePr>
          <p:nvPr userDrawn="1">
            <p:custDataLst>
              <p:tags r:id="rId1"/>
            </p:custDataLst>
            <p:extLst>
              <p:ext uri="{D42A27DB-BD31-4B8C-83A1-F6EECF244321}">
                <p14:modId xmlns:p14="http://schemas.microsoft.com/office/powerpoint/2010/main" val="318723729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1" imgH="423" progId="TCLayout.ActiveDocument.1">
                  <p:embed/>
                </p:oleObj>
              </mc:Choice>
              <mc:Fallback>
                <p:oleObj name="think-cell Slide" r:id="rId3" imgW="421" imgH="423" progId="TCLayout.ActiveDocument.1">
                  <p:embed/>
                  <p:pic>
                    <p:nvPicPr>
                      <p:cNvPr id="3" name="think-cell data - do not delete" hidden="1">
                        <a:extLst>
                          <a:ext uri="{FF2B5EF4-FFF2-40B4-BE49-F238E27FC236}">
                            <a16:creationId xmlns:a16="http://schemas.microsoft.com/office/drawing/2014/main" id="{4050FAE2-2D1E-D636-CAE2-A01005DFE2B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Rectangle 1">
            <a:extLst>
              <a:ext uri="{FF2B5EF4-FFF2-40B4-BE49-F238E27FC236}">
                <a16:creationId xmlns:a16="http://schemas.microsoft.com/office/drawing/2014/main" id="{E697DD91-00B4-13D4-7E0B-AD972EB0932C}"/>
              </a:ext>
            </a:extLst>
          </p:cNvPr>
          <p:cNvSpPr/>
          <p:nvPr userDrawn="1"/>
        </p:nvSpPr>
        <p:spPr>
          <a:xfrm>
            <a:off x="0" y="0"/>
            <a:ext cx="12192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mn-lt"/>
              <a:ea typeface="+mn-ea"/>
              <a:cs typeface="+mn-cs"/>
            </a:endParaRPr>
          </a:p>
        </p:txBody>
      </p:sp>
      <p:sp>
        <p:nvSpPr>
          <p:cNvPr id="5" name="Freeform: Shape 4">
            <a:extLst>
              <a:ext uri="{FF2B5EF4-FFF2-40B4-BE49-F238E27FC236}">
                <a16:creationId xmlns:a16="http://schemas.microsoft.com/office/drawing/2014/main" id="{D3AC03B9-CBC8-CE72-8EB5-04D5C96C8756}"/>
              </a:ext>
            </a:extLst>
          </p:cNvPr>
          <p:cNvSpPr>
            <a:spLocks noChangeAspect="1"/>
          </p:cNvSpPr>
          <p:nvPr userDrawn="1"/>
        </p:nvSpPr>
        <p:spPr>
          <a:xfrm>
            <a:off x="11387639" y="398464"/>
            <a:ext cx="333682" cy="431800"/>
          </a:xfrm>
          <a:custGeom>
            <a:avLst/>
            <a:gdLst>
              <a:gd name="connsiteX0" fmla="*/ 1353026 w 3787140"/>
              <a:gd name="connsiteY0" fmla="*/ 4085082 h 4900731"/>
              <a:gd name="connsiteX1" fmla="*/ 1089470 w 3787140"/>
              <a:gd name="connsiteY1" fmla="*/ 4149947 h 4900731"/>
              <a:gd name="connsiteX2" fmla="*/ 1089755 w 3787140"/>
              <a:gd name="connsiteY2" fmla="*/ 4168140 h 4900731"/>
              <a:gd name="connsiteX3" fmla="*/ 1152716 w 3787140"/>
              <a:gd name="connsiteY3" fmla="*/ 4211955 h 4900731"/>
              <a:gd name="connsiteX4" fmla="*/ 1553242 w 3787140"/>
              <a:gd name="connsiteY4" fmla="*/ 4423029 h 4900731"/>
              <a:gd name="connsiteX5" fmla="*/ 1786795 w 3787140"/>
              <a:gd name="connsiteY5" fmla="*/ 4497324 h 4900731"/>
              <a:gd name="connsiteX6" fmla="*/ 1900428 w 3787140"/>
              <a:gd name="connsiteY6" fmla="*/ 4517422 h 4900731"/>
              <a:gd name="connsiteX7" fmla="*/ 2110931 w 3787140"/>
              <a:gd name="connsiteY7" fmla="*/ 4467035 h 4900731"/>
              <a:gd name="connsiteX8" fmla="*/ 2313051 w 3787140"/>
              <a:gd name="connsiteY8" fmla="*/ 4388739 h 4900731"/>
              <a:gd name="connsiteX9" fmla="*/ 2660809 w 3787140"/>
              <a:gd name="connsiteY9" fmla="*/ 4194239 h 4900731"/>
              <a:gd name="connsiteX10" fmla="*/ 2670524 w 3787140"/>
              <a:gd name="connsiteY10" fmla="*/ 4183666 h 4900731"/>
              <a:gd name="connsiteX11" fmla="*/ 2655665 w 3787140"/>
              <a:gd name="connsiteY11" fmla="*/ 4178332 h 4900731"/>
              <a:gd name="connsiteX12" fmla="*/ 2496217 w 3787140"/>
              <a:gd name="connsiteY12" fmla="*/ 4142232 h 4900731"/>
              <a:gd name="connsiteX13" fmla="*/ 2305431 w 3787140"/>
              <a:gd name="connsiteY13" fmla="*/ 4087845 h 4900731"/>
              <a:gd name="connsiteX14" fmla="*/ 2052066 w 3787140"/>
              <a:gd name="connsiteY14" fmla="*/ 4123563 h 4900731"/>
              <a:gd name="connsiteX15" fmla="*/ 1885188 w 3787140"/>
              <a:gd name="connsiteY15" fmla="*/ 4174046 h 4900731"/>
              <a:gd name="connsiteX16" fmla="*/ 1586484 w 3787140"/>
              <a:gd name="connsiteY16" fmla="*/ 4137565 h 4900731"/>
              <a:gd name="connsiteX17" fmla="*/ 1353026 w 3787140"/>
              <a:gd name="connsiteY17" fmla="*/ 4085082 h 4900731"/>
              <a:gd name="connsiteX18" fmla="*/ 2255496 w 3787140"/>
              <a:gd name="connsiteY18" fmla="*/ 3859923 h 4900731"/>
              <a:gd name="connsiteX19" fmla="*/ 2029968 w 3787140"/>
              <a:gd name="connsiteY19" fmla="*/ 3906965 h 4900731"/>
              <a:gd name="connsiteX20" fmla="*/ 1868043 w 3787140"/>
              <a:gd name="connsiteY20" fmla="*/ 3951161 h 4900731"/>
              <a:gd name="connsiteX21" fmla="*/ 1580293 w 3787140"/>
              <a:gd name="connsiteY21" fmla="*/ 3910298 h 4900731"/>
              <a:gd name="connsiteX22" fmla="*/ 1123474 w 3787140"/>
              <a:gd name="connsiteY22" fmla="*/ 3910108 h 4900731"/>
              <a:gd name="connsiteX23" fmla="*/ 987362 w 3787140"/>
              <a:gd name="connsiteY23" fmla="*/ 3949732 h 4900731"/>
              <a:gd name="connsiteX24" fmla="*/ 866870 w 3787140"/>
              <a:gd name="connsiteY24" fmla="*/ 3953351 h 4900731"/>
              <a:gd name="connsiteX25" fmla="*/ 849344 w 3787140"/>
              <a:gd name="connsiteY25" fmla="*/ 3958495 h 4900731"/>
              <a:gd name="connsiteX26" fmla="*/ 857726 w 3787140"/>
              <a:gd name="connsiteY26" fmla="*/ 3972497 h 4900731"/>
              <a:gd name="connsiteX27" fmla="*/ 911352 w 3787140"/>
              <a:gd name="connsiteY27" fmla="*/ 4024217 h 4900731"/>
              <a:gd name="connsiteX28" fmla="*/ 955167 w 3787140"/>
              <a:gd name="connsiteY28" fmla="*/ 4039362 h 4900731"/>
              <a:gd name="connsiteX29" fmla="*/ 1072706 w 3787140"/>
              <a:gd name="connsiteY29" fmla="*/ 4014216 h 4900731"/>
              <a:gd name="connsiteX30" fmla="*/ 1290066 w 3787140"/>
              <a:gd name="connsiteY30" fmla="*/ 3949446 h 4900731"/>
              <a:gd name="connsiteX31" fmla="*/ 1512475 w 3787140"/>
              <a:gd name="connsiteY31" fmla="*/ 3970306 h 4900731"/>
              <a:gd name="connsiteX32" fmla="*/ 1727835 w 3787140"/>
              <a:gd name="connsiteY32" fmla="*/ 4035266 h 4900731"/>
              <a:gd name="connsiteX33" fmla="*/ 2012918 w 3787140"/>
              <a:gd name="connsiteY33" fmla="*/ 3998405 h 4900731"/>
              <a:gd name="connsiteX34" fmla="*/ 2215134 w 3787140"/>
              <a:gd name="connsiteY34" fmla="*/ 3945446 h 4900731"/>
              <a:gd name="connsiteX35" fmla="*/ 2450878 w 3787140"/>
              <a:gd name="connsiteY35" fmla="*/ 3983450 h 4900731"/>
              <a:gd name="connsiteX36" fmla="*/ 2685383 w 3787140"/>
              <a:gd name="connsiteY36" fmla="*/ 4040505 h 4900731"/>
              <a:gd name="connsiteX37" fmla="*/ 2800922 w 3787140"/>
              <a:gd name="connsiteY37" fmla="*/ 4032218 h 4900731"/>
              <a:gd name="connsiteX38" fmla="*/ 2969324 w 3787140"/>
              <a:gd name="connsiteY38" fmla="*/ 3930110 h 4900731"/>
              <a:gd name="connsiteX39" fmla="*/ 2940082 w 3787140"/>
              <a:gd name="connsiteY39" fmla="*/ 3934587 h 4900731"/>
              <a:gd name="connsiteX40" fmla="*/ 2669381 w 3787140"/>
              <a:gd name="connsiteY40" fmla="*/ 3953161 h 4900731"/>
              <a:gd name="connsiteX41" fmla="*/ 2480596 w 3787140"/>
              <a:gd name="connsiteY41" fmla="*/ 3910394 h 4900731"/>
              <a:gd name="connsiteX42" fmla="*/ 2255496 w 3787140"/>
              <a:gd name="connsiteY42" fmla="*/ 3859923 h 4900731"/>
              <a:gd name="connsiteX43" fmla="*/ 2217800 w 3787140"/>
              <a:gd name="connsiteY43" fmla="*/ 3233642 h 4900731"/>
              <a:gd name="connsiteX44" fmla="*/ 2126075 w 3787140"/>
              <a:gd name="connsiteY44" fmla="*/ 3293649 h 4900731"/>
              <a:gd name="connsiteX45" fmla="*/ 2124836 w 3787140"/>
              <a:gd name="connsiteY45" fmla="*/ 3430524 h 4900731"/>
              <a:gd name="connsiteX46" fmla="*/ 2198179 w 3787140"/>
              <a:gd name="connsiteY46" fmla="*/ 3491198 h 4900731"/>
              <a:gd name="connsiteX47" fmla="*/ 2288857 w 3787140"/>
              <a:gd name="connsiteY47" fmla="*/ 3446430 h 4900731"/>
              <a:gd name="connsiteX48" fmla="*/ 2288571 w 3787140"/>
              <a:gd name="connsiteY48" fmla="*/ 3278409 h 4900731"/>
              <a:gd name="connsiteX49" fmla="*/ 2217800 w 3787140"/>
              <a:gd name="connsiteY49" fmla="*/ 3233642 h 4900731"/>
              <a:gd name="connsiteX50" fmla="*/ 2902303 w 3787140"/>
              <a:gd name="connsiteY50" fmla="*/ 3232916 h 4900731"/>
              <a:gd name="connsiteX51" fmla="*/ 2826829 w 3787140"/>
              <a:gd name="connsiteY51" fmla="*/ 3271075 h 4900731"/>
              <a:gd name="connsiteX52" fmla="*/ 2804160 w 3787140"/>
              <a:gd name="connsiteY52" fmla="*/ 3370802 h 4900731"/>
              <a:gd name="connsiteX53" fmla="*/ 2810351 w 3787140"/>
              <a:gd name="connsiteY53" fmla="*/ 3421570 h 4900731"/>
              <a:gd name="connsiteX54" fmla="*/ 2884170 w 3787140"/>
              <a:gd name="connsiteY54" fmla="*/ 3490912 h 4900731"/>
              <a:gd name="connsiteX55" fmla="*/ 2979039 w 3787140"/>
              <a:gd name="connsiteY55" fmla="*/ 3443192 h 4900731"/>
              <a:gd name="connsiteX56" fmla="*/ 2974276 w 3787140"/>
              <a:gd name="connsiteY56" fmla="*/ 3273552 h 4900731"/>
              <a:gd name="connsiteX57" fmla="*/ 2902303 w 3787140"/>
              <a:gd name="connsiteY57" fmla="*/ 3232916 h 4900731"/>
              <a:gd name="connsiteX58" fmla="*/ 750664 w 3787140"/>
              <a:gd name="connsiteY58" fmla="*/ 3220592 h 4900731"/>
              <a:gd name="connsiteX59" fmla="*/ 820768 w 3787140"/>
              <a:gd name="connsiteY59" fmla="*/ 3221735 h 4900731"/>
              <a:gd name="connsiteX60" fmla="*/ 908208 w 3787140"/>
              <a:gd name="connsiteY60" fmla="*/ 3220878 h 4900731"/>
              <a:gd name="connsiteX61" fmla="*/ 932211 w 3787140"/>
              <a:gd name="connsiteY61" fmla="*/ 3221640 h 4900731"/>
              <a:gd name="connsiteX62" fmla="*/ 940212 w 3787140"/>
              <a:gd name="connsiteY62" fmla="*/ 3227927 h 4900731"/>
              <a:gd name="connsiteX63" fmla="*/ 932306 w 3787140"/>
              <a:gd name="connsiteY63" fmla="*/ 3236690 h 4900731"/>
              <a:gd name="connsiteX64" fmla="*/ 897445 w 3787140"/>
              <a:gd name="connsiteY64" fmla="*/ 3239547 h 4900731"/>
              <a:gd name="connsiteX65" fmla="*/ 874013 w 3787140"/>
              <a:gd name="connsiteY65" fmla="*/ 3262312 h 4900731"/>
              <a:gd name="connsiteX66" fmla="*/ 874013 w 3787140"/>
              <a:gd name="connsiteY66" fmla="*/ 3461670 h 4900731"/>
              <a:gd name="connsiteX67" fmla="*/ 898969 w 3787140"/>
              <a:gd name="connsiteY67" fmla="*/ 3486530 h 4900731"/>
              <a:gd name="connsiteX68" fmla="*/ 923067 w 3787140"/>
              <a:gd name="connsiteY68" fmla="*/ 3487864 h 4900731"/>
              <a:gd name="connsiteX69" fmla="*/ 938212 w 3787140"/>
              <a:gd name="connsiteY69" fmla="*/ 3496722 h 4900731"/>
              <a:gd name="connsiteX70" fmla="*/ 923257 w 3787140"/>
              <a:gd name="connsiteY70" fmla="*/ 3505199 h 4900731"/>
              <a:gd name="connsiteX71" fmla="*/ 835342 w 3787140"/>
              <a:gd name="connsiteY71" fmla="*/ 3505485 h 4900731"/>
              <a:gd name="connsiteX72" fmla="*/ 747712 w 3787140"/>
              <a:gd name="connsiteY72" fmla="*/ 3505390 h 4900731"/>
              <a:gd name="connsiteX73" fmla="*/ 733519 w 3787140"/>
              <a:gd name="connsiteY73" fmla="*/ 3498532 h 4900731"/>
              <a:gd name="connsiteX74" fmla="*/ 747616 w 3787140"/>
              <a:gd name="connsiteY74" fmla="*/ 3488531 h 4900731"/>
              <a:gd name="connsiteX75" fmla="*/ 769524 w 3787140"/>
              <a:gd name="connsiteY75" fmla="*/ 3487292 h 4900731"/>
              <a:gd name="connsiteX76" fmla="*/ 807529 w 3787140"/>
              <a:gd name="connsiteY76" fmla="*/ 3447478 h 4900731"/>
              <a:gd name="connsiteX77" fmla="*/ 807529 w 3787140"/>
              <a:gd name="connsiteY77" fmla="*/ 3274408 h 4900731"/>
              <a:gd name="connsiteX78" fmla="*/ 773239 w 3787140"/>
              <a:gd name="connsiteY78" fmla="*/ 3239261 h 4900731"/>
              <a:gd name="connsiteX79" fmla="*/ 751331 w 3787140"/>
              <a:gd name="connsiteY79" fmla="*/ 3238023 h 4900731"/>
              <a:gd name="connsiteX80" fmla="*/ 732662 w 3787140"/>
              <a:gd name="connsiteY80" fmla="*/ 3228212 h 4900731"/>
              <a:gd name="connsiteX81" fmla="*/ 750664 w 3787140"/>
              <a:gd name="connsiteY81" fmla="*/ 3220592 h 4900731"/>
              <a:gd name="connsiteX82" fmla="*/ 1521428 w 3787140"/>
              <a:gd name="connsiteY82" fmla="*/ 3214306 h 4900731"/>
              <a:gd name="connsiteX83" fmla="*/ 1644110 w 3787140"/>
              <a:gd name="connsiteY83" fmla="*/ 3302698 h 4900731"/>
              <a:gd name="connsiteX84" fmla="*/ 1655921 w 3787140"/>
              <a:gd name="connsiteY84" fmla="*/ 3369849 h 4900731"/>
              <a:gd name="connsiteX85" fmla="*/ 1508188 w 3787140"/>
              <a:gd name="connsiteY85" fmla="*/ 3585400 h 4900731"/>
              <a:gd name="connsiteX86" fmla="*/ 1442084 w 3787140"/>
              <a:gd name="connsiteY86" fmla="*/ 3608260 h 4900731"/>
              <a:gd name="connsiteX87" fmla="*/ 1426940 w 3787140"/>
              <a:gd name="connsiteY87" fmla="*/ 3610260 h 4900731"/>
              <a:gd name="connsiteX88" fmla="*/ 1411224 w 3787140"/>
              <a:gd name="connsiteY88" fmla="*/ 3601783 h 4900731"/>
              <a:gd name="connsiteX89" fmla="*/ 1423796 w 3787140"/>
              <a:gd name="connsiteY89" fmla="*/ 3589686 h 4900731"/>
              <a:gd name="connsiteX90" fmla="*/ 1479137 w 3787140"/>
              <a:gd name="connsiteY90" fmla="*/ 3569207 h 4900731"/>
              <a:gd name="connsiteX91" fmla="*/ 1596961 w 3787140"/>
              <a:gd name="connsiteY91" fmla="*/ 3381850 h 4900731"/>
              <a:gd name="connsiteX92" fmla="*/ 1583816 w 3787140"/>
              <a:gd name="connsiteY92" fmla="*/ 3285172 h 4900731"/>
              <a:gd name="connsiteX93" fmla="*/ 1520094 w 3787140"/>
              <a:gd name="connsiteY93" fmla="*/ 3238213 h 4900731"/>
              <a:gd name="connsiteX94" fmla="*/ 1454181 w 3787140"/>
              <a:gd name="connsiteY94" fmla="*/ 3277075 h 4900731"/>
              <a:gd name="connsiteX95" fmla="*/ 1446942 w 3787140"/>
              <a:gd name="connsiteY95" fmla="*/ 3381850 h 4900731"/>
              <a:gd name="connsiteX96" fmla="*/ 1508474 w 3787140"/>
              <a:gd name="connsiteY96" fmla="*/ 3427094 h 4900731"/>
              <a:gd name="connsiteX97" fmla="*/ 1538668 w 3787140"/>
              <a:gd name="connsiteY97" fmla="*/ 3440048 h 4900731"/>
              <a:gd name="connsiteX98" fmla="*/ 1508950 w 3787140"/>
              <a:gd name="connsiteY98" fmla="*/ 3453478 h 4900731"/>
              <a:gd name="connsiteX99" fmla="*/ 1395983 w 3787140"/>
              <a:gd name="connsiteY99" fmla="*/ 3393852 h 4900731"/>
              <a:gd name="connsiteX100" fmla="*/ 1396269 w 3787140"/>
              <a:gd name="connsiteY100" fmla="*/ 3280790 h 4900731"/>
              <a:gd name="connsiteX101" fmla="*/ 1521428 w 3787140"/>
              <a:gd name="connsiteY101" fmla="*/ 3214306 h 4900731"/>
              <a:gd name="connsiteX102" fmla="*/ 2900648 w 3787140"/>
              <a:gd name="connsiteY102" fmla="*/ 3211258 h 4900731"/>
              <a:gd name="connsiteX103" fmla="*/ 3059430 w 3787140"/>
              <a:gd name="connsiteY103" fmla="*/ 3363563 h 4900731"/>
              <a:gd name="connsiteX104" fmla="*/ 2899981 w 3787140"/>
              <a:gd name="connsiteY104" fmla="*/ 3514153 h 4900731"/>
              <a:gd name="connsiteX105" fmla="*/ 2739104 w 3787140"/>
              <a:gd name="connsiteY105" fmla="*/ 3359372 h 4900731"/>
              <a:gd name="connsiteX106" fmla="*/ 2900648 w 3787140"/>
              <a:gd name="connsiteY106" fmla="*/ 3211258 h 4900731"/>
              <a:gd name="connsiteX107" fmla="*/ 2216657 w 3787140"/>
              <a:gd name="connsiteY107" fmla="*/ 3210877 h 4900731"/>
              <a:gd name="connsiteX108" fmla="*/ 2370391 w 3787140"/>
              <a:gd name="connsiteY108" fmla="*/ 3366040 h 4900731"/>
              <a:gd name="connsiteX109" fmla="*/ 2208942 w 3787140"/>
              <a:gd name="connsiteY109" fmla="*/ 3514439 h 4900731"/>
              <a:gd name="connsiteX110" fmla="*/ 2053970 w 3787140"/>
              <a:gd name="connsiteY110" fmla="*/ 3360705 h 4900731"/>
              <a:gd name="connsiteX111" fmla="*/ 2216657 w 3787140"/>
              <a:gd name="connsiteY111" fmla="*/ 3210877 h 4900731"/>
              <a:gd name="connsiteX112" fmla="*/ 3348990 w 3787140"/>
              <a:gd name="connsiteY112" fmla="*/ 3092672 h 4900731"/>
              <a:gd name="connsiteX113" fmla="*/ 1892713 w 3787140"/>
              <a:gd name="connsiteY113" fmla="*/ 3092863 h 4900731"/>
              <a:gd name="connsiteX114" fmla="*/ 434150 w 3787140"/>
              <a:gd name="connsiteY114" fmla="*/ 3092863 h 4900731"/>
              <a:gd name="connsiteX115" fmla="*/ 405670 w 3787140"/>
              <a:gd name="connsiteY115" fmla="*/ 3093149 h 4900731"/>
              <a:gd name="connsiteX116" fmla="*/ 388906 w 3787140"/>
              <a:gd name="connsiteY116" fmla="*/ 3114675 h 4900731"/>
              <a:gd name="connsiteX117" fmla="*/ 414242 w 3787140"/>
              <a:gd name="connsiteY117" fmla="*/ 3221070 h 4900731"/>
              <a:gd name="connsiteX118" fmla="*/ 565214 w 3787140"/>
              <a:gd name="connsiteY118" fmla="*/ 3586067 h 4900731"/>
              <a:gd name="connsiteX119" fmla="*/ 680180 w 3787140"/>
              <a:gd name="connsiteY119" fmla="*/ 3764756 h 4900731"/>
              <a:gd name="connsiteX120" fmla="*/ 715328 w 3787140"/>
              <a:gd name="connsiteY120" fmla="*/ 3789140 h 4900731"/>
              <a:gd name="connsiteX121" fmla="*/ 938975 w 3787140"/>
              <a:gd name="connsiteY121" fmla="*/ 3812572 h 4900731"/>
              <a:gd name="connsiteX122" fmla="*/ 1098518 w 3787140"/>
              <a:gd name="connsiteY122" fmla="*/ 3778663 h 4900731"/>
              <a:gd name="connsiteX123" fmla="*/ 1383602 w 3787140"/>
              <a:gd name="connsiteY123" fmla="*/ 3722751 h 4900731"/>
              <a:gd name="connsiteX124" fmla="*/ 1537526 w 3787140"/>
              <a:gd name="connsiteY124" fmla="*/ 3752755 h 4900731"/>
              <a:gd name="connsiteX125" fmla="*/ 1680115 w 3787140"/>
              <a:gd name="connsiteY125" fmla="*/ 3801999 h 4900731"/>
              <a:gd name="connsiteX126" fmla="*/ 2035969 w 3787140"/>
              <a:gd name="connsiteY126" fmla="*/ 3764185 h 4900731"/>
              <a:gd name="connsiteX127" fmla="*/ 2110073 w 3787140"/>
              <a:gd name="connsiteY127" fmla="*/ 3737324 h 4900731"/>
              <a:gd name="connsiteX128" fmla="*/ 2281904 w 3787140"/>
              <a:gd name="connsiteY128" fmla="*/ 3723228 h 4900731"/>
              <a:gd name="connsiteX129" fmla="*/ 2437924 w 3787140"/>
              <a:gd name="connsiteY129" fmla="*/ 3752850 h 4900731"/>
              <a:gd name="connsiteX130" fmla="*/ 2593181 w 3787140"/>
              <a:gd name="connsiteY130" fmla="*/ 3805333 h 4900731"/>
              <a:gd name="connsiteX131" fmla="*/ 2965704 w 3787140"/>
              <a:gd name="connsiteY131" fmla="*/ 3763518 h 4900731"/>
              <a:gd name="connsiteX132" fmla="*/ 3126010 w 3787140"/>
              <a:gd name="connsiteY132" fmla="*/ 3723037 h 4900731"/>
              <a:gd name="connsiteX133" fmla="*/ 3150394 w 3787140"/>
              <a:gd name="connsiteY133" fmla="*/ 3707606 h 4900731"/>
              <a:gd name="connsiteX134" fmla="*/ 3208973 w 3787140"/>
              <a:gd name="connsiteY134" fmla="*/ 3612452 h 4900731"/>
              <a:gd name="connsiteX135" fmla="*/ 3394805 w 3787140"/>
              <a:gd name="connsiteY135" fmla="*/ 3125248 h 4900731"/>
              <a:gd name="connsiteX136" fmla="*/ 3368707 w 3787140"/>
              <a:gd name="connsiteY136" fmla="*/ 3092768 h 4900731"/>
              <a:gd name="connsiteX137" fmla="*/ 3348990 w 3787140"/>
              <a:gd name="connsiteY137" fmla="*/ 3092672 h 4900731"/>
              <a:gd name="connsiteX138" fmla="*/ 1778508 w 3787140"/>
              <a:gd name="connsiteY138" fmla="*/ 1659541 h 4900731"/>
              <a:gd name="connsiteX139" fmla="*/ 1741646 w 3787140"/>
              <a:gd name="connsiteY139" fmla="*/ 1696212 h 4900731"/>
              <a:gd name="connsiteX140" fmla="*/ 1741742 w 3787140"/>
              <a:gd name="connsiteY140" fmla="*/ 2211419 h 4900731"/>
              <a:gd name="connsiteX141" fmla="*/ 1741361 w 3787140"/>
              <a:gd name="connsiteY141" fmla="*/ 2211419 h 4900731"/>
              <a:gd name="connsiteX142" fmla="*/ 1740884 w 3787140"/>
              <a:gd name="connsiteY142" fmla="*/ 2735485 h 4900731"/>
              <a:gd name="connsiteX143" fmla="*/ 1765554 w 3787140"/>
              <a:gd name="connsiteY143" fmla="*/ 2759012 h 4900731"/>
              <a:gd name="connsiteX144" fmla="*/ 2019967 w 3787140"/>
              <a:gd name="connsiteY144" fmla="*/ 2758821 h 4900731"/>
              <a:gd name="connsiteX145" fmla="*/ 2049113 w 3787140"/>
              <a:gd name="connsiteY145" fmla="*/ 2729579 h 4900731"/>
              <a:gd name="connsiteX146" fmla="*/ 2049113 w 3787140"/>
              <a:gd name="connsiteY146" fmla="*/ 1688116 h 4900731"/>
              <a:gd name="connsiteX147" fmla="*/ 2019776 w 3787140"/>
              <a:gd name="connsiteY147" fmla="*/ 1659636 h 4900731"/>
              <a:gd name="connsiteX148" fmla="*/ 1778508 w 3787140"/>
              <a:gd name="connsiteY148" fmla="*/ 1659541 h 4900731"/>
              <a:gd name="connsiteX149" fmla="*/ 3132963 w 3787140"/>
              <a:gd name="connsiteY149" fmla="*/ 1659446 h 4900731"/>
              <a:gd name="connsiteX150" fmla="*/ 3093911 w 3787140"/>
              <a:gd name="connsiteY150" fmla="*/ 1698212 h 4900731"/>
              <a:gd name="connsiteX151" fmla="*/ 3093911 w 3787140"/>
              <a:gd name="connsiteY151" fmla="*/ 2715863 h 4900731"/>
              <a:gd name="connsiteX152" fmla="*/ 3135630 w 3787140"/>
              <a:gd name="connsiteY152" fmla="*/ 2758631 h 4900731"/>
              <a:gd name="connsiteX153" fmla="*/ 3370326 w 3787140"/>
              <a:gd name="connsiteY153" fmla="*/ 2758821 h 4900731"/>
              <a:gd name="connsiteX154" fmla="*/ 3404616 w 3787140"/>
              <a:gd name="connsiteY154" fmla="*/ 2723960 h 4900731"/>
              <a:gd name="connsiteX155" fmla="*/ 3404616 w 3787140"/>
              <a:gd name="connsiteY155" fmla="*/ 2208562 h 4900731"/>
              <a:gd name="connsiteX156" fmla="*/ 3404616 w 3787140"/>
              <a:gd name="connsiteY156" fmla="*/ 1699736 h 4900731"/>
              <a:gd name="connsiteX157" fmla="*/ 3363278 w 3787140"/>
              <a:gd name="connsiteY157" fmla="*/ 1659446 h 4900731"/>
              <a:gd name="connsiteX158" fmla="*/ 3132963 w 3787140"/>
              <a:gd name="connsiteY158" fmla="*/ 1659446 h 4900731"/>
              <a:gd name="connsiteX159" fmla="*/ 1092803 w 3787140"/>
              <a:gd name="connsiteY159" fmla="*/ 1659446 h 4900731"/>
              <a:gd name="connsiteX160" fmla="*/ 1058609 w 3787140"/>
              <a:gd name="connsiteY160" fmla="*/ 1693926 h 4900731"/>
              <a:gd name="connsiteX161" fmla="*/ 1058609 w 3787140"/>
              <a:gd name="connsiteY161" fmla="*/ 2207038 h 4900731"/>
              <a:gd name="connsiteX162" fmla="*/ 1058513 w 3787140"/>
              <a:gd name="connsiteY162" fmla="*/ 2726627 h 4900731"/>
              <a:gd name="connsiteX163" fmla="*/ 1083088 w 3787140"/>
              <a:gd name="connsiteY163" fmla="*/ 2758821 h 4900731"/>
              <a:gd name="connsiteX164" fmla="*/ 1337405 w 3787140"/>
              <a:gd name="connsiteY164" fmla="*/ 2758154 h 4900731"/>
              <a:gd name="connsiteX165" fmla="*/ 1369028 w 3787140"/>
              <a:gd name="connsiteY165" fmla="*/ 2725770 h 4900731"/>
              <a:gd name="connsiteX166" fmla="*/ 1369028 w 3787140"/>
              <a:gd name="connsiteY166" fmla="*/ 1688783 h 4900731"/>
              <a:gd name="connsiteX167" fmla="*/ 1338358 w 3787140"/>
              <a:gd name="connsiteY167" fmla="*/ 1659446 h 4900731"/>
              <a:gd name="connsiteX168" fmla="*/ 1092803 w 3787140"/>
              <a:gd name="connsiteY168" fmla="*/ 1659446 h 4900731"/>
              <a:gd name="connsiteX169" fmla="*/ 413004 w 3787140"/>
              <a:gd name="connsiteY169" fmla="*/ 1659350 h 4900731"/>
              <a:gd name="connsiteX170" fmla="*/ 378809 w 3787140"/>
              <a:gd name="connsiteY170" fmla="*/ 1693736 h 4900731"/>
              <a:gd name="connsiteX171" fmla="*/ 378809 w 3787140"/>
              <a:gd name="connsiteY171" fmla="*/ 2206847 h 4900731"/>
              <a:gd name="connsiteX172" fmla="*/ 378809 w 3787140"/>
              <a:gd name="connsiteY172" fmla="*/ 2579561 h 4900731"/>
              <a:gd name="connsiteX173" fmla="*/ 378714 w 3787140"/>
              <a:gd name="connsiteY173" fmla="*/ 2733008 h 4900731"/>
              <a:gd name="connsiteX174" fmla="*/ 400336 w 3787140"/>
              <a:gd name="connsiteY174" fmla="*/ 2758631 h 4900731"/>
              <a:gd name="connsiteX175" fmla="*/ 663416 w 3787140"/>
              <a:gd name="connsiteY175" fmla="*/ 2757869 h 4900731"/>
              <a:gd name="connsiteX176" fmla="*/ 694087 w 3787140"/>
              <a:gd name="connsiteY176" fmla="*/ 2725960 h 4900731"/>
              <a:gd name="connsiteX177" fmla="*/ 693706 w 3787140"/>
              <a:gd name="connsiteY177" fmla="*/ 1688878 h 4900731"/>
              <a:gd name="connsiteX178" fmla="*/ 663035 w 3787140"/>
              <a:gd name="connsiteY178" fmla="*/ 1659350 h 4900731"/>
              <a:gd name="connsiteX179" fmla="*/ 413004 w 3787140"/>
              <a:gd name="connsiteY179" fmla="*/ 1659350 h 4900731"/>
              <a:gd name="connsiteX180" fmla="*/ 2700242 w 3787140"/>
              <a:gd name="connsiteY180" fmla="*/ 1659064 h 4900731"/>
              <a:gd name="connsiteX181" fmla="*/ 2447925 w 3787140"/>
              <a:gd name="connsiteY181" fmla="*/ 1659350 h 4900731"/>
              <a:gd name="connsiteX182" fmla="*/ 2414492 w 3787140"/>
              <a:gd name="connsiteY182" fmla="*/ 1692212 h 4900731"/>
              <a:gd name="connsiteX183" fmla="*/ 2414492 w 3787140"/>
              <a:gd name="connsiteY183" fmla="*/ 2207800 h 4900731"/>
              <a:gd name="connsiteX184" fmla="*/ 2414492 w 3787140"/>
              <a:gd name="connsiteY184" fmla="*/ 2729770 h 4900731"/>
              <a:gd name="connsiteX185" fmla="*/ 2443163 w 3787140"/>
              <a:gd name="connsiteY185" fmla="*/ 2758726 h 4900731"/>
              <a:gd name="connsiteX186" fmla="*/ 2699861 w 3787140"/>
              <a:gd name="connsiteY186" fmla="*/ 2759012 h 4900731"/>
              <a:gd name="connsiteX187" fmla="*/ 2728436 w 3787140"/>
              <a:gd name="connsiteY187" fmla="*/ 2731199 h 4900731"/>
              <a:gd name="connsiteX188" fmla="*/ 2728436 w 3787140"/>
              <a:gd name="connsiteY188" fmla="*/ 1687163 h 4900731"/>
              <a:gd name="connsiteX189" fmla="*/ 2700242 w 3787140"/>
              <a:gd name="connsiteY189" fmla="*/ 1659064 h 4900731"/>
              <a:gd name="connsiteX190" fmla="*/ 1894712 w 3787140"/>
              <a:gd name="connsiteY190" fmla="*/ 630555 h 4900731"/>
              <a:gd name="connsiteX191" fmla="*/ 2118073 w 3787140"/>
              <a:gd name="connsiteY191" fmla="*/ 855916 h 4900731"/>
              <a:gd name="connsiteX192" fmla="*/ 1891950 w 3787140"/>
              <a:gd name="connsiteY192" fmla="*/ 1079373 h 4900731"/>
              <a:gd name="connsiteX193" fmla="*/ 1666493 w 3787140"/>
              <a:gd name="connsiteY193" fmla="*/ 854392 h 4900731"/>
              <a:gd name="connsiteX194" fmla="*/ 1894712 w 3787140"/>
              <a:gd name="connsiteY194" fmla="*/ 630555 h 4900731"/>
              <a:gd name="connsiteX195" fmla="*/ 1893451 w 3787140"/>
              <a:gd name="connsiteY195" fmla="*/ 389871 h 4900731"/>
              <a:gd name="connsiteX196" fmla="*/ 1870520 w 3787140"/>
              <a:gd name="connsiteY196" fmla="*/ 398337 h 4900731"/>
              <a:gd name="connsiteX197" fmla="*/ 1656302 w 3787140"/>
              <a:gd name="connsiteY197" fmla="*/ 547022 h 4900731"/>
              <a:gd name="connsiteX198" fmla="*/ 1239584 w 3787140"/>
              <a:gd name="connsiteY198" fmla="*/ 838391 h 4900731"/>
              <a:gd name="connsiteX199" fmla="*/ 634746 w 3787140"/>
              <a:gd name="connsiteY199" fmla="*/ 1262729 h 4900731"/>
              <a:gd name="connsiteX200" fmla="*/ 540258 w 3787140"/>
              <a:gd name="connsiteY200" fmla="*/ 1328261 h 4900731"/>
              <a:gd name="connsiteX201" fmla="*/ 3237643 w 3787140"/>
              <a:gd name="connsiteY201" fmla="*/ 1328261 h 4900731"/>
              <a:gd name="connsiteX202" fmla="*/ 3239357 w 3787140"/>
              <a:gd name="connsiteY202" fmla="*/ 1323594 h 4900731"/>
              <a:gd name="connsiteX203" fmla="*/ 3108579 w 3787140"/>
              <a:gd name="connsiteY203" fmla="*/ 1232345 h 4900731"/>
              <a:gd name="connsiteX204" fmla="*/ 2723864 w 3787140"/>
              <a:gd name="connsiteY204" fmla="*/ 964026 h 4900731"/>
              <a:gd name="connsiteX205" fmla="*/ 2416207 w 3787140"/>
              <a:gd name="connsiteY205" fmla="*/ 750000 h 4900731"/>
              <a:gd name="connsiteX206" fmla="*/ 1915668 w 3787140"/>
              <a:gd name="connsiteY206" fmla="*/ 398621 h 4900731"/>
              <a:gd name="connsiteX207" fmla="*/ 1893451 w 3787140"/>
              <a:gd name="connsiteY207" fmla="*/ 389871 h 4900731"/>
              <a:gd name="connsiteX208" fmla="*/ 411671 w 3787140"/>
              <a:gd name="connsiteY208" fmla="*/ 378429 h 4900731"/>
              <a:gd name="connsiteX209" fmla="*/ 378619 w 3787140"/>
              <a:gd name="connsiteY209" fmla="*/ 403860 h 4900731"/>
              <a:gd name="connsiteX210" fmla="*/ 379000 w 3787140"/>
              <a:gd name="connsiteY210" fmla="*/ 995649 h 4900731"/>
              <a:gd name="connsiteX211" fmla="*/ 383191 w 3787140"/>
              <a:gd name="connsiteY211" fmla="*/ 1011651 h 4900731"/>
              <a:gd name="connsiteX212" fmla="*/ 398621 w 3787140"/>
              <a:gd name="connsiteY212" fmla="*/ 1006317 h 4900731"/>
              <a:gd name="connsiteX213" fmla="*/ 579025 w 3787140"/>
              <a:gd name="connsiteY213" fmla="*/ 882111 h 4900731"/>
              <a:gd name="connsiteX214" fmla="*/ 1218057 w 3787140"/>
              <a:gd name="connsiteY214" fmla="*/ 434722 h 4900731"/>
              <a:gd name="connsiteX215" fmla="*/ 1290542 w 3787140"/>
              <a:gd name="connsiteY215" fmla="*/ 383192 h 4900731"/>
              <a:gd name="connsiteX216" fmla="*/ 1266635 w 3787140"/>
              <a:gd name="connsiteY216" fmla="*/ 378620 h 4900731"/>
              <a:gd name="connsiteX217" fmla="*/ 1207484 w 3787140"/>
              <a:gd name="connsiteY217" fmla="*/ 378524 h 4900731"/>
              <a:gd name="connsiteX218" fmla="*/ 411671 w 3787140"/>
              <a:gd name="connsiteY218" fmla="*/ 378429 h 4900731"/>
              <a:gd name="connsiteX219" fmla="*/ 2507528 w 3787140"/>
              <a:gd name="connsiteY219" fmla="*/ 378274 h 4900731"/>
              <a:gd name="connsiteX220" fmla="*/ 2495169 w 3787140"/>
              <a:gd name="connsiteY220" fmla="*/ 382430 h 4900731"/>
              <a:gd name="connsiteX221" fmla="*/ 2512409 w 3787140"/>
              <a:gd name="connsiteY221" fmla="*/ 397955 h 4900731"/>
              <a:gd name="connsiteX222" fmla="*/ 2813018 w 3787140"/>
              <a:gd name="connsiteY222" fmla="*/ 606648 h 4900731"/>
              <a:gd name="connsiteX223" fmla="*/ 3225927 w 3787140"/>
              <a:gd name="connsiteY223" fmla="*/ 896113 h 4900731"/>
              <a:gd name="connsiteX224" fmla="*/ 3386233 w 3787140"/>
              <a:gd name="connsiteY224" fmla="*/ 1007270 h 4900731"/>
              <a:gd name="connsiteX225" fmla="*/ 3404521 w 3787140"/>
              <a:gd name="connsiteY225" fmla="*/ 998697 h 4900731"/>
              <a:gd name="connsiteX226" fmla="*/ 3404616 w 3787140"/>
              <a:gd name="connsiteY226" fmla="*/ 985553 h 4900731"/>
              <a:gd name="connsiteX227" fmla="*/ 3404616 w 3787140"/>
              <a:gd name="connsiteY227" fmla="*/ 413100 h 4900731"/>
              <a:gd name="connsiteX228" fmla="*/ 3370612 w 3787140"/>
              <a:gd name="connsiteY228" fmla="*/ 378524 h 4900731"/>
              <a:gd name="connsiteX229" fmla="*/ 2519458 w 3787140"/>
              <a:gd name="connsiteY229" fmla="*/ 378620 h 4900731"/>
              <a:gd name="connsiteX230" fmla="*/ 2507528 w 3787140"/>
              <a:gd name="connsiteY230" fmla="*/ 378274 h 4900731"/>
              <a:gd name="connsiteX231" fmla="*/ 20193 w 3787140"/>
              <a:gd name="connsiteY231" fmla="*/ 0 h 4900731"/>
              <a:gd name="connsiteX232" fmla="*/ 3787140 w 3787140"/>
              <a:gd name="connsiteY232" fmla="*/ 381 h 4900731"/>
              <a:gd name="connsiteX233" fmla="*/ 3786949 w 3787140"/>
              <a:gd name="connsiteY233" fmla="*/ 3031427 h 4900731"/>
              <a:gd name="connsiteX234" fmla="*/ 3780758 w 3787140"/>
              <a:gd name="connsiteY234" fmla="*/ 3136106 h 4900731"/>
              <a:gd name="connsiteX235" fmla="*/ 3726561 w 3787140"/>
              <a:gd name="connsiteY235" fmla="*/ 3397091 h 4900731"/>
              <a:gd name="connsiteX236" fmla="*/ 3569018 w 3787140"/>
              <a:gd name="connsiteY236" fmla="*/ 3767138 h 4900731"/>
              <a:gd name="connsiteX237" fmla="*/ 3126772 w 3787140"/>
              <a:gd name="connsiteY237" fmla="*/ 4293299 h 4900731"/>
              <a:gd name="connsiteX238" fmla="*/ 2653284 w 3787140"/>
              <a:gd name="connsiteY238" fmla="*/ 4616291 h 4900731"/>
              <a:gd name="connsiteX239" fmla="*/ 1941100 w 3787140"/>
              <a:gd name="connsiteY239" fmla="*/ 4894231 h 4900731"/>
              <a:gd name="connsiteX240" fmla="*/ 1869472 w 3787140"/>
              <a:gd name="connsiteY240" fmla="*/ 4897945 h 4900731"/>
              <a:gd name="connsiteX241" fmla="*/ 1744028 w 3787140"/>
              <a:gd name="connsiteY241" fmla="*/ 4867371 h 4900731"/>
              <a:gd name="connsiteX242" fmla="*/ 1504474 w 3787140"/>
              <a:gd name="connsiteY242" fmla="*/ 4789837 h 4900731"/>
              <a:gd name="connsiteX243" fmla="*/ 1071944 w 3787140"/>
              <a:gd name="connsiteY243" fmla="*/ 4583049 h 4900731"/>
              <a:gd name="connsiteX244" fmla="*/ 537210 w 3787140"/>
              <a:gd name="connsiteY244" fmla="*/ 4180808 h 4900731"/>
              <a:gd name="connsiteX245" fmla="*/ 198406 w 3787140"/>
              <a:gd name="connsiteY245" fmla="*/ 3738848 h 4900731"/>
              <a:gd name="connsiteX246" fmla="*/ 17240 w 3787140"/>
              <a:gd name="connsiteY246" fmla="*/ 3231737 h 4900731"/>
              <a:gd name="connsiteX247" fmla="*/ 381 w 3787140"/>
              <a:gd name="connsiteY247" fmla="*/ 3141536 h 4900731"/>
              <a:gd name="connsiteX248" fmla="*/ 0 w 3787140"/>
              <a:gd name="connsiteY248" fmla="*/ 20193 h 4900731"/>
              <a:gd name="connsiteX249" fmla="*/ 20193 w 3787140"/>
              <a:gd name="connsiteY249" fmla="*/ 0 h 4900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3787140" h="4900731">
                <a:moveTo>
                  <a:pt x="1353026" y="4085082"/>
                </a:moveTo>
                <a:cubicBezTo>
                  <a:pt x="1259872" y="4085178"/>
                  <a:pt x="1172909" y="4110228"/>
                  <a:pt x="1089470" y="4149947"/>
                </a:cubicBezTo>
                <a:cubicBezTo>
                  <a:pt x="1074515" y="4157091"/>
                  <a:pt x="1081945" y="4162616"/>
                  <a:pt x="1089755" y="4168140"/>
                </a:cubicBezTo>
                <a:cubicBezTo>
                  <a:pt x="1110615" y="4182904"/>
                  <a:pt x="1131570" y="4197573"/>
                  <a:pt x="1152716" y="4211955"/>
                </a:cubicBezTo>
                <a:cubicBezTo>
                  <a:pt x="1278350" y="4297204"/>
                  <a:pt x="1412939" y="4365403"/>
                  <a:pt x="1553242" y="4423029"/>
                </a:cubicBezTo>
                <a:cubicBezTo>
                  <a:pt x="1629156" y="4454176"/>
                  <a:pt x="1707833" y="4476369"/>
                  <a:pt x="1786795" y="4497324"/>
                </a:cubicBezTo>
                <a:cubicBezTo>
                  <a:pt x="1824038" y="4507230"/>
                  <a:pt x="1862518" y="4521613"/>
                  <a:pt x="1900428" y="4517422"/>
                </a:cubicBezTo>
                <a:cubicBezTo>
                  <a:pt x="1972247" y="4509326"/>
                  <a:pt x="2042351" y="4489418"/>
                  <a:pt x="2110931" y="4467035"/>
                </a:cubicBezTo>
                <a:cubicBezTo>
                  <a:pt x="2179511" y="4444651"/>
                  <a:pt x="2246852" y="4418172"/>
                  <a:pt x="2313051" y="4388739"/>
                </a:cubicBezTo>
                <a:cubicBezTo>
                  <a:pt x="2435066" y="4334542"/>
                  <a:pt x="2550509" y="4269010"/>
                  <a:pt x="2660809" y="4194239"/>
                </a:cubicBezTo>
                <a:cubicBezTo>
                  <a:pt x="2664809" y="4191572"/>
                  <a:pt x="2671858" y="4189571"/>
                  <a:pt x="2670524" y="4183666"/>
                </a:cubicBezTo>
                <a:cubicBezTo>
                  <a:pt x="2668810" y="4176141"/>
                  <a:pt x="2660999" y="4178522"/>
                  <a:pt x="2655665" y="4178332"/>
                </a:cubicBezTo>
                <a:cubicBezTo>
                  <a:pt x="2600230" y="4176141"/>
                  <a:pt x="2547080" y="4163568"/>
                  <a:pt x="2496217" y="4142232"/>
                </a:cubicBezTo>
                <a:cubicBezTo>
                  <a:pt x="2434685" y="4116420"/>
                  <a:pt x="2372678" y="4094416"/>
                  <a:pt x="2305431" y="4087845"/>
                </a:cubicBezTo>
                <a:cubicBezTo>
                  <a:pt x="2217801" y="4079272"/>
                  <a:pt x="2133410" y="4090988"/>
                  <a:pt x="2052066" y="4123563"/>
                </a:cubicBezTo>
                <a:cubicBezTo>
                  <a:pt x="1997869" y="4145185"/>
                  <a:pt x="1944243" y="4167854"/>
                  <a:pt x="1885188" y="4174046"/>
                </a:cubicBezTo>
                <a:cubicBezTo>
                  <a:pt x="1782699" y="4184714"/>
                  <a:pt x="1682591" y="4179380"/>
                  <a:pt x="1586484" y="4137565"/>
                </a:cubicBezTo>
                <a:cubicBezTo>
                  <a:pt x="1512094" y="4105180"/>
                  <a:pt x="1434560" y="4085844"/>
                  <a:pt x="1353026" y="4085082"/>
                </a:cubicBezTo>
                <a:close/>
                <a:moveTo>
                  <a:pt x="2255496" y="3859923"/>
                </a:moveTo>
                <a:cubicBezTo>
                  <a:pt x="2180416" y="3859340"/>
                  <a:pt x="2105263" y="3875009"/>
                  <a:pt x="2029968" y="3906965"/>
                </a:cubicBezTo>
                <a:cubicBezTo>
                  <a:pt x="1977962" y="3929063"/>
                  <a:pt x="1924907" y="3946779"/>
                  <a:pt x="1868043" y="3951161"/>
                </a:cubicBezTo>
                <a:cubicBezTo>
                  <a:pt x="1769078" y="3958781"/>
                  <a:pt x="1672590" y="3950399"/>
                  <a:pt x="1580293" y="3910298"/>
                </a:cubicBezTo>
                <a:cubicBezTo>
                  <a:pt x="1428179" y="3844004"/>
                  <a:pt x="1275969" y="3843338"/>
                  <a:pt x="1123474" y="3910108"/>
                </a:cubicBezTo>
                <a:cubicBezTo>
                  <a:pt x="1080040" y="3929158"/>
                  <a:pt x="1035177" y="3944303"/>
                  <a:pt x="987362" y="3949732"/>
                </a:cubicBezTo>
                <a:cubicBezTo>
                  <a:pt x="947166" y="3954209"/>
                  <a:pt x="907066" y="3952970"/>
                  <a:pt x="866870" y="3953351"/>
                </a:cubicBezTo>
                <a:cubicBezTo>
                  <a:pt x="860679" y="3953447"/>
                  <a:pt x="852392" y="3950780"/>
                  <a:pt x="849344" y="3958495"/>
                </a:cubicBezTo>
                <a:cubicBezTo>
                  <a:pt x="846677" y="3965067"/>
                  <a:pt x="853726" y="3968591"/>
                  <a:pt x="857726" y="3972497"/>
                </a:cubicBezTo>
                <a:cubicBezTo>
                  <a:pt x="875538" y="3989832"/>
                  <a:pt x="893826" y="4006691"/>
                  <a:pt x="911352" y="4024217"/>
                </a:cubicBezTo>
                <a:cubicBezTo>
                  <a:pt x="923735" y="4036600"/>
                  <a:pt x="938308" y="4042029"/>
                  <a:pt x="955167" y="4039362"/>
                </a:cubicBezTo>
                <a:cubicBezTo>
                  <a:pt x="994791" y="4033076"/>
                  <a:pt x="1034701" y="4027932"/>
                  <a:pt x="1072706" y="4014216"/>
                </a:cubicBezTo>
                <a:cubicBezTo>
                  <a:pt x="1143857" y="3988499"/>
                  <a:pt x="1212342" y="3957923"/>
                  <a:pt x="1290066" y="3949446"/>
                </a:cubicBezTo>
                <a:cubicBezTo>
                  <a:pt x="1367028" y="3941064"/>
                  <a:pt x="1440085" y="3949637"/>
                  <a:pt x="1512475" y="3970306"/>
                </a:cubicBezTo>
                <a:cubicBezTo>
                  <a:pt x="1584484" y="3990880"/>
                  <a:pt x="1651540" y="4026122"/>
                  <a:pt x="1727835" y="4035266"/>
                </a:cubicBezTo>
                <a:cubicBezTo>
                  <a:pt x="1826705" y="4047078"/>
                  <a:pt x="1921955" y="4038410"/>
                  <a:pt x="2012918" y="3998405"/>
                </a:cubicBezTo>
                <a:cubicBezTo>
                  <a:pt x="2077879" y="3969830"/>
                  <a:pt x="2144935" y="3950303"/>
                  <a:pt x="2215134" y="3945446"/>
                </a:cubicBezTo>
                <a:cubicBezTo>
                  <a:pt x="2296097" y="3939826"/>
                  <a:pt x="2375535" y="3951828"/>
                  <a:pt x="2450878" y="3983450"/>
                </a:cubicBezTo>
                <a:cubicBezTo>
                  <a:pt x="2526125" y="4014978"/>
                  <a:pt x="2602421" y="4040315"/>
                  <a:pt x="2685383" y="4040505"/>
                </a:cubicBezTo>
                <a:cubicBezTo>
                  <a:pt x="2724245" y="4040600"/>
                  <a:pt x="2762441" y="4034599"/>
                  <a:pt x="2800922" y="4032218"/>
                </a:cubicBezTo>
                <a:cubicBezTo>
                  <a:pt x="2874931" y="4027741"/>
                  <a:pt x="2927699" y="3990308"/>
                  <a:pt x="2969324" y="3930110"/>
                </a:cubicBezTo>
                <a:cubicBezTo>
                  <a:pt x="2957513" y="3926872"/>
                  <a:pt x="2949131" y="3932968"/>
                  <a:pt x="2940082" y="3934587"/>
                </a:cubicBezTo>
                <a:cubicBezTo>
                  <a:pt x="2850547" y="3951446"/>
                  <a:pt x="2760155" y="3953923"/>
                  <a:pt x="2669381" y="3953161"/>
                </a:cubicBezTo>
                <a:cubicBezTo>
                  <a:pt x="2602992" y="3952685"/>
                  <a:pt x="2540413" y="3936778"/>
                  <a:pt x="2480596" y="3910394"/>
                </a:cubicBezTo>
                <a:cubicBezTo>
                  <a:pt x="2405587" y="3877342"/>
                  <a:pt x="2330577" y="3860507"/>
                  <a:pt x="2255496" y="3859923"/>
                </a:cubicBezTo>
                <a:close/>
                <a:moveTo>
                  <a:pt x="2217800" y="3233642"/>
                </a:moveTo>
                <a:cubicBezTo>
                  <a:pt x="2171128" y="3234023"/>
                  <a:pt x="2139219" y="3255835"/>
                  <a:pt x="2126075" y="3293649"/>
                </a:cubicBezTo>
                <a:cubicBezTo>
                  <a:pt x="2110454" y="3338988"/>
                  <a:pt x="2107025" y="3384518"/>
                  <a:pt x="2124836" y="3430524"/>
                </a:cubicBezTo>
                <a:cubicBezTo>
                  <a:pt x="2138171" y="3464909"/>
                  <a:pt x="2161126" y="3487293"/>
                  <a:pt x="2198179" y="3491198"/>
                </a:cubicBezTo>
                <a:cubicBezTo>
                  <a:pt x="2237136" y="3495294"/>
                  <a:pt x="2269426" y="3481483"/>
                  <a:pt x="2288857" y="3446430"/>
                </a:cubicBezTo>
                <a:cubicBezTo>
                  <a:pt x="2319718" y="3390804"/>
                  <a:pt x="2314384" y="3333940"/>
                  <a:pt x="2288571" y="3278409"/>
                </a:cubicBezTo>
                <a:cubicBezTo>
                  <a:pt x="2273902" y="3246596"/>
                  <a:pt x="2245899" y="3234023"/>
                  <a:pt x="2217800" y="3233642"/>
                </a:cubicBezTo>
                <a:close/>
                <a:moveTo>
                  <a:pt x="2902303" y="3232916"/>
                </a:moveTo>
                <a:cubicBezTo>
                  <a:pt x="2873383" y="3232618"/>
                  <a:pt x="2843879" y="3245453"/>
                  <a:pt x="2826829" y="3271075"/>
                </a:cubicBezTo>
                <a:cubicBezTo>
                  <a:pt x="2807493" y="3299936"/>
                  <a:pt x="2804350" y="3332035"/>
                  <a:pt x="2804160" y="3370802"/>
                </a:cubicBezTo>
                <a:cubicBezTo>
                  <a:pt x="2803112" y="3384327"/>
                  <a:pt x="2805684" y="3402996"/>
                  <a:pt x="2810351" y="3421570"/>
                </a:cubicBezTo>
                <a:cubicBezTo>
                  <a:pt x="2819400" y="3457479"/>
                  <a:pt x="2849880" y="3486150"/>
                  <a:pt x="2884170" y="3490912"/>
                </a:cubicBezTo>
                <a:cubicBezTo>
                  <a:pt x="2924841" y="3496532"/>
                  <a:pt x="2960084" y="3479387"/>
                  <a:pt x="2979039" y="3443192"/>
                </a:cubicBezTo>
                <a:cubicBezTo>
                  <a:pt x="3009042" y="3385947"/>
                  <a:pt x="3004090" y="3328225"/>
                  <a:pt x="2974276" y="3273552"/>
                </a:cubicBezTo>
                <a:cubicBezTo>
                  <a:pt x="2959560" y="3246644"/>
                  <a:pt x="2931223" y="3233214"/>
                  <a:pt x="2902303" y="3232916"/>
                </a:cubicBezTo>
                <a:close/>
                <a:moveTo>
                  <a:pt x="750664" y="3220592"/>
                </a:moveTo>
                <a:cubicBezTo>
                  <a:pt x="774001" y="3220497"/>
                  <a:pt x="797623" y="3219354"/>
                  <a:pt x="820768" y="3221735"/>
                </a:cubicBezTo>
                <a:cubicBezTo>
                  <a:pt x="850105" y="3224783"/>
                  <a:pt x="879061" y="3222497"/>
                  <a:pt x="908208" y="3220878"/>
                </a:cubicBezTo>
                <a:cubicBezTo>
                  <a:pt x="916209" y="3220402"/>
                  <a:pt x="924210" y="3221164"/>
                  <a:pt x="932211" y="3221640"/>
                </a:cubicBezTo>
                <a:cubicBezTo>
                  <a:pt x="936021" y="3221926"/>
                  <a:pt x="939736" y="3224021"/>
                  <a:pt x="940212" y="3227927"/>
                </a:cubicBezTo>
                <a:cubicBezTo>
                  <a:pt x="940879" y="3233165"/>
                  <a:pt x="936878" y="3236118"/>
                  <a:pt x="932306" y="3236690"/>
                </a:cubicBezTo>
                <a:cubicBezTo>
                  <a:pt x="920686" y="3238023"/>
                  <a:pt x="909065" y="3239071"/>
                  <a:pt x="897445" y="3239547"/>
                </a:cubicBezTo>
                <a:cubicBezTo>
                  <a:pt x="882586" y="3240119"/>
                  <a:pt x="874013" y="3246881"/>
                  <a:pt x="874013" y="3262312"/>
                </a:cubicBezTo>
                <a:cubicBezTo>
                  <a:pt x="873918" y="3328796"/>
                  <a:pt x="873823" y="3395186"/>
                  <a:pt x="874013" y="3461670"/>
                </a:cubicBezTo>
                <a:cubicBezTo>
                  <a:pt x="874013" y="3477672"/>
                  <a:pt x="883729" y="3485292"/>
                  <a:pt x="898969" y="3486530"/>
                </a:cubicBezTo>
                <a:cubicBezTo>
                  <a:pt x="906970" y="3487197"/>
                  <a:pt x="915066" y="3487102"/>
                  <a:pt x="923067" y="3487864"/>
                </a:cubicBezTo>
                <a:cubicBezTo>
                  <a:pt x="929353" y="3488531"/>
                  <a:pt x="938116" y="3487959"/>
                  <a:pt x="938212" y="3496722"/>
                </a:cubicBezTo>
                <a:cubicBezTo>
                  <a:pt x="938307" y="3506057"/>
                  <a:pt x="929353" y="3505104"/>
                  <a:pt x="923257" y="3505199"/>
                </a:cubicBezTo>
                <a:cubicBezTo>
                  <a:pt x="893730" y="3505675"/>
                  <a:pt x="864488" y="3505485"/>
                  <a:pt x="835342" y="3505485"/>
                </a:cubicBezTo>
                <a:cubicBezTo>
                  <a:pt x="806100" y="3505485"/>
                  <a:pt x="776858" y="3505580"/>
                  <a:pt x="747712" y="3505390"/>
                </a:cubicBezTo>
                <a:cubicBezTo>
                  <a:pt x="742092" y="3505390"/>
                  <a:pt x="734186" y="3505866"/>
                  <a:pt x="733519" y="3498532"/>
                </a:cubicBezTo>
                <a:cubicBezTo>
                  <a:pt x="732757" y="3489578"/>
                  <a:pt x="741330" y="3489292"/>
                  <a:pt x="747616" y="3488531"/>
                </a:cubicBezTo>
                <a:cubicBezTo>
                  <a:pt x="754855" y="3487673"/>
                  <a:pt x="762190" y="3487673"/>
                  <a:pt x="769524" y="3487292"/>
                </a:cubicBezTo>
                <a:cubicBezTo>
                  <a:pt x="801052" y="3485864"/>
                  <a:pt x="807338" y="3479863"/>
                  <a:pt x="807529" y="3447478"/>
                </a:cubicBezTo>
                <a:cubicBezTo>
                  <a:pt x="807814" y="3389756"/>
                  <a:pt x="807814" y="3332130"/>
                  <a:pt x="807529" y="3274408"/>
                </a:cubicBezTo>
                <a:cubicBezTo>
                  <a:pt x="807338" y="3244881"/>
                  <a:pt x="802766" y="3240690"/>
                  <a:pt x="773239" y="3239261"/>
                </a:cubicBezTo>
                <a:cubicBezTo>
                  <a:pt x="765904" y="3238880"/>
                  <a:pt x="758570" y="3238880"/>
                  <a:pt x="751331" y="3238023"/>
                </a:cubicBezTo>
                <a:cubicBezTo>
                  <a:pt x="743902" y="3237071"/>
                  <a:pt x="732281" y="3239357"/>
                  <a:pt x="732662" y="3228212"/>
                </a:cubicBezTo>
                <a:cubicBezTo>
                  <a:pt x="732948" y="3219068"/>
                  <a:pt x="743711" y="3220592"/>
                  <a:pt x="750664" y="3220592"/>
                </a:cubicBezTo>
                <a:close/>
                <a:moveTo>
                  <a:pt x="1521428" y="3214306"/>
                </a:moveTo>
                <a:cubicBezTo>
                  <a:pt x="1577340" y="3217925"/>
                  <a:pt x="1622488" y="3246405"/>
                  <a:pt x="1644110" y="3302698"/>
                </a:cubicBezTo>
                <a:cubicBezTo>
                  <a:pt x="1652301" y="3324224"/>
                  <a:pt x="1657159" y="3346132"/>
                  <a:pt x="1655921" y="3369849"/>
                </a:cubicBezTo>
                <a:cubicBezTo>
                  <a:pt x="1649063" y="3470433"/>
                  <a:pt x="1598295" y="3541299"/>
                  <a:pt x="1508188" y="3585400"/>
                </a:cubicBezTo>
                <a:cubicBezTo>
                  <a:pt x="1487138" y="3595687"/>
                  <a:pt x="1464754" y="3602449"/>
                  <a:pt x="1442084" y="3608260"/>
                </a:cubicBezTo>
                <a:cubicBezTo>
                  <a:pt x="1437227" y="3609498"/>
                  <a:pt x="1431988" y="3610260"/>
                  <a:pt x="1426940" y="3610260"/>
                </a:cubicBezTo>
                <a:cubicBezTo>
                  <a:pt x="1420367" y="3610260"/>
                  <a:pt x="1412557" y="3610070"/>
                  <a:pt x="1411224" y="3601783"/>
                </a:cubicBezTo>
                <a:cubicBezTo>
                  <a:pt x="1409700" y="3593020"/>
                  <a:pt x="1417320" y="3591210"/>
                  <a:pt x="1423796" y="3589686"/>
                </a:cubicBezTo>
                <a:cubicBezTo>
                  <a:pt x="1443132" y="3585209"/>
                  <a:pt x="1461516" y="3578065"/>
                  <a:pt x="1479137" y="3569207"/>
                </a:cubicBezTo>
                <a:cubicBezTo>
                  <a:pt x="1556194" y="3530631"/>
                  <a:pt x="1589436" y="3463765"/>
                  <a:pt x="1596961" y="3381850"/>
                </a:cubicBezTo>
                <a:cubicBezTo>
                  <a:pt x="1600009" y="3349084"/>
                  <a:pt x="1598675" y="3316033"/>
                  <a:pt x="1583816" y="3285172"/>
                </a:cubicBezTo>
                <a:cubicBezTo>
                  <a:pt x="1570862" y="3258216"/>
                  <a:pt x="1550765" y="3240690"/>
                  <a:pt x="1520094" y="3238213"/>
                </a:cubicBezTo>
                <a:cubicBezTo>
                  <a:pt x="1485614" y="3235451"/>
                  <a:pt x="1469326" y="3245357"/>
                  <a:pt x="1454181" y="3277075"/>
                </a:cubicBezTo>
                <a:cubicBezTo>
                  <a:pt x="1437989" y="3310984"/>
                  <a:pt x="1436560" y="3346227"/>
                  <a:pt x="1446942" y="3381850"/>
                </a:cubicBezTo>
                <a:cubicBezTo>
                  <a:pt x="1455896" y="3412426"/>
                  <a:pt x="1475517" y="3425761"/>
                  <a:pt x="1508474" y="3427094"/>
                </a:cubicBezTo>
                <a:cubicBezTo>
                  <a:pt x="1520190" y="3427570"/>
                  <a:pt x="1538382" y="3423379"/>
                  <a:pt x="1538668" y="3440048"/>
                </a:cubicBezTo>
                <a:cubicBezTo>
                  <a:pt x="1538954" y="3457193"/>
                  <a:pt x="1520285" y="3452240"/>
                  <a:pt x="1508950" y="3453478"/>
                </a:cubicBezTo>
                <a:cubicBezTo>
                  <a:pt x="1458087" y="3458908"/>
                  <a:pt x="1420749" y="3436619"/>
                  <a:pt x="1395983" y="3393852"/>
                </a:cubicBezTo>
                <a:cubicBezTo>
                  <a:pt x="1374648" y="3356895"/>
                  <a:pt x="1375600" y="3317176"/>
                  <a:pt x="1396269" y="3280790"/>
                </a:cubicBezTo>
                <a:cubicBezTo>
                  <a:pt x="1423320" y="3233165"/>
                  <a:pt x="1469707" y="3210972"/>
                  <a:pt x="1521428" y="3214306"/>
                </a:cubicBezTo>
                <a:close/>
                <a:moveTo>
                  <a:pt x="2900648" y="3211258"/>
                </a:moveTo>
                <a:cubicBezTo>
                  <a:pt x="2988945" y="3205924"/>
                  <a:pt x="3059620" y="3285077"/>
                  <a:pt x="3059430" y="3363563"/>
                </a:cubicBezTo>
                <a:cubicBezTo>
                  <a:pt x="3059239" y="3444716"/>
                  <a:pt x="2986373" y="3514534"/>
                  <a:pt x="2899981" y="3514153"/>
                </a:cubicBezTo>
                <a:cubicBezTo>
                  <a:pt x="2821876" y="3513867"/>
                  <a:pt x="2737485" y="3458718"/>
                  <a:pt x="2739104" y="3359372"/>
                </a:cubicBezTo>
                <a:cubicBezTo>
                  <a:pt x="2740533" y="3273837"/>
                  <a:pt x="2807589" y="3211639"/>
                  <a:pt x="2900648" y="3211258"/>
                </a:cubicBezTo>
                <a:close/>
                <a:moveTo>
                  <a:pt x="2216657" y="3210877"/>
                </a:moveTo>
                <a:cubicBezTo>
                  <a:pt x="2303049" y="3213449"/>
                  <a:pt x="2370581" y="3279743"/>
                  <a:pt x="2370391" y="3366040"/>
                </a:cubicBezTo>
                <a:cubicBezTo>
                  <a:pt x="2370105" y="3446526"/>
                  <a:pt x="2296191" y="3514629"/>
                  <a:pt x="2208942" y="3514439"/>
                </a:cubicBezTo>
                <a:cubicBezTo>
                  <a:pt x="2122550" y="3514344"/>
                  <a:pt x="2052732" y="3445764"/>
                  <a:pt x="2053970" y="3360705"/>
                </a:cubicBezTo>
                <a:cubicBezTo>
                  <a:pt x="2055113" y="3281267"/>
                  <a:pt x="2119026" y="3207924"/>
                  <a:pt x="2216657" y="3210877"/>
                </a:cubicBezTo>
                <a:close/>
                <a:moveTo>
                  <a:pt x="3348990" y="3092672"/>
                </a:moveTo>
                <a:cubicBezTo>
                  <a:pt x="2863596" y="3092863"/>
                  <a:pt x="2378202" y="3092863"/>
                  <a:pt x="1892713" y="3092863"/>
                </a:cubicBezTo>
                <a:cubicBezTo>
                  <a:pt x="1406557" y="3092863"/>
                  <a:pt x="920306" y="3092863"/>
                  <a:pt x="434150" y="3092863"/>
                </a:cubicBezTo>
                <a:cubicBezTo>
                  <a:pt x="424625" y="3092863"/>
                  <a:pt x="415100" y="3092958"/>
                  <a:pt x="405670" y="3093149"/>
                </a:cubicBezTo>
                <a:cubicBezTo>
                  <a:pt x="391382" y="3093530"/>
                  <a:pt x="385763" y="3100959"/>
                  <a:pt x="388906" y="3114675"/>
                </a:cubicBezTo>
                <a:cubicBezTo>
                  <a:pt x="397193" y="3150203"/>
                  <a:pt x="404241" y="3186017"/>
                  <a:pt x="414242" y="3221070"/>
                </a:cubicBezTo>
                <a:cubicBezTo>
                  <a:pt x="450628" y="3348419"/>
                  <a:pt x="495300" y="3472339"/>
                  <a:pt x="565214" y="3586067"/>
                </a:cubicBezTo>
                <a:cubicBezTo>
                  <a:pt x="602361" y="3646456"/>
                  <a:pt x="637508" y="3707987"/>
                  <a:pt x="680180" y="3764756"/>
                </a:cubicBezTo>
                <a:cubicBezTo>
                  <a:pt x="689420" y="3777044"/>
                  <a:pt x="700659" y="3785426"/>
                  <a:pt x="715328" y="3789140"/>
                </a:cubicBezTo>
                <a:cubicBezTo>
                  <a:pt x="788765" y="3807714"/>
                  <a:pt x="863156" y="3815334"/>
                  <a:pt x="938975" y="3812572"/>
                </a:cubicBezTo>
                <a:cubicBezTo>
                  <a:pt x="994410" y="3810572"/>
                  <a:pt x="1048226" y="3801904"/>
                  <a:pt x="1098518" y="3778663"/>
                </a:cubicBezTo>
                <a:cubicBezTo>
                  <a:pt x="1189196" y="3736753"/>
                  <a:pt x="1283303" y="3717703"/>
                  <a:pt x="1383602" y="3722751"/>
                </a:cubicBezTo>
                <a:cubicBezTo>
                  <a:pt x="1436942" y="3725513"/>
                  <a:pt x="1487996" y="3734086"/>
                  <a:pt x="1537526" y="3752755"/>
                </a:cubicBezTo>
                <a:cubicBezTo>
                  <a:pt x="1584674" y="3770471"/>
                  <a:pt x="1630299" y="3793617"/>
                  <a:pt x="1680115" y="3801999"/>
                </a:cubicBezTo>
                <a:cubicBezTo>
                  <a:pt x="1801939" y="3822573"/>
                  <a:pt x="1921574" y="3818478"/>
                  <a:pt x="2035969" y="3764185"/>
                </a:cubicBezTo>
                <a:cubicBezTo>
                  <a:pt x="2059591" y="3752945"/>
                  <a:pt x="2084832" y="3745230"/>
                  <a:pt x="2110073" y="3737324"/>
                </a:cubicBezTo>
                <a:cubicBezTo>
                  <a:pt x="2166557" y="3719608"/>
                  <a:pt x="2224373" y="3725037"/>
                  <a:pt x="2281904" y="3723228"/>
                </a:cubicBezTo>
                <a:cubicBezTo>
                  <a:pt x="2336292" y="3721513"/>
                  <a:pt x="2387727" y="3733800"/>
                  <a:pt x="2437924" y="3752850"/>
                </a:cubicBezTo>
                <a:cubicBezTo>
                  <a:pt x="2489073" y="3772281"/>
                  <a:pt x="2538508" y="3797427"/>
                  <a:pt x="2593181" y="3805333"/>
                </a:cubicBezTo>
                <a:cubicBezTo>
                  <a:pt x="2720816" y="3823716"/>
                  <a:pt x="2844832" y="3808571"/>
                  <a:pt x="2965704" y="3763518"/>
                </a:cubicBezTo>
                <a:cubicBezTo>
                  <a:pt x="3017425" y="3744278"/>
                  <a:pt x="3068384" y="3720084"/>
                  <a:pt x="3126010" y="3723037"/>
                </a:cubicBezTo>
                <a:cubicBezTo>
                  <a:pt x="3137630" y="3723608"/>
                  <a:pt x="3144679" y="3717227"/>
                  <a:pt x="3150394" y="3707606"/>
                </a:cubicBezTo>
                <a:cubicBezTo>
                  <a:pt x="3169730" y="3675698"/>
                  <a:pt x="3190208" y="3644551"/>
                  <a:pt x="3208973" y="3612452"/>
                </a:cubicBezTo>
                <a:cubicBezTo>
                  <a:pt x="3297746" y="3460337"/>
                  <a:pt x="3356324" y="3296603"/>
                  <a:pt x="3394805" y="3125248"/>
                </a:cubicBezTo>
                <a:cubicBezTo>
                  <a:pt x="3400425" y="3100388"/>
                  <a:pt x="3394043" y="3093339"/>
                  <a:pt x="3368707" y="3092768"/>
                </a:cubicBezTo>
                <a:cubicBezTo>
                  <a:pt x="3362135" y="3092577"/>
                  <a:pt x="3355562" y="3092672"/>
                  <a:pt x="3348990" y="3092672"/>
                </a:cubicBezTo>
                <a:close/>
                <a:moveTo>
                  <a:pt x="1778508" y="1659541"/>
                </a:moveTo>
                <a:cubicBezTo>
                  <a:pt x="1742027" y="1659541"/>
                  <a:pt x="1741646" y="1659827"/>
                  <a:pt x="1741646" y="1696212"/>
                </a:cubicBezTo>
                <a:cubicBezTo>
                  <a:pt x="1741742" y="1867948"/>
                  <a:pt x="1741742" y="2039684"/>
                  <a:pt x="1741742" y="2211419"/>
                </a:cubicBezTo>
                <a:cubicBezTo>
                  <a:pt x="1741646" y="2211419"/>
                  <a:pt x="1741551" y="2211419"/>
                  <a:pt x="1741361" y="2211419"/>
                </a:cubicBezTo>
                <a:cubicBezTo>
                  <a:pt x="1741361" y="2386108"/>
                  <a:pt x="1741646" y="2560796"/>
                  <a:pt x="1740884" y="2735485"/>
                </a:cubicBezTo>
                <a:cubicBezTo>
                  <a:pt x="1740789" y="2755106"/>
                  <a:pt x="1748885" y="2759107"/>
                  <a:pt x="1765554" y="2759012"/>
                </a:cubicBezTo>
                <a:cubicBezTo>
                  <a:pt x="1850327" y="2758631"/>
                  <a:pt x="1935194" y="2759012"/>
                  <a:pt x="2019967" y="2758821"/>
                </a:cubicBezTo>
                <a:cubicBezTo>
                  <a:pt x="2045875" y="2758726"/>
                  <a:pt x="2049113" y="2755583"/>
                  <a:pt x="2049113" y="2729579"/>
                </a:cubicBezTo>
                <a:cubicBezTo>
                  <a:pt x="2049209" y="2382393"/>
                  <a:pt x="2049209" y="2035207"/>
                  <a:pt x="2049113" y="1688116"/>
                </a:cubicBezTo>
                <a:cubicBezTo>
                  <a:pt x="2049113" y="1661922"/>
                  <a:pt x="2046637" y="1659731"/>
                  <a:pt x="2019776" y="1659636"/>
                </a:cubicBezTo>
                <a:cubicBezTo>
                  <a:pt x="1939385" y="1659541"/>
                  <a:pt x="1858994" y="1659541"/>
                  <a:pt x="1778508" y="1659541"/>
                </a:cubicBezTo>
                <a:close/>
                <a:moveTo>
                  <a:pt x="3132963" y="1659446"/>
                </a:moveTo>
                <a:cubicBezTo>
                  <a:pt x="3094006" y="1659446"/>
                  <a:pt x="3093911" y="1659541"/>
                  <a:pt x="3093911" y="1698212"/>
                </a:cubicBezTo>
                <a:cubicBezTo>
                  <a:pt x="3093911" y="2037398"/>
                  <a:pt x="3093911" y="2376678"/>
                  <a:pt x="3093911" y="2715863"/>
                </a:cubicBezTo>
                <a:cubicBezTo>
                  <a:pt x="3093911" y="2755678"/>
                  <a:pt x="3096006" y="2758345"/>
                  <a:pt x="3135630" y="2758631"/>
                </a:cubicBezTo>
                <a:cubicBezTo>
                  <a:pt x="3213830" y="2759107"/>
                  <a:pt x="3292126" y="2758916"/>
                  <a:pt x="3370326" y="2758821"/>
                </a:cubicBezTo>
                <a:cubicBezTo>
                  <a:pt x="3403568" y="2758821"/>
                  <a:pt x="3404521" y="2757773"/>
                  <a:pt x="3404616" y="2723960"/>
                </a:cubicBezTo>
                <a:cubicBezTo>
                  <a:pt x="3404616" y="2552224"/>
                  <a:pt x="3404616" y="2380393"/>
                  <a:pt x="3404616" y="2208562"/>
                </a:cubicBezTo>
                <a:cubicBezTo>
                  <a:pt x="3404616" y="2038922"/>
                  <a:pt x="3404616" y="1869377"/>
                  <a:pt x="3404616" y="1699736"/>
                </a:cubicBezTo>
                <a:cubicBezTo>
                  <a:pt x="3404616" y="1659446"/>
                  <a:pt x="3404616" y="1659446"/>
                  <a:pt x="3363278" y="1659446"/>
                </a:cubicBezTo>
                <a:cubicBezTo>
                  <a:pt x="3286506" y="1659446"/>
                  <a:pt x="3209735" y="1659446"/>
                  <a:pt x="3132963" y="1659446"/>
                </a:cubicBezTo>
                <a:close/>
                <a:moveTo>
                  <a:pt x="1092803" y="1659446"/>
                </a:moveTo>
                <a:cubicBezTo>
                  <a:pt x="1059180" y="1659446"/>
                  <a:pt x="1058609" y="1660017"/>
                  <a:pt x="1058609" y="1693926"/>
                </a:cubicBezTo>
                <a:cubicBezTo>
                  <a:pt x="1058609" y="1864995"/>
                  <a:pt x="1058609" y="2035969"/>
                  <a:pt x="1058609" y="2207038"/>
                </a:cubicBezTo>
                <a:cubicBezTo>
                  <a:pt x="1058609" y="2380202"/>
                  <a:pt x="1058704" y="2553462"/>
                  <a:pt x="1058513" y="2726627"/>
                </a:cubicBezTo>
                <a:cubicBezTo>
                  <a:pt x="1058513" y="2744248"/>
                  <a:pt x="1059561" y="2759012"/>
                  <a:pt x="1083088" y="2758821"/>
                </a:cubicBezTo>
                <a:cubicBezTo>
                  <a:pt x="1167860" y="2758345"/>
                  <a:pt x="1252633" y="2759012"/>
                  <a:pt x="1337405" y="2758154"/>
                </a:cubicBezTo>
                <a:cubicBezTo>
                  <a:pt x="1365599" y="2757869"/>
                  <a:pt x="1369028" y="2753201"/>
                  <a:pt x="1369028" y="2725770"/>
                </a:cubicBezTo>
                <a:cubicBezTo>
                  <a:pt x="1369124" y="2380107"/>
                  <a:pt x="1369124" y="2034445"/>
                  <a:pt x="1369028" y="1688783"/>
                </a:cubicBezTo>
                <a:cubicBezTo>
                  <a:pt x="1369028" y="1661351"/>
                  <a:pt x="1367028" y="1659541"/>
                  <a:pt x="1338358" y="1659446"/>
                </a:cubicBezTo>
                <a:cubicBezTo>
                  <a:pt x="1256538" y="1659350"/>
                  <a:pt x="1174623" y="1659350"/>
                  <a:pt x="1092803" y="1659446"/>
                </a:cubicBezTo>
                <a:close/>
                <a:moveTo>
                  <a:pt x="413004" y="1659350"/>
                </a:moveTo>
                <a:cubicBezTo>
                  <a:pt x="379095" y="1659350"/>
                  <a:pt x="378809" y="1659731"/>
                  <a:pt x="378809" y="1693736"/>
                </a:cubicBezTo>
                <a:cubicBezTo>
                  <a:pt x="378714" y="1864805"/>
                  <a:pt x="378809" y="2035874"/>
                  <a:pt x="378809" y="2206847"/>
                </a:cubicBezTo>
                <a:cubicBezTo>
                  <a:pt x="378809" y="2331053"/>
                  <a:pt x="378809" y="2455355"/>
                  <a:pt x="378809" y="2579561"/>
                </a:cubicBezTo>
                <a:cubicBezTo>
                  <a:pt x="378809" y="2630710"/>
                  <a:pt x="379000" y="2681859"/>
                  <a:pt x="378714" y="2733008"/>
                </a:cubicBezTo>
                <a:cubicBezTo>
                  <a:pt x="378619" y="2748248"/>
                  <a:pt x="382238" y="2758726"/>
                  <a:pt x="400336" y="2758631"/>
                </a:cubicBezTo>
                <a:cubicBezTo>
                  <a:pt x="488061" y="2758249"/>
                  <a:pt x="575786" y="2757964"/>
                  <a:pt x="663416" y="2757869"/>
                </a:cubicBezTo>
                <a:cubicBezTo>
                  <a:pt x="685038" y="2757869"/>
                  <a:pt x="694087" y="2748915"/>
                  <a:pt x="694087" y="2725960"/>
                </a:cubicBezTo>
                <a:cubicBezTo>
                  <a:pt x="693515" y="2380298"/>
                  <a:pt x="693706" y="2034635"/>
                  <a:pt x="693706" y="1688878"/>
                </a:cubicBezTo>
                <a:cubicBezTo>
                  <a:pt x="693706" y="1661636"/>
                  <a:pt x="691325" y="1659446"/>
                  <a:pt x="663035" y="1659350"/>
                </a:cubicBezTo>
                <a:cubicBezTo>
                  <a:pt x="579692" y="1659255"/>
                  <a:pt x="496348" y="1659255"/>
                  <a:pt x="413004" y="1659350"/>
                </a:cubicBezTo>
                <a:close/>
                <a:moveTo>
                  <a:pt x="2700242" y="1659064"/>
                </a:moveTo>
                <a:cubicBezTo>
                  <a:pt x="2616137" y="1659827"/>
                  <a:pt x="2532031" y="1659350"/>
                  <a:pt x="2447925" y="1659350"/>
                </a:cubicBezTo>
                <a:cubicBezTo>
                  <a:pt x="2414873" y="1659350"/>
                  <a:pt x="2414588" y="1659731"/>
                  <a:pt x="2414492" y="1692212"/>
                </a:cubicBezTo>
                <a:cubicBezTo>
                  <a:pt x="2414397" y="1864233"/>
                  <a:pt x="2414492" y="2036064"/>
                  <a:pt x="2414492" y="2207800"/>
                </a:cubicBezTo>
                <a:cubicBezTo>
                  <a:pt x="2414492" y="2381822"/>
                  <a:pt x="2414492" y="2555843"/>
                  <a:pt x="2414492" y="2729770"/>
                </a:cubicBezTo>
                <a:cubicBezTo>
                  <a:pt x="2414492" y="2756535"/>
                  <a:pt x="2416493" y="2758631"/>
                  <a:pt x="2443163" y="2758726"/>
                </a:cubicBezTo>
                <a:cubicBezTo>
                  <a:pt x="2528697" y="2758916"/>
                  <a:pt x="2614232" y="2758440"/>
                  <a:pt x="2699861" y="2759012"/>
                </a:cubicBezTo>
                <a:cubicBezTo>
                  <a:pt x="2720245" y="2759202"/>
                  <a:pt x="2728436" y="2752535"/>
                  <a:pt x="2728436" y="2731199"/>
                </a:cubicBezTo>
                <a:cubicBezTo>
                  <a:pt x="2727960" y="2383155"/>
                  <a:pt x="2727960" y="2035207"/>
                  <a:pt x="2728436" y="1687163"/>
                </a:cubicBezTo>
                <a:cubicBezTo>
                  <a:pt x="2728436" y="1666208"/>
                  <a:pt x="2721007" y="1658874"/>
                  <a:pt x="2700242" y="1659064"/>
                </a:cubicBezTo>
                <a:close/>
                <a:moveTo>
                  <a:pt x="1894712" y="630555"/>
                </a:moveTo>
                <a:cubicBezTo>
                  <a:pt x="2017109" y="632841"/>
                  <a:pt x="2119883" y="732282"/>
                  <a:pt x="2118073" y="855916"/>
                </a:cubicBezTo>
                <a:cubicBezTo>
                  <a:pt x="2116359" y="979932"/>
                  <a:pt x="2021300" y="1076896"/>
                  <a:pt x="1891950" y="1079373"/>
                </a:cubicBezTo>
                <a:cubicBezTo>
                  <a:pt x="1776698" y="1081564"/>
                  <a:pt x="1664779" y="972979"/>
                  <a:pt x="1666493" y="854392"/>
                </a:cubicBezTo>
                <a:cubicBezTo>
                  <a:pt x="1664684" y="741997"/>
                  <a:pt x="1773173" y="628269"/>
                  <a:pt x="1894712" y="630555"/>
                </a:cubicBezTo>
                <a:close/>
                <a:moveTo>
                  <a:pt x="1893451" y="389871"/>
                </a:moveTo>
                <a:cubicBezTo>
                  <a:pt x="1886260" y="389740"/>
                  <a:pt x="1878950" y="392478"/>
                  <a:pt x="1870520" y="398337"/>
                </a:cubicBezTo>
                <a:cubicBezTo>
                  <a:pt x="1799177" y="447962"/>
                  <a:pt x="1728216" y="498159"/>
                  <a:pt x="1656302" y="547022"/>
                </a:cubicBezTo>
                <a:cubicBezTo>
                  <a:pt x="1516094" y="642177"/>
                  <a:pt x="1378363" y="741046"/>
                  <a:pt x="1239584" y="838391"/>
                </a:cubicBezTo>
                <a:cubicBezTo>
                  <a:pt x="1037939" y="979838"/>
                  <a:pt x="836390" y="1121283"/>
                  <a:pt x="634746" y="1262729"/>
                </a:cubicBezTo>
                <a:cubicBezTo>
                  <a:pt x="604647" y="1283780"/>
                  <a:pt x="574453" y="1304544"/>
                  <a:pt x="540258" y="1328261"/>
                </a:cubicBezTo>
                <a:cubicBezTo>
                  <a:pt x="1442847" y="1328261"/>
                  <a:pt x="2340197" y="1328261"/>
                  <a:pt x="3237643" y="1328261"/>
                </a:cubicBezTo>
                <a:cubicBezTo>
                  <a:pt x="3238214" y="1326737"/>
                  <a:pt x="3238786" y="1325118"/>
                  <a:pt x="3239357" y="1323594"/>
                </a:cubicBezTo>
                <a:cubicBezTo>
                  <a:pt x="3195733" y="1293209"/>
                  <a:pt x="3152204" y="1262729"/>
                  <a:pt x="3108579" y="1232345"/>
                </a:cubicBezTo>
                <a:cubicBezTo>
                  <a:pt x="2980373" y="1142905"/>
                  <a:pt x="2852166" y="1053371"/>
                  <a:pt x="2723864" y="964026"/>
                </a:cubicBezTo>
                <a:cubicBezTo>
                  <a:pt x="2621375" y="892589"/>
                  <a:pt x="2518505" y="821628"/>
                  <a:pt x="2416207" y="750000"/>
                </a:cubicBezTo>
                <a:cubicBezTo>
                  <a:pt x="2249138" y="633128"/>
                  <a:pt x="2082356" y="515970"/>
                  <a:pt x="1915668" y="398621"/>
                </a:cubicBezTo>
                <a:cubicBezTo>
                  <a:pt x="1907715" y="393002"/>
                  <a:pt x="1900643" y="390002"/>
                  <a:pt x="1893451" y="389871"/>
                </a:cubicBezTo>
                <a:close/>
                <a:moveTo>
                  <a:pt x="411671" y="378429"/>
                </a:moveTo>
                <a:cubicBezTo>
                  <a:pt x="393573" y="378429"/>
                  <a:pt x="378524" y="378239"/>
                  <a:pt x="378619" y="403860"/>
                </a:cubicBezTo>
                <a:cubicBezTo>
                  <a:pt x="379190" y="601123"/>
                  <a:pt x="378905" y="798387"/>
                  <a:pt x="379000" y="995649"/>
                </a:cubicBezTo>
                <a:cubicBezTo>
                  <a:pt x="379000" y="1001269"/>
                  <a:pt x="377190" y="1008318"/>
                  <a:pt x="383191" y="1011651"/>
                </a:cubicBezTo>
                <a:cubicBezTo>
                  <a:pt x="389477" y="1015176"/>
                  <a:pt x="394049" y="1009556"/>
                  <a:pt x="398621" y="1006317"/>
                </a:cubicBezTo>
                <a:cubicBezTo>
                  <a:pt x="458724" y="964788"/>
                  <a:pt x="519017" y="923640"/>
                  <a:pt x="579025" y="882111"/>
                </a:cubicBezTo>
                <a:cubicBezTo>
                  <a:pt x="792956" y="734283"/>
                  <a:pt x="1005173" y="584074"/>
                  <a:pt x="1218057" y="434722"/>
                </a:cubicBezTo>
                <a:cubicBezTo>
                  <a:pt x="1241679" y="418244"/>
                  <a:pt x="1265015" y="401288"/>
                  <a:pt x="1290542" y="383192"/>
                </a:cubicBezTo>
                <a:cubicBezTo>
                  <a:pt x="1280922" y="377476"/>
                  <a:pt x="1273588" y="378715"/>
                  <a:pt x="1266635" y="378620"/>
                </a:cubicBezTo>
                <a:cubicBezTo>
                  <a:pt x="1246918" y="378429"/>
                  <a:pt x="1227201" y="378524"/>
                  <a:pt x="1207484" y="378524"/>
                </a:cubicBezTo>
                <a:cubicBezTo>
                  <a:pt x="942213" y="378524"/>
                  <a:pt x="676942" y="378620"/>
                  <a:pt x="411671" y="378429"/>
                </a:cubicBezTo>
                <a:close/>
                <a:moveTo>
                  <a:pt x="2507528" y="378274"/>
                </a:moveTo>
                <a:cubicBezTo>
                  <a:pt x="2503456" y="378453"/>
                  <a:pt x="2499313" y="379382"/>
                  <a:pt x="2495169" y="382430"/>
                </a:cubicBezTo>
                <a:cubicBezTo>
                  <a:pt x="2499455" y="391002"/>
                  <a:pt x="2506504" y="393859"/>
                  <a:pt x="2512409" y="397955"/>
                </a:cubicBezTo>
                <a:cubicBezTo>
                  <a:pt x="2612993" y="466917"/>
                  <a:pt x="2711958" y="538353"/>
                  <a:pt x="2813018" y="606648"/>
                </a:cubicBezTo>
                <a:cubicBezTo>
                  <a:pt x="2952274" y="700755"/>
                  <a:pt x="3088291" y="799530"/>
                  <a:pt x="3225927" y="896113"/>
                </a:cubicBezTo>
                <a:cubicBezTo>
                  <a:pt x="3279172" y="933451"/>
                  <a:pt x="3332988" y="970027"/>
                  <a:pt x="3386233" y="1007270"/>
                </a:cubicBezTo>
                <a:cubicBezTo>
                  <a:pt x="3398520" y="1015938"/>
                  <a:pt x="3404711" y="1014985"/>
                  <a:pt x="3404521" y="998697"/>
                </a:cubicBezTo>
                <a:cubicBezTo>
                  <a:pt x="3404521" y="994316"/>
                  <a:pt x="3404616" y="989934"/>
                  <a:pt x="3404616" y="985553"/>
                </a:cubicBezTo>
                <a:cubicBezTo>
                  <a:pt x="3404616" y="794767"/>
                  <a:pt x="3404616" y="603981"/>
                  <a:pt x="3404616" y="413100"/>
                </a:cubicBezTo>
                <a:cubicBezTo>
                  <a:pt x="3404616" y="378906"/>
                  <a:pt x="3404330" y="378524"/>
                  <a:pt x="3370612" y="378524"/>
                </a:cubicBezTo>
                <a:cubicBezTo>
                  <a:pt x="3086862" y="378524"/>
                  <a:pt x="2803208" y="378524"/>
                  <a:pt x="2519458" y="378620"/>
                </a:cubicBezTo>
                <a:cubicBezTo>
                  <a:pt x="2515601" y="378667"/>
                  <a:pt x="2511600" y="378096"/>
                  <a:pt x="2507528" y="378274"/>
                </a:cubicBezTo>
                <a:close/>
                <a:moveTo>
                  <a:pt x="20193" y="0"/>
                </a:moveTo>
                <a:cubicBezTo>
                  <a:pt x="1275779" y="476"/>
                  <a:pt x="2531459" y="381"/>
                  <a:pt x="3787140" y="381"/>
                </a:cubicBezTo>
                <a:cubicBezTo>
                  <a:pt x="3787140" y="1010699"/>
                  <a:pt x="3787045" y="2021014"/>
                  <a:pt x="3786949" y="3031427"/>
                </a:cubicBezTo>
                <a:cubicBezTo>
                  <a:pt x="3786949" y="3066383"/>
                  <a:pt x="3785902" y="3101054"/>
                  <a:pt x="3780758" y="3136106"/>
                </a:cubicBezTo>
                <a:cubicBezTo>
                  <a:pt x="3767899" y="3224308"/>
                  <a:pt x="3751231" y="3311366"/>
                  <a:pt x="3726561" y="3397091"/>
                </a:cubicBezTo>
                <a:cubicBezTo>
                  <a:pt x="3689318" y="3527108"/>
                  <a:pt x="3635883" y="3650075"/>
                  <a:pt x="3569018" y="3767138"/>
                </a:cubicBezTo>
                <a:cubicBezTo>
                  <a:pt x="3453574" y="3969163"/>
                  <a:pt x="3301841" y="4141280"/>
                  <a:pt x="3126772" y="4293299"/>
                </a:cubicBezTo>
                <a:cubicBezTo>
                  <a:pt x="2981611" y="4419315"/>
                  <a:pt x="2821972" y="4524471"/>
                  <a:pt x="2653284" y="4616291"/>
                </a:cubicBezTo>
                <a:cubicBezTo>
                  <a:pt x="2427637" y="4739164"/>
                  <a:pt x="2191893" y="4836033"/>
                  <a:pt x="1941100" y="4894231"/>
                </a:cubicBezTo>
                <a:cubicBezTo>
                  <a:pt x="1917573" y="4899660"/>
                  <a:pt x="1893761" y="4903661"/>
                  <a:pt x="1869472" y="4897945"/>
                </a:cubicBezTo>
                <a:cubicBezTo>
                  <a:pt x="1827562" y="4888040"/>
                  <a:pt x="1785652" y="4878419"/>
                  <a:pt x="1744028" y="4867371"/>
                </a:cubicBezTo>
                <a:cubicBezTo>
                  <a:pt x="1662779" y="4845844"/>
                  <a:pt x="1582864" y="4820222"/>
                  <a:pt x="1504474" y="4789837"/>
                </a:cubicBezTo>
                <a:cubicBezTo>
                  <a:pt x="1355027" y="4732020"/>
                  <a:pt x="1211104" y="4662678"/>
                  <a:pt x="1071944" y="4583049"/>
                </a:cubicBezTo>
                <a:cubicBezTo>
                  <a:pt x="876776" y="4471321"/>
                  <a:pt x="699230" y="4336161"/>
                  <a:pt x="537210" y="4180808"/>
                </a:cubicBezTo>
                <a:cubicBezTo>
                  <a:pt x="401765" y="4051078"/>
                  <a:pt x="288989" y="3903250"/>
                  <a:pt x="198406" y="3738848"/>
                </a:cubicBezTo>
                <a:cubicBezTo>
                  <a:pt x="110681" y="3579590"/>
                  <a:pt x="48768" y="3411093"/>
                  <a:pt x="17240" y="3231737"/>
                </a:cubicBezTo>
                <a:cubicBezTo>
                  <a:pt x="12002" y="3201638"/>
                  <a:pt x="6096" y="3171635"/>
                  <a:pt x="381" y="3141536"/>
                </a:cubicBezTo>
                <a:cubicBezTo>
                  <a:pt x="381" y="2101120"/>
                  <a:pt x="381" y="1060610"/>
                  <a:pt x="0" y="20193"/>
                </a:cubicBezTo>
                <a:cubicBezTo>
                  <a:pt x="0" y="3715"/>
                  <a:pt x="3715" y="0"/>
                  <a:pt x="20193" y="0"/>
                </a:cubicBezTo>
                <a:close/>
              </a:path>
            </a:pathLst>
          </a:custGeom>
          <a:solidFill>
            <a:srgbClr val="404456"/>
          </a:solidFill>
          <a:ln w="9525" cap="flat">
            <a:noFill/>
            <a:prstDash val="solid"/>
            <a:miter/>
          </a:ln>
        </p:spPr>
        <p:txBody>
          <a:bodyPr rtlCol="0" anchor="ctr"/>
          <a:lstStyle/>
          <a:p>
            <a:endParaRPr lang="en-IN"/>
          </a:p>
        </p:txBody>
      </p:sp>
      <p:sp>
        <p:nvSpPr>
          <p:cNvPr id="4" name="Slide Number Placeholder 5">
            <a:extLst>
              <a:ext uri="{FF2B5EF4-FFF2-40B4-BE49-F238E27FC236}">
                <a16:creationId xmlns:a16="http://schemas.microsoft.com/office/drawing/2014/main" id="{982F26DE-4ED9-98F6-EF58-24AE2A6B3E99}"/>
              </a:ext>
            </a:extLst>
          </p:cNvPr>
          <p:cNvSpPr>
            <a:spLocks noGrp="1"/>
          </p:cNvSpPr>
          <p:nvPr>
            <p:ph type="sldNum" sz="quarter" idx="4"/>
          </p:nvPr>
        </p:nvSpPr>
        <p:spPr>
          <a:xfrm>
            <a:off x="11494905" y="6444376"/>
            <a:ext cx="226416" cy="123111"/>
          </a:xfrm>
          <a:prstGeom prst="rect">
            <a:avLst/>
          </a:prstGeom>
        </p:spPr>
        <p:txBody>
          <a:bodyPr vert="horz" lIns="0" tIns="0" rIns="0" bIns="0" rtlCol="0" anchor="ctr">
            <a:normAutofit/>
          </a:bodyPr>
          <a:lstStyle>
            <a:lvl1pPr indent="0" algn="r">
              <a:defRPr lang="en-US" sz="1000" smtClean="0">
                <a:solidFill>
                  <a:schemeClr val="bg1">
                    <a:lumMod val="50000"/>
                  </a:schemeClr>
                </a:solidFill>
                <a:latin typeface="+mn-lt"/>
                <a:ea typeface="+mn-ea"/>
                <a:cs typeface="+mn-cs"/>
              </a:defRPr>
            </a:lvl1pPr>
            <a:lvl2pPr marL="0" indent="0" algn="r">
              <a:defRPr sz="800"/>
            </a:lvl2pPr>
            <a:lvl3pPr marL="0" indent="0" algn="r">
              <a:defRPr sz="800"/>
            </a:lvl3pPr>
            <a:lvl4pPr marL="0" indent="0" algn="r">
              <a:defRPr sz="800"/>
            </a:lvl4pPr>
            <a:lvl5pPr marL="0" indent="0" algn="r">
              <a:defRPr sz="800"/>
            </a:lvl5pPr>
            <a:lvl6pPr marL="0" indent="0" algn="r">
              <a:defRPr sz="800"/>
            </a:lvl6pPr>
            <a:lvl7pPr marL="0" indent="0" algn="r">
              <a:defRPr sz="800"/>
            </a:lvl7pPr>
            <a:lvl8pPr marL="0" indent="0" algn="r">
              <a:defRPr sz="800"/>
            </a:lvl8pPr>
            <a:lvl9pPr marL="0" indent="0" algn="r">
              <a:defRPr sz="800"/>
            </a:lvl9pPr>
          </a:lstStyle>
          <a:p>
            <a:pPr>
              <a:lnSpc>
                <a:spcPct val="90000"/>
              </a:lnSpc>
              <a:spcBef>
                <a:spcPts val="1000"/>
              </a:spcBef>
            </a:pPr>
            <a:fld id="{339C9110-F427-4586-9638-A5638F41FBCD}" type="slidenum">
              <a:rPr lang="en-IN" smtClean="0"/>
              <a:pPr>
                <a:lnSpc>
                  <a:spcPct val="90000"/>
                </a:lnSpc>
                <a:spcBef>
                  <a:spcPts val="1000"/>
                </a:spcBef>
              </a:pPr>
              <a:t>‹#›</a:t>
            </a:fld>
            <a:endParaRPr lang="en-IN"/>
          </a:p>
        </p:txBody>
      </p:sp>
      <p:sp>
        <p:nvSpPr>
          <p:cNvPr id="6" name="Footer Placeholder 19">
            <a:extLst>
              <a:ext uri="{FF2B5EF4-FFF2-40B4-BE49-F238E27FC236}">
                <a16:creationId xmlns:a16="http://schemas.microsoft.com/office/drawing/2014/main" id="{064069A7-D420-6C4D-0FBE-58C09F5E0523}"/>
              </a:ext>
            </a:extLst>
          </p:cNvPr>
          <p:cNvSpPr>
            <a:spLocks noGrp="1"/>
          </p:cNvSpPr>
          <p:nvPr>
            <p:ph type="ftr" sz="quarter" idx="3"/>
          </p:nvPr>
        </p:nvSpPr>
        <p:spPr>
          <a:xfrm>
            <a:off x="522287" y="6444376"/>
            <a:ext cx="10852943" cy="123111"/>
          </a:xfrm>
          <a:prstGeom prst="rect">
            <a:avLst/>
          </a:prstGeom>
        </p:spPr>
        <p:txBody>
          <a:bodyPr vert="horz" lIns="0" tIns="0" rIns="0" bIns="0" rtlCol="0" anchor="b">
            <a:spAutoFit/>
          </a:bodyPr>
          <a:lstStyle>
            <a:lvl1pPr algn="l">
              <a:defRPr sz="1000">
                <a:solidFill>
                  <a:schemeClr val="bg1">
                    <a:lumMod val="50000"/>
                  </a:schemeClr>
                </a:solidFill>
              </a:defRPr>
            </a:lvl1pPr>
          </a:lstStyle>
          <a:p>
            <a:endParaRPr lang="en-US"/>
          </a:p>
        </p:txBody>
      </p:sp>
    </p:spTree>
    <p:extLst>
      <p:ext uri="{BB962C8B-B14F-4D97-AF65-F5344CB8AC3E}">
        <p14:creationId xmlns:p14="http://schemas.microsoft.com/office/powerpoint/2010/main" val="709122303"/>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oleObject" Target="../embeddings/oleObject1.bin"/><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2.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D7D31"/>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ECB03930-E5DF-B213-64E3-57C05BD80F26}"/>
              </a:ext>
            </a:extLst>
          </p:cNvPr>
          <p:cNvGraphicFramePr>
            <a:graphicFrameLocks noChangeAspect="1"/>
          </p:cNvGraphicFramePr>
          <p:nvPr userDrawn="1">
            <p:custDataLst>
              <p:tags r:id="rId15"/>
            </p:custDataLst>
            <p:extLst>
              <p:ext uri="{D42A27DB-BD31-4B8C-83A1-F6EECF244321}">
                <p14:modId xmlns:p14="http://schemas.microsoft.com/office/powerpoint/2010/main" val="104872438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6" imgW="421" imgH="423" progId="TCLayout.ActiveDocument.1">
                  <p:embed/>
                </p:oleObj>
              </mc:Choice>
              <mc:Fallback>
                <p:oleObj name="think-cell Slide" r:id="rId16" imgW="421" imgH="423" progId="TCLayout.ActiveDocument.1">
                  <p:embed/>
                  <p:pic>
                    <p:nvPicPr>
                      <p:cNvPr id="3" name="think-cell data - do not delete" hidden="1">
                        <a:extLst>
                          <a:ext uri="{FF2B5EF4-FFF2-40B4-BE49-F238E27FC236}">
                            <a16:creationId xmlns:a16="http://schemas.microsoft.com/office/drawing/2014/main" id="{ECB03930-E5DF-B213-64E3-57C05BD80F26}"/>
                          </a:ext>
                        </a:extLst>
                      </p:cNvPr>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7" name="Slide Number Placeholder 5">
            <a:extLst>
              <a:ext uri="{FF2B5EF4-FFF2-40B4-BE49-F238E27FC236}">
                <a16:creationId xmlns:a16="http://schemas.microsoft.com/office/drawing/2014/main" id="{097106F7-7226-E613-8FA1-D1F6E336AE4B}"/>
              </a:ext>
            </a:extLst>
          </p:cNvPr>
          <p:cNvSpPr>
            <a:spLocks noGrp="1"/>
          </p:cNvSpPr>
          <p:nvPr>
            <p:ph type="sldNum" sz="quarter" idx="4"/>
          </p:nvPr>
        </p:nvSpPr>
        <p:spPr>
          <a:xfrm>
            <a:off x="11494905" y="6444376"/>
            <a:ext cx="226416" cy="123111"/>
          </a:xfrm>
          <a:prstGeom prst="rect">
            <a:avLst/>
          </a:prstGeom>
        </p:spPr>
        <p:txBody>
          <a:bodyPr vert="horz" lIns="0" tIns="0" rIns="0" bIns="0" rtlCol="0" anchor="ctr">
            <a:normAutofit/>
          </a:bodyPr>
          <a:lstStyle>
            <a:lvl1pPr indent="0" algn="r">
              <a:defRPr lang="en-US" sz="1000" smtClean="0">
                <a:solidFill>
                  <a:schemeClr val="bg1">
                    <a:lumMod val="50000"/>
                  </a:schemeClr>
                </a:solidFill>
                <a:latin typeface="+mn-lt"/>
                <a:ea typeface="+mn-ea"/>
                <a:cs typeface="+mn-cs"/>
              </a:defRPr>
            </a:lvl1pPr>
            <a:lvl2pPr marL="0" indent="0" algn="r">
              <a:defRPr sz="800"/>
            </a:lvl2pPr>
            <a:lvl3pPr marL="0" indent="0" algn="r">
              <a:defRPr sz="800"/>
            </a:lvl3pPr>
            <a:lvl4pPr marL="0" indent="0" algn="r">
              <a:defRPr sz="800"/>
            </a:lvl4pPr>
            <a:lvl5pPr marL="0" indent="0" algn="r">
              <a:defRPr sz="800"/>
            </a:lvl5pPr>
            <a:lvl6pPr marL="0" indent="0" algn="r">
              <a:defRPr sz="800"/>
            </a:lvl6pPr>
            <a:lvl7pPr marL="0" indent="0" algn="r">
              <a:defRPr sz="800"/>
            </a:lvl7pPr>
            <a:lvl8pPr marL="0" indent="0" algn="r">
              <a:defRPr sz="800"/>
            </a:lvl8pPr>
            <a:lvl9pPr marL="0" indent="0" algn="r">
              <a:defRPr sz="800"/>
            </a:lvl9pPr>
          </a:lstStyle>
          <a:p>
            <a:pPr>
              <a:lnSpc>
                <a:spcPct val="90000"/>
              </a:lnSpc>
              <a:spcBef>
                <a:spcPts val="1000"/>
              </a:spcBef>
            </a:pPr>
            <a:fld id="{339C9110-F427-4586-9638-A5638F41FBCD}" type="slidenum">
              <a:rPr lang="en-IN" smtClean="0"/>
              <a:pPr>
                <a:lnSpc>
                  <a:spcPct val="90000"/>
                </a:lnSpc>
                <a:spcBef>
                  <a:spcPts val="1000"/>
                </a:spcBef>
              </a:pPr>
              <a:t>‹#›</a:t>
            </a:fld>
            <a:endParaRPr lang="en-IN"/>
          </a:p>
        </p:txBody>
      </p:sp>
      <p:sp>
        <p:nvSpPr>
          <p:cNvPr id="9" name="Footer Placeholder 19">
            <a:extLst>
              <a:ext uri="{FF2B5EF4-FFF2-40B4-BE49-F238E27FC236}">
                <a16:creationId xmlns:a16="http://schemas.microsoft.com/office/drawing/2014/main" id="{0718D78F-C027-D5CE-B396-FF0E10ADA986}"/>
              </a:ext>
            </a:extLst>
          </p:cNvPr>
          <p:cNvSpPr>
            <a:spLocks noGrp="1"/>
          </p:cNvSpPr>
          <p:nvPr>
            <p:ph type="ftr" sz="quarter" idx="3"/>
          </p:nvPr>
        </p:nvSpPr>
        <p:spPr>
          <a:xfrm>
            <a:off x="522287" y="6444376"/>
            <a:ext cx="10852943" cy="123111"/>
          </a:xfrm>
          <a:prstGeom prst="rect">
            <a:avLst/>
          </a:prstGeom>
        </p:spPr>
        <p:txBody>
          <a:bodyPr vert="horz" lIns="0" tIns="0" rIns="0" bIns="0" rtlCol="0" anchor="b">
            <a:spAutoFit/>
          </a:bodyPr>
          <a:lstStyle>
            <a:lvl1pPr algn="l">
              <a:defRPr sz="1000">
                <a:solidFill>
                  <a:schemeClr val="bg1">
                    <a:lumMod val="50000"/>
                  </a:schemeClr>
                </a:solidFill>
              </a:defRPr>
            </a:lvl1pPr>
          </a:lstStyle>
          <a:p>
            <a:endParaRPr lang="en-US"/>
          </a:p>
        </p:txBody>
      </p:sp>
      <p:sp>
        <p:nvSpPr>
          <p:cNvPr id="13" name="Title Placeholder 1">
            <a:extLst>
              <a:ext uri="{FF2B5EF4-FFF2-40B4-BE49-F238E27FC236}">
                <a16:creationId xmlns:a16="http://schemas.microsoft.com/office/drawing/2014/main" id="{5FE29D9D-7D8F-E543-761E-093ACA540C99}"/>
              </a:ext>
            </a:extLst>
          </p:cNvPr>
          <p:cNvSpPr>
            <a:spLocks noGrp="1" noChangeAspect="1"/>
          </p:cNvSpPr>
          <p:nvPr>
            <p:ph type="title"/>
          </p:nvPr>
        </p:nvSpPr>
        <p:spPr>
          <a:xfrm>
            <a:off x="522288" y="398464"/>
            <a:ext cx="10726284" cy="775597"/>
          </a:xfrm>
          <a:prstGeom prst="rect">
            <a:avLst/>
          </a:prstGeom>
        </p:spPr>
        <p:txBody>
          <a:bodyPr vert="horz" lIns="0" tIns="0" rIns="0" bIns="0" rtlCol="0" anchor="t">
            <a:spAutoFit/>
          </a:bodyPr>
          <a:lstStyle/>
          <a:p>
            <a:r>
              <a:rPr lang="en-US"/>
              <a:t>Click to edit </a:t>
            </a:r>
            <a:br>
              <a:rPr lang="en-US"/>
            </a:br>
            <a:r>
              <a:rPr lang="en-US"/>
              <a:t>Master title style</a:t>
            </a:r>
          </a:p>
        </p:txBody>
      </p:sp>
      <p:sp>
        <p:nvSpPr>
          <p:cNvPr id="2" name="Text Placeholder 1">
            <a:extLst>
              <a:ext uri="{FF2B5EF4-FFF2-40B4-BE49-F238E27FC236}">
                <a16:creationId xmlns:a16="http://schemas.microsoft.com/office/drawing/2014/main" id="{5DD5A1C4-8674-F329-6B42-2EF875DBE693}"/>
              </a:ext>
            </a:extLst>
          </p:cNvPr>
          <p:cNvSpPr>
            <a:spLocks noGrp="1"/>
          </p:cNvSpPr>
          <p:nvPr>
            <p:ph type="body" idx="1"/>
          </p:nvPr>
        </p:nvSpPr>
        <p:spPr>
          <a:xfrm>
            <a:off x="522286" y="1815506"/>
            <a:ext cx="11179141" cy="1692771"/>
          </a:xfrm>
          <a:prstGeom prst="rect">
            <a:avLst/>
          </a:prstGeom>
        </p:spPr>
        <p:txBody>
          <a:bodyPr vert="horz" lIns="0" tIns="0" rIns="0" bIns="0" rtlCol="0" anchor="t">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3" name="Freeform: Shape 62">
            <a:extLst>
              <a:ext uri="{FF2B5EF4-FFF2-40B4-BE49-F238E27FC236}">
                <a16:creationId xmlns:a16="http://schemas.microsoft.com/office/drawing/2014/main" id="{A4F08A36-9F51-9CA6-949F-2CF6693915B9}"/>
              </a:ext>
            </a:extLst>
          </p:cNvPr>
          <p:cNvSpPr>
            <a:spLocks noChangeAspect="1"/>
          </p:cNvSpPr>
          <p:nvPr userDrawn="1"/>
        </p:nvSpPr>
        <p:spPr>
          <a:xfrm>
            <a:off x="11387639" y="398464"/>
            <a:ext cx="333682" cy="431800"/>
          </a:xfrm>
          <a:custGeom>
            <a:avLst/>
            <a:gdLst>
              <a:gd name="connsiteX0" fmla="*/ 1353026 w 3787140"/>
              <a:gd name="connsiteY0" fmla="*/ 4085082 h 4900731"/>
              <a:gd name="connsiteX1" fmla="*/ 1089470 w 3787140"/>
              <a:gd name="connsiteY1" fmla="*/ 4149947 h 4900731"/>
              <a:gd name="connsiteX2" fmla="*/ 1089755 w 3787140"/>
              <a:gd name="connsiteY2" fmla="*/ 4168140 h 4900731"/>
              <a:gd name="connsiteX3" fmla="*/ 1152716 w 3787140"/>
              <a:gd name="connsiteY3" fmla="*/ 4211955 h 4900731"/>
              <a:gd name="connsiteX4" fmla="*/ 1553242 w 3787140"/>
              <a:gd name="connsiteY4" fmla="*/ 4423029 h 4900731"/>
              <a:gd name="connsiteX5" fmla="*/ 1786795 w 3787140"/>
              <a:gd name="connsiteY5" fmla="*/ 4497324 h 4900731"/>
              <a:gd name="connsiteX6" fmla="*/ 1900428 w 3787140"/>
              <a:gd name="connsiteY6" fmla="*/ 4517422 h 4900731"/>
              <a:gd name="connsiteX7" fmla="*/ 2110931 w 3787140"/>
              <a:gd name="connsiteY7" fmla="*/ 4467035 h 4900731"/>
              <a:gd name="connsiteX8" fmla="*/ 2313051 w 3787140"/>
              <a:gd name="connsiteY8" fmla="*/ 4388739 h 4900731"/>
              <a:gd name="connsiteX9" fmla="*/ 2660809 w 3787140"/>
              <a:gd name="connsiteY9" fmla="*/ 4194239 h 4900731"/>
              <a:gd name="connsiteX10" fmla="*/ 2670524 w 3787140"/>
              <a:gd name="connsiteY10" fmla="*/ 4183666 h 4900731"/>
              <a:gd name="connsiteX11" fmla="*/ 2655665 w 3787140"/>
              <a:gd name="connsiteY11" fmla="*/ 4178332 h 4900731"/>
              <a:gd name="connsiteX12" fmla="*/ 2496217 w 3787140"/>
              <a:gd name="connsiteY12" fmla="*/ 4142232 h 4900731"/>
              <a:gd name="connsiteX13" fmla="*/ 2305431 w 3787140"/>
              <a:gd name="connsiteY13" fmla="*/ 4087845 h 4900731"/>
              <a:gd name="connsiteX14" fmla="*/ 2052066 w 3787140"/>
              <a:gd name="connsiteY14" fmla="*/ 4123563 h 4900731"/>
              <a:gd name="connsiteX15" fmla="*/ 1885188 w 3787140"/>
              <a:gd name="connsiteY15" fmla="*/ 4174046 h 4900731"/>
              <a:gd name="connsiteX16" fmla="*/ 1586484 w 3787140"/>
              <a:gd name="connsiteY16" fmla="*/ 4137565 h 4900731"/>
              <a:gd name="connsiteX17" fmla="*/ 1353026 w 3787140"/>
              <a:gd name="connsiteY17" fmla="*/ 4085082 h 4900731"/>
              <a:gd name="connsiteX18" fmla="*/ 2255496 w 3787140"/>
              <a:gd name="connsiteY18" fmla="*/ 3859923 h 4900731"/>
              <a:gd name="connsiteX19" fmla="*/ 2029968 w 3787140"/>
              <a:gd name="connsiteY19" fmla="*/ 3906965 h 4900731"/>
              <a:gd name="connsiteX20" fmla="*/ 1868043 w 3787140"/>
              <a:gd name="connsiteY20" fmla="*/ 3951161 h 4900731"/>
              <a:gd name="connsiteX21" fmla="*/ 1580293 w 3787140"/>
              <a:gd name="connsiteY21" fmla="*/ 3910298 h 4900731"/>
              <a:gd name="connsiteX22" fmla="*/ 1123474 w 3787140"/>
              <a:gd name="connsiteY22" fmla="*/ 3910108 h 4900731"/>
              <a:gd name="connsiteX23" fmla="*/ 987362 w 3787140"/>
              <a:gd name="connsiteY23" fmla="*/ 3949732 h 4900731"/>
              <a:gd name="connsiteX24" fmla="*/ 866870 w 3787140"/>
              <a:gd name="connsiteY24" fmla="*/ 3953351 h 4900731"/>
              <a:gd name="connsiteX25" fmla="*/ 849344 w 3787140"/>
              <a:gd name="connsiteY25" fmla="*/ 3958495 h 4900731"/>
              <a:gd name="connsiteX26" fmla="*/ 857726 w 3787140"/>
              <a:gd name="connsiteY26" fmla="*/ 3972497 h 4900731"/>
              <a:gd name="connsiteX27" fmla="*/ 911352 w 3787140"/>
              <a:gd name="connsiteY27" fmla="*/ 4024217 h 4900731"/>
              <a:gd name="connsiteX28" fmla="*/ 955167 w 3787140"/>
              <a:gd name="connsiteY28" fmla="*/ 4039362 h 4900731"/>
              <a:gd name="connsiteX29" fmla="*/ 1072706 w 3787140"/>
              <a:gd name="connsiteY29" fmla="*/ 4014216 h 4900731"/>
              <a:gd name="connsiteX30" fmla="*/ 1290066 w 3787140"/>
              <a:gd name="connsiteY30" fmla="*/ 3949446 h 4900731"/>
              <a:gd name="connsiteX31" fmla="*/ 1512475 w 3787140"/>
              <a:gd name="connsiteY31" fmla="*/ 3970306 h 4900731"/>
              <a:gd name="connsiteX32" fmla="*/ 1727835 w 3787140"/>
              <a:gd name="connsiteY32" fmla="*/ 4035266 h 4900731"/>
              <a:gd name="connsiteX33" fmla="*/ 2012918 w 3787140"/>
              <a:gd name="connsiteY33" fmla="*/ 3998405 h 4900731"/>
              <a:gd name="connsiteX34" fmla="*/ 2215134 w 3787140"/>
              <a:gd name="connsiteY34" fmla="*/ 3945446 h 4900731"/>
              <a:gd name="connsiteX35" fmla="*/ 2450878 w 3787140"/>
              <a:gd name="connsiteY35" fmla="*/ 3983450 h 4900731"/>
              <a:gd name="connsiteX36" fmla="*/ 2685383 w 3787140"/>
              <a:gd name="connsiteY36" fmla="*/ 4040505 h 4900731"/>
              <a:gd name="connsiteX37" fmla="*/ 2800922 w 3787140"/>
              <a:gd name="connsiteY37" fmla="*/ 4032218 h 4900731"/>
              <a:gd name="connsiteX38" fmla="*/ 2969324 w 3787140"/>
              <a:gd name="connsiteY38" fmla="*/ 3930110 h 4900731"/>
              <a:gd name="connsiteX39" fmla="*/ 2940082 w 3787140"/>
              <a:gd name="connsiteY39" fmla="*/ 3934587 h 4900731"/>
              <a:gd name="connsiteX40" fmla="*/ 2669381 w 3787140"/>
              <a:gd name="connsiteY40" fmla="*/ 3953161 h 4900731"/>
              <a:gd name="connsiteX41" fmla="*/ 2480596 w 3787140"/>
              <a:gd name="connsiteY41" fmla="*/ 3910394 h 4900731"/>
              <a:gd name="connsiteX42" fmla="*/ 2255496 w 3787140"/>
              <a:gd name="connsiteY42" fmla="*/ 3859923 h 4900731"/>
              <a:gd name="connsiteX43" fmla="*/ 2217800 w 3787140"/>
              <a:gd name="connsiteY43" fmla="*/ 3233642 h 4900731"/>
              <a:gd name="connsiteX44" fmla="*/ 2126075 w 3787140"/>
              <a:gd name="connsiteY44" fmla="*/ 3293649 h 4900731"/>
              <a:gd name="connsiteX45" fmla="*/ 2124836 w 3787140"/>
              <a:gd name="connsiteY45" fmla="*/ 3430524 h 4900731"/>
              <a:gd name="connsiteX46" fmla="*/ 2198179 w 3787140"/>
              <a:gd name="connsiteY46" fmla="*/ 3491198 h 4900731"/>
              <a:gd name="connsiteX47" fmla="*/ 2288857 w 3787140"/>
              <a:gd name="connsiteY47" fmla="*/ 3446430 h 4900731"/>
              <a:gd name="connsiteX48" fmla="*/ 2288571 w 3787140"/>
              <a:gd name="connsiteY48" fmla="*/ 3278409 h 4900731"/>
              <a:gd name="connsiteX49" fmla="*/ 2217800 w 3787140"/>
              <a:gd name="connsiteY49" fmla="*/ 3233642 h 4900731"/>
              <a:gd name="connsiteX50" fmla="*/ 2902303 w 3787140"/>
              <a:gd name="connsiteY50" fmla="*/ 3232916 h 4900731"/>
              <a:gd name="connsiteX51" fmla="*/ 2826829 w 3787140"/>
              <a:gd name="connsiteY51" fmla="*/ 3271075 h 4900731"/>
              <a:gd name="connsiteX52" fmla="*/ 2804160 w 3787140"/>
              <a:gd name="connsiteY52" fmla="*/ 3370802 h 4900731"/>
              <a:gd name="connsiteX53" fmla="*/ 2810351 w 3787140"/>
              <a:gd name="connsiteY53" fmla="*/ 3421570 h 4900731"/>
              <a:gd name="connsiteX54" fmla="*/ 2884170 w 3787140"/>
              <a:gd name="connsiteY54" fmla="*/ 3490912 h 4900731"/>
              <a:gd name="connsiteX55" fmla="*/ 2979039 w 3787140"/>
              <a:gd name="connsiteY55" fmla="*/ 3443192 h 4900731"/>
              <a:gd name="connsiteX56" fmla="*/ 2974276 w 3787140"/>
              <a:gd name="connsiteY56" fmla="*/ 3273552 h 4900731"/>
              <a:gd name="connsiteX57" fmla="*/ 2902303 w 3787140"/>
              <a:gd name="connsiteY57" fmla="*/ 3232916 h 4900731"/>
              <a:gd name="connsiteX58" fmla="*/ 750664 w 3787140"/>
              <a:gd name="connsiteY58" fmla="*/ 3220592 h 4900731"/>
              <a:gd name="connsiteX59" fmla="*/ 820768 w 3787140"/>
              <a:gd name="connsiteY59" fmla="*/ 3221735 h 4900731"/>
              <a:gd name="connsiteX60" fmla="*/ 908208 w 3787140"/>
              <a:gd name="connsiteY60" fmla="*/ 3220878 h 4900731"/>
              <a:gd name="connsiteX61" fmla="*/ 932211 w 3787140"/>
              <a:gd name="connsiteY61" fmla="*/ 3221640 h 4900731"/>
              <a:gd name="connsiteX62" fmla="*/ 940212 w 3787140"/>
              <a:gd name="connsiteY62" fmla="*/ 3227927 h 4900731"/>
              <a:gd name="connsiteX63" fmla="*/ 932306 w 3787140"/>
              <a:gd name="connsiteY63" fmla="*/ 3236690 h 4900731"/>
              <a:gd name="connsiteX64" fmla="*/ 897445 w 3787140"/>
              <a:gd name="connsiteY64" fmla="*/ 3239547 h 4900731"/>
              <a:gd name="connsiteX65" fmla="*/ 874013 w 3787140"/>
              <a:gd name="connsiteY65" fmla="*/ 3262312 h 4900731"/>
              <a:gd name="connsiteX66" fmla="*/ 874013 w 3787140"/>
              <a:gd name="connsiteY66" fmla="*/ 3461670 h 4900731"/>
              <a:gd name="connsiteX67" fmla="*/ 898969 w 3787140"/>
              <a:gd name="connsiteY67" fmla="*/ 3486530 h 4900731"/>
              <a:gd name="connsiteX68" fmla="*/ 923067 w 3787140"/>
              <a:gd name="connsiteY68" fmla="*/ 3487864 h 4900731"/>
              <a:gd name="connsiteX69" fmla="*/ 938212 w 3787140"/>
              <a:gd name="connsiteY69" fmla="*/ 3496722 h 4900731"/>
              <a:gd name="connsiteX70" fmla="*/ 923257 w 3787140"/>
              <a:gd name="connsiteY70" fmla="*/ 3505199 h 4900731"/>
              <a:gd name="connsiteX71" fmla="*/ 835342 w 3787140"/>
              <a:gd name="connsiteY71" fmla="*/ 3505485 h 4900731"/>
              <a:gd name="connsiteX72" fmla="*/ 747712 w 3787140"/>
              <a:gd name="connsiteY72" fmla="*/ 3505390 h 4900731"/>
              <a:gd name="connsiteX73" fmla="*/ 733519 w 3787140"/>
              <a:gd name="connsiteY73" fmla="*/ 3498532 h 4900731"/>
              <a:gd name="connsiteX74" fmla="*/ 747616 w 3787140"/>
              <a:gd name="connsiteY74" fmla="*/ 3488531 h 4900731"/>
              <a:gd name="connsiteX75" fmla="*/ 769524 w 3787140"/>
              <a:gd name="connsiteY75" fmla="*/ 3487292 h 4900731"/>
              <a:gd name="connsiteX76" fmla="*/ 807529 w 3787140"/>
              <a:gd name="connsiteY76" fmla="*/ 3447478 h 4900731"/>
              <a:gd name="connsiteX77" fmla="*/ 807529 w 3787140"/>
              <a:gd name="connsiteY77" fmla="*/ 3274408 h 4900731"/>
              <a:gd name="connsiteX78" fmla="*/ 773239 w 3787140"/>
              <a:gd name="connsiteY78" fmla="*/ 3239261 h 4900731"/>
              <a:gd name="connsiteX79" fmla="*/ 751331 w 3787140"/>
              <a:gd name="connsiteY79" fmla="*/ 3238023 h 4900731"/>
              <a:gd name="connsiteX80" fmla="*/ 732662 w 3787140"/>
              <a:gd name="connsiteY80" fmla="*/ 3228212 h 4900731"/>
              <a:gd name="connsiteX81" fmla="*/ 750664 w 3787140"/>
              <a:gd name="connsiteY81" fmla="*/ 3220592 h 4900731"/>
              <a:gd name="connsiteX82" fmla="*/ 1521428 w 3787140"/>
              <a:gd name="connsiteY82" fmla="*/ 3214306 h 4900731"/>
              <a:gd name="connsiteX83" fmla="*/ 1644110 w 3787140"/>
              <a:gd name="connsiteY83" fmla="*/ 3302698 h 4900731"/>
              <a:gd name="connsiteX84" fmla="*/ 1655921 w 3787140"/>
              <a:gd name="connsiteY84" fmla="*/ 3369849 h 4900731"/>
              <a:gd name="connsiteX85" fmla="*/ 1508188 w 3787140"/>
              <a:gd name="connsiteY85" fmla="*/ 3585400 h 4900731"/>
              <a:gd name="connsiteX86" fmla="*/ 1442084 w 3787140"/>
              <a:gd name="connsiteY86" fmla="*/ 3608260 h 4900731"/>
              <a:gd name="connsiteX87" fmla="*/ 1426940 w 3787140"/>
              <a:gd name="connsiteY87" fmla="*/ 3610260 h 4900731"/>
              <a:gd name="connsiteX88" fmla="*/ 1411224 w 3787140"/>
              <a:gd name="connsiteY88" fmla="*/ 3601783 h 4900731"/>
              <a:gd name="connsiteX89" fmla="*/ 1423796 w 3787140"/>
              <a:gd name="connsiteY89" fmla="*/ 3589686 h 4900731"/>
              <a:gd name="connsiteX90" fmla="*/ 1479137 w 3787140"/>
              <a:gd name="connsiteY90" fmla="*/ 3569207 h 4900731"/>
              <a:gd name="connsiteX91" fmla="*/ 1596961 w 3787140"/>
              <a:gd name="connsiteY91" fmla="*/ 3381850 h 4900731"/>
              <a:gd name="connsiteX92" fmla="*/ 1583816 w 3787140"/>
              <a:gd name="connsiteY92" fmla="*/ 3285172 h 4900731"/>
              <a:gd name="connsiteX93" fmla="*/ 1520094 w 3787140"/>
              <a:gd name="connsiteY93" fmla="*/ 3238213 h 4900731"/>
              <a:gd name="connsiteX94" fmla="*/ 1454181 w 3787140"/>
              <a:gd name="connsiteY94" fmla="*/ 3277075 h 4900731"/>
              <a:gd name="connsiteX95" fmla="*/ 1446942 w 3787140"/>
              <a:gd name="connsiteY95" fmla="*/ 3381850 h 4900731"/>
              <a:gd name="connsiteX96" fmla="*/ 1508474 w 3787140"/>
              <a:gd name="connsiteY96" fmla="*/ 3427094 h 4900731"/>
              <a:gd name="connsiteX97" fmla="*/ 1538668 w 3787140"/>
              <a:gd name="connsiteY97" fmla="*/ 3440048 h 4900731"/>
              <a:gd name="connsiteX98" fmla="*/ 1508950 w 3787140"/>
              <a:gd name="connsiteY98" fmla="*/ 3453478 h 4900731"/>
              <a:gd name="connsiteX99" fmla="*/ 1395983 w 3787140"/>
              <a:gd name="connsiteY99" fmla="*/ 3393852 h 4900731"/>
              <a:gd name="connsiteX100" fmla="*/ 1396269 w 3787140"/>
              <a:gd name="connsiteY100" fmla="*/ 3280790 h 4900731"/>
              <a:gd name="connsiteX101" fmla="*/ 1521428 w 3787140"/>
              <a:gd name="connsiteY101" fmla="*/ 3214306 h 4900731"/>
              <a:gd name="connsiteX102" fmla="*/ 2900648 w 3787140"/>
              <a:gd name="connsiteY102" fmla="*/ 3211258 h 4900731"/>
              <a:gd name="connsiteX103" fmla="*/ 3059430 w 3787140"/>
              <a:gd name="connsiteY103" fmla="*/ 3363563 h 4900731"/>
              <a:gd name="connsiteX104" fmla="*/ 2899981 w 3787140"/>
              <a:gd name="connsiteY104" fmla="*/ 3514153 h 4900731"/>
              <a:gd name="connsiteX105" fmla="*/ 2739104 w 3787140"/>
              <a:gd name="connsiteY105" fmla="*/ 3359372 h 4900731"/>
              <a:gd name="connsiteX106" fmla="*/ 2900648 w 3787140"/>
              <a:gd name="connsiteY106" fmla="*/ 3211258 h 4900731"/>
              <a:gd name="connsiteX107" fmla="*/ 2216657 w 3787140"/>
              <a:gd name="connsiteY107" fmla="*/ 3210877 h 4900731"/>
              <a:gd name="connsiteX108" fmla="*/ 2370391 w 3787140"/>
              <a:gd name="connsiteY108" fmla="*/ 3366040 h 4900731"/>
              <a:gd name="connsiteX109" fmla="*/ 2208942 w 3787140"/>
              <a:gd name="connsiteY109" fmla="*/ 3514439 h 4900731"/>
              <a:gd name="connsiteX110" fmla="*/ 2053970 w 3787140"/>
              <a:gd name="connsiteY110" fmla="*/ 3360705 h 4900731"/>
              <a:gd name="connsiteX111" fmla="*/ 2216657 w 3787140"/>
              <a:gd name="connsiteY111" fmla="*/ 3210877 h 4900731"/>
              <a:gd name="connsiteX112" fmla="*/ 3348990 w 3787140"/>
              <a:gd name="connsiteY112" fmla="*/ 3092672 h 4900731"/>
              <a:gd name="connsiteX113" fmla="*/ 1892713 w 3787140"/>
              <a:gd name="connsiteY113" fmla="*/ 3092863 h 4900731"/>
              <a:gd name="connsiteX114" fmla="*/ 434150 w 3787140"/>
              <a:gd name="connsiteY114" fmla="*/ 3092863 h 4900731"/>
              <a:gd name="connsiteX115" fmla="*/ 405670 w 3787140"/>
              <a:gd name="connsiteY115" fmla="*/ 3093149 h 4900731"/>
              <a:gd name="connsiteX116" fmla="*/ 388906 w 3787140"/>
              <a:gd name="connsiteY116" fmla="*/ 3114675 h 4900731"/>
              <a:gd name="connsiteX117" fmla="*/ 414242 w 3787140"/>
              <a:gd name="connsiteY117" fmla="*/ 3221070 h 4900731"/>
              <a:gd name="connsiteX118" fmla="*/ 565214 w 3787140"/>
              <a:gd name="connsiteY118" fmla="*/ 3586067 h 4900731"/>
              <a:gd name="connsiteX119" fmla="*/ 680180 w 3787140"/>
              <a:gd name="connsiteY119" fmla="*/ 3764756 h 4900731"/>
              <a:gd name="connsiteX120" fmla="*/ 715328 w 3787140"/>
              <a:gd name="connsiteY120" fmla="*/ 3789140 h 4900731"/>
              <a:gd name="connsiteX121" fmla="*/ 938975 w 3787140"/>
              <a:gd name="connsiteY121" fmla="*/ 3812572 h 4900731"/>
              <a:gd name="connsiteX122" fmla="*/ 1098518 w 3787140"/>
              <a:gd name="connsiteY122" fmla="*/ 3778663 h 4900731"/>
              <a:gd name="connsiteX123" fmla="*/ 1383602 w 3787140"/>
              <a:gd name="connsiteY123" fmla="*/ 3722751 h 4900731"/>
              <a:gd name="connsiteX124" fmla="*/ 1537526 w 3787140"/>
              <a:gd name="connsiteY124" fmla="*/ 3752755 h 4900731"/>
              <a:gd name="connsiteX125" fmla="*/ 1680115 w 3787140"/>
              <a:gd name="connsiteY125" fmla="*/ 3801999 h 4900731"/>
              <a:gd name="connsiteX126" fmla="*/ 2035969 w 3787140"/>
              <a:gd name="connsiteY126" fmla="*/ 3764185 h 4900731"/>
              <a:gd name="connsiteX127" fmla="*/ 2110073 w 3787140"/>
              <a:gd name="connsiteY127" fmla="*/ 3737324 h 4900731"/>
              <a:gd name="connsiteX128" fmla="*/ 2281904 w 3787140"/>
              <a:gd name="connsiteY128" fmla="*/ 3723228 h 4900731"/>
              <a:gd name="connsiteX129" fmla="*/ 2437924 w 3787140"/>
              <a:gd name="connsiteY129" fmla="*/ 3752850 h 4900731"/>
              <a:gd name="connsiteX130" fmla="*/ 2593181 w 3787140"/>
              <a:gd name="connsiteY130" fmla="*/ 3805333 h 4900731"/>
              <a:gd name="connsiteX131" fmla="*/ 2965704 w 3787140"/>
              <a:gd name="connsiteY131" fmla="*/ 3763518 h 4900731"/>
              <a:gd name="connsiteX132" fmla="*/ 3126010 w 3787140"/>
              <a:gd name="connsiteY132" fmla="*/ 3723037 h 4900731"/>
              <a:gd name="connsiteX133" fmla="*/ 3150394 w 3787140"/>
              <a:gd name="connsiteY133" fmla="*/ 3707606 h 4900731"/>
              <a:gd name="connsiteX134" fmla="*/ 3208973 w 3787140"/>
              <a:gd name="connsiteY134" fmla="*/ 3612452 h 4900731"/>
              <a:gd name="connsiteX135" fmla="*/ 3394805 w 3787140"/>
              <a:gd name="connsiteY135" fmla="*/ 3125248 h 4900731"/>
              <a:gd name="connsiteX136" fmla="*/ 3368707 w 3787140"/>
              <a:gd name="connsiteY136" fmla="*/ 3092768 h 4900731"/>
              <a:gd name="connsiteX137" fmla="*/ 3348990 w 3787140"/>
              <a:gd name="connsiteY137" fmla="*/ 3092672 h 4900731"/>
              <a:gd name="connsiteX138" fmla="*/ 1778508 w 3787140"/>
              <a:gd name="connsiteY138" fmla="*/ 1659541 h 4900731"/>
              <a:gd name="connsiteX139" fmla="*/ 1741646 w 3787140"/>
              <a:gd name="connsiteY139" fmla="*/ 1696212 h 4900731"/>
              <a:gd name="connsiteX140" fmla="*/ 1741742 w 3787140"/>
              <a:gd name="connsiteY140" fmla="*/ 2211419 h 4900731"/>
              <a:gd name="connsiteX141" fmla="*/ 1741361 w 3787140"/>
              <a:gd name="connsiteY141" fmla="*/ 2211419 h 4900731"/>
              <a:gd name="connsiteX142" fmla="*/ 1740884 w 3787140"/>
              <a:gd name="connsiteY142" fmla="*/ 2735485 h 4900731"/>
              <a:gd name="connsiteX143" fmla="*/ 1765554 w 3787140"/>
              <a:gd name="connsiteY143" fmla="*/ 2759012 h 4900731"/>
              <a:gd name="connsiteX144" fmla="*/ 2019967 w 3787140"/>
              <a:gd name="connsiteY144" fmla="*/ 2758821 h 4900731"/>
              <a:gd name="connsiteX145" fmla="*/ 2049113 w 3787140"/>
              <a:gd name="connsiteY145" fmla="*/ 2729579 h 4900731"/>
              <a:gd name="connsiteX146" fmla="*/ 2049113 w 3787140"/>
              <a:gd name="connsiteY146" fmla="*/ 1688116 h 4900731"/>
              <a:gd name="connsiteX147" fmla="*/ 2019776 w 3787140"/>
              <a:gd name="connsiteY147" fmla="*/ 1659636 h 4900731"/>
              <a:gd name="connsiteX148" fmla="*/ 1778508 w 3787140"/>
              <a:gd name="connsiteY148" fmla="*/ 1659541 h 4900731"/>
              <a:gd name="connsiteX149" fmla="*/ 3132963 w 3787140"/>
              <a:gd name="connsiteY149" fmla="*/ 1659446 h 4900731"/>
              <a:gd name="connsiteX150" fmla="*/ 3093911 w 3787140"/>
              <a:gd name="connsiteY150" fmla="*/ 1698212 h 4900731"/>
              <a:gd name="connsiteX151" fmla="*/ 3093911 w 3787140"/>
              <a:gd name="connsiteY151" fmla="*/ 2715863 h 4900731"/>
              <a:gd name="connsiteX152" fmla="*/ 3135630 w 3787140"/>
              <a:gd name="connsiteY152" fmla="*/ 2758631 h 4900731"/>
              <a:gd name="connsiteX153" fmla="*/ 3370326 w 3787140"/>
              <a:gd name="connsiteY153" fmla="*/ 2758821 h 4900731"/>
              <a:gd name="connsiteX154" fmla="*/ 3404616 w 3787140"/>
              <a:gd name="connsiteY154" fmla="*/ 2723960 h 4900731"/>
              <a:gd name="connsiteX155" fmla="*/ 3404616 w 3787140"/>
              <a:gd name="connsiteY155" fmla="*/ 2208562 h 4900731"/>
              <a:gd name="connsiteX156" fmla="*/ 3404616 w 3787140"/>
              <a:gd name="connsiteY156" fmla="*/ 1699736 h 4900731"/>
              <a:gd name="connsiteX157" fmla="*/ 3363278 w 3787140"/>
              <a:gd name="connsiteY157" fmla="*/ 1659446 h 4900731"/>
              <a:gd name="connsiteX158" fmla="*/ 3132963 w 3787140"/>
              <a:gd name="connsiteY158" fmla="*/ 1659446 h 4900731"/>
              <a:gd name="connsiteX159" fmla="*/ 1092803 w 3787140"/>
              <a:gd name="connsiteY159" fmla="*/ 1659446 h 4900731"/>
              <a:gd name="connsiteX160" fmla="*/ 1058609 w 3787140"/>
              <a:gd name="connsiteY160" fmla="*/ 1693926 h 4900731"/>
              <a:gd name="connsiteX161" fmla="*/ 1058609 w 3787140"/>
              <a:gd name="connsiteY161" fmla="*/ 2207038 h 4900731"/>
              <a:gd name="connsiteX162" fmla="*/ 1058513 w 3787140"/>
              <a:gd name="connsiteY162" fmla="*/ 2726627 h 4900731"/>
              <a:gd name="connsiteX163" fmla="*/ 1083088 w 3787140"/>
              <a:gd name="connsiteY163" fmla="*/ 2758821 h 4900731"/>
              <a:gd name="connsiteX164" fmla="*/ 1337405 w 3787140"/>
              <a:gd name="connsiteY164" fmla="*/ 2758154 h 4900731"/>
              <a:gd name="connsiteX165" fmla="*/ 1369028 w 3787140"/>
              <a:gd name="connsiteY165" fmla="*/ 2725770 h 4900731"/>
              <a:gd name="connsiteX166" fmla="*/ 1369028 w 3787140"/>
              <a:gd name="connsiteY166" fmla="*/ 1688783 h 4900731"/>
              <a:gd name="connsiteX167" fmla="*/ 1338358 w 3787140"/>
              <a:gd name="connsiteY167" fmla="*/ 1659446 h 4900731"/>
              <a:gd name="connsiteX168" fmla="*/ 1092803 w 3787140"/>
              <a:gd name="connsiteY168" fmla="*/ 1659446 h 4900731"/>
              <a:gd name="connsiteX169" fmla="*/ 413004 w 3787140"/>
              <a:gd name="connsiteY169" fmla="*/ 1659350 h 4900731"/>
              <a:gd name="connsiteX170" fmla="*/ 378809 w 3787140"/>
              <a:gd name="connsiteY170" fmla="*/ 1693736 h 4900731"/>
              <a:gd name="connsiteX171" fmla="*/ 378809 w 3787140"/>
              <a:gd name="connsiteY171" fmla="*/ 2206847 h 4900731"/>
              <a:gd name="connsiteX172" fmla="*/ 378809 w 3787140"/>
              <a:gd name="connsiteY172" fmla="*/ 2579561 h 4900731"/>
              <a:gd name="connsiteX173" fmla="*/ 378714 w 3787140"/>
              <a:gd name="connsiteY173" fmla="*/ 2733008 h 4900731"/>
              <a:gd name="connsiteX174" fmla="*/ 400336 w 3787140"/>
              <a:gd name="connsiteY174" fmla="*/ 2758631 h 4900731"/>
              <a:gd name="connsiteX175" fmla="*/ 663416 w 3787140"/>
              <a:gd name="connsiteY175" fmla="*/ 2757869 h 4900731"/>
              <a:gd name="connsiteX176" fmla="*/ 694087 w 3787140"/>
              <a:gd name="connsiteY176" fmla="*/ 2725960 h 4900731"/>
              <a:gd name="connsiteX177" fmla="*/ 693706 w 3787140"/>
              <a:gd name="connsiteY177" fmla="*/ 1688878 h 4900731"/>
              <a:gd name="connsiteX178" fmla="*/ 663035 w 3787140"/>
              <a:gd name="connsiteY178" fmla="*/ 1659350 h 4900731"/>
              <a:gd name="connsiteX179" fmla="*/ 413004 w 3787140"/>
              <a:gd name="connsiteY179" fmla="*/ 1659350 h 4900731"/>
              <a:gd name="connsiteX180" fmla="*/ 2700242 w 3787140"/>
              <a:gd name="connsiteY180" fmla="*/ 1659064 h 4900731"/>
              <a:gd name="connsiteX181" fmla="*/ 2447925 w 3787140"/>
              <a:gd name="connsiteY181" fmla="*/ 1659350 h 4900731"/>
              <a:gd name="connsiteX182" fmla="*/ 2414492 w 3787140"/>
              <a:gd name="connsiteY182" fmla="*/ 1692212 h 4900731"/>
              <a:gd name="connsiteX183" fmla="*/ 2414492 w 3787140"/>
              <a:gd name="connsiteY183" fmla="*/ 2207800 h 4900731"/>
              <a:gd name="connsiteX184" fmla="*/ 2414492 w 3787140"/>
              <a:gd name="connsiteY184" fmla="*/ 2729770 h 4900731"/>
              <a:gd name="connsiteX185" fmla="*/ 2443163 w 3787140"/>
              <a:gd name="connsiteY185" fmla="*/ 2758726 h 4900731"/>
              <a:gd name="connsiteX186" fmla="*/ 2699861 w 3787140"/>
              <a:gd name="connsiteY186" fmla="*/ 2759012 h 4900731"/>
              <a:gd name="connsiteX187" fmla="*/ 2728436 w 3787140"/>
              <a:gd name="connsiteY187" fmla="*/ 2731199 h 4900731"/>
              <a:gd name="connsiteX188" fmla="*/ 2728436 w 3787140"/>
              <a:gd name="connsiteY188" fmla="*/ 1687163 h 4900731"/>
              <a:gd name="connsiteX189" fmla="*/ 2700242 w 3787140"/>
              <a:gd name="connsiteY189" fmla="*/ 1659064 h 4900731"/>
              <a:gd name="connsiteX190" fmla="*/ 1894712 w 3787140"/>
              <a:gd name="connsiteY190" fmla="*/ 630555 h 4900731"/>
              <a:gd name="connsiteX191" fmla="*/ 2118073 w 3787140"/>
              <a:gd name="connsiteY191" fmla="*/ 855916 h 4900731"/>
              <a:gd name="connsiteX192" fmla="*/ 1891950 w 3787140"/>
              <a:gd name="connsiteY192" fmla="*/ 1079373 h 4900731"/>
              <a:gd name="connsiteX193" fmla="*/ 1666493 w 3787140"/>
              <a:gd name="connsiteY193" fmla="*/ 854392 h 4900731"/>
              <a:gd name="connsiteX194" fmla="*/ 1894712 w 3787140"/>
              <a:gd name="connsiteY194" fmla="*/ 630555 h 4900731"/>
              <a:gd name="connsiteX195" fmla="*/ 1893451 w 3787140"/>
              <a:gd name="connsiteY195" fmla="*/ 389871 h 4900731"/>
              <a:gd name="connsiteX196" fmla="*/ 1870520 w 3787140"/>
              <a:gd name="connsiteY196" fmla="*/ 398337 h 4900731"/>
              <a:gd name="connsiteX197" fmla="*/ 1656302 w 3787140"/>
              <a:gd name="connsiteY197" fmla="*/ 547022 h 4900731"/>
              <a:gd name="connsiteX198" fmla="*/ 1239584 w 3787140"/>
              <a:gd name="connsiteY198" fmla="*/ 838391 h 4900731"/>
              <a:gd name="connsiteX199" fmla="*/ 634746 w 3787140"/>
              <a:gd name="connsiteY199" fmla="*/ 1262729 h 4900731"/>
              <a:gd name="connsiteX200" fmla="*/ 540258 w 3787140"/>
              <a:gd name="connsiteY200" fmla="*/ 1328261 h 4900731"/>
              <a:gd name="connsiteX201" fmla="*/ 3237643 w 3787140"/>
              <a:gd name="connsiteY201" fmla="*/ 1328261 h 4900731"/>
              <a:gd name="connsiteX202" fmla="*/ 3239357 w 3787140"/>
              <a:gd name="connsiteY202" fmla="*/ 1323594 h 4900731"/>
              <a:gd name="connsiteX203" fmla="*/ 3108579 w 3787140"/>
              <a:gd name="connsiteY203" fmla="*/ 1232345 h 4900731"/>
              <a:gd name="connsiteX204" fmla="*/ 2723864 w 3787140"/>
              <a:gd name="connsiteY204" fmla="*/ 964026 h 4900731"/>
              <a:gd name="connsiteX205" fmla="*/ 2416207 w 3787140"/>
              <a:gd name="connsiteY205" fmla="*/ 750000 h 4900731"/>
              <a:gd name="connsiteX206" fmla="*/ 1915668 w 3787140"/>
              <a:gd name="connsiteY206" fmla="*/ 398621 h 4900731"/>
              <a:gd name="connsiteX207" fmla="*/ 1893451 w 3787140"/>
              <a:gd name="connsiteY207" fmla="*/ 389871 h 4900731"/>
              <a:gd name="connsiteX208" fmla="*/ 411671 w 3787140"/>
              <a:gd name="connsiteY208" fmla="*/ 378429 h 4900731"/>
              <a:gd name="connsiteX209" fmla="*/ 378619 w 3787140"/>
              <a:gd name="connsiteY209" fmla="*/ 403860 h 4900731"/>
              <a:gd name="connsiteX210" fmla="*/ 379000 w 3787140"/>
              <a:gd name="connsiteY210" fmla="*/ 995649 h 4900731"/>
              <a:gd name="connsiteX211" fmla="*/ 383191 w 3787140"/>
              <a:gd name="connsiteY211" fmla="*/ 1011651 h 4900731"/>
              <a:gd name="connsiteX212" fmla="*/ 398621 w 3787140"/>
              <a:gd name="connsiteY212" fmla="*/ 1006317 h 4900731"/>
              <a:gd name="connsiteX213" fmla="*/ 579025 w 3787140"/>
              <a:gd name="connsiteY213" fmla="*/ 882111 h 4900731"/>
              <a:gd name="connsiteX214" fmla="*/ 1218057 w 3787140"/>
              <a:gd name="connsiteY214" fmla="*/ 434722 h 4900731"/>
              <a:gd name="connsiteX215" fmla="*/ 1290542 w 3787140"/>
              <a:gd name="connsiteY215" fmla="*/ 383192 h 4900731"/>
              <a:gd name="connsiteX216" fmla="*/ 1266635 w 3787140"/>
              <a:gd name="connsiteY216" fmla="*/ 378620 h 4900731"/>
              <a:gd name="connsiteX217" fmla="*/ 1207484 w 3787140"/>
              <a:gd name="connsiteY217" fmla="*/ 378524 h 4900731"/>
              <a:gd name="connsiteX218" fmla="*/ 411671 w 3787140"/>
              <a:gd name="connsiteY218" fmla="*/ 378429 h 4900731"/>
              <a:gd name="connsiteX219" fmla="*/ 2507528 w 3787140"/>
              <a:gd name="connsiteY219" fmla="*/ 378274 h 4900731"/>
              <a:gd name="connsiteX220" fmla="*/ 2495169 w 3787140"/>
              <a:gd name="connsiteY220" fmla="*/ 382430 h 4900731"/>
              <a:gd name="connsiteX221" fmla="*/ 2512409 w 3787140"/>
              <a:gd name="connsiteY221" fmla="*/ 397955 h 4900731"/>
              <a:gd name="connsiteX222" fmla="*/ 2813018 w 3787140"/>
              <a:gd name="connsiteY222" fmla="*/ 606648 h 4900731"/>
              <a:gd name="connsiteX223" fmla="*/ 3225927 w 3787140"/>
              <a:gd name="connsiteY223" fmla="*/ 896113 h 4900731"/>
              <a:gd name="connsiteX224" fmla="*/ 3386233 w 3787140"/>
              <a:gd name="connsiteY224" fmla="*/ 1007270 h 4900731"/>
              <a:gd name="connsiteX225" fmla="*/ 3404521 w 3787140"/>
              <a:gd name="connsiteY225" fmla="*/ 998697 h 4900731"/>
              <a:gd name="connsiteX226" fmla="*/ 3404616 w 3787140"/>
              <a:gd name="connsiteY226" fmla="*/ 985553 h 4900731"/>
              <a:gd name="connsiteX227" fmla="*/ 3404616 w 3787140"/>
              <a:gd name="connsiteY227" fmla="*/ 413100 h 4900731"/>
              <a:gd name="connsiteX228" fmla="*/ 3370612 w 3787140"/>
              <a:gd name="connsiteY228" fmla="*/ 378524 h 4900731"/>
              <a:gd name="connsiteX229" fmla="*/ 2519458 w 3787140"/>
              <a:gd name="connsiteY229" fmla="*/ 378620 h 4900731"/>
              <a:gd name="connsiteX230" fmla="*/ 2507528 w 3787140"/>
              <a:gd name="connsiteY230" fmla="*/ 378274 h 4900731"/>
              <a:gd name="connsiteX231" fmla="*/ 20193 w 3787140"/>
              <a:gd name="connsiteY231" fmla="*/ 0 h 4900731"/>
              <a:gd name="connsiteX232" fmla="*/ 3787140 w 3787140"/>
              <a:gd name="connsiteY232" fmla="*/ 381 h 4900731"/>
              <a:gd name="connsiteX233" fmla="*/ 3786949 w 3787140"/>
              <a:gd name="connsiteY233" fmla="*/ 3031427 h 4900731"/>
              <a:gd name="connsiteX234" fmla="*/ 3780758 w 3787140"/>
              <a:gd name="connsiteY234" fmla="*/ 3136106 h 4900731"/>
              <a:gd name="connsiteX235" fmla="*/ 3726561 w 3787140"/>
              <a:gd name="connsiteY235" fmla="*/ 3397091 h 4900731"/>
              <a:gd name="connsiteX236" fmla="*/ 3569018 w 3787140"/>
              <a:gd name="connsiteY236" fmla="*/ 3767138 h 4900731"/>
              <a:gd name="connsiteX237" fmla="*/ 3126772 w 3787140"/>
              <a:gd name="connsiteY237" fmla="*/ 4293299 h 4900731"/>
              <a:gd name="connsiteX238" fmla="*/ 2653284 w 3787140"/>
              <a:gd name="connsiteY238" fmla="*/ 4616291 h 4900731"/>
              <a:gd name="connsiteX239" fmla="*/ 1941100 w 3787140"/>
              <a:gd name="connsiteY239" fmla="*/ 4894231 h 4900731"/>
              <a:gd name="connsiteX240" fmla="*/ 1869472 w 3787140"/>
              <a:gd name="connsiteY240" fmla="*/ 4897945 h 4900731"/>
              <a:gd name="connsiteX241" fmla="*/ 1744028 w 3787140"/>
              <a:gd name="connsiteY241" fmla="*/ 4867371 h 4900731"/>
              <a:gd name="connsiteX242" fmla="*/ 1504474 w 3787140"/>
              <a:gd name="connsiteY242" fmla="*/ 4789837 h 4900731"/>
              <a:gd name="connsiteX243" fmla="*/ 1071944 w 3787140"/>
              <a:gd name="connsiteY243" fmla="*/ 4583049 h 4900731"/>
              <a:gd name="connsiteX244" fmla="*/ 537210 w 3787140"/>
              <a:gd name="connsiteY244" fmla="*/ 4180808 h 4900731"/>
              <a:gd name="connsiteX245" fmla="*/ 198406 w 3787140"/>
              <a:gd name="connsiteY245" fmla="*/ 3738848 h 4900731"/>
              <a:gd name="connsiteX246" fmla="*/ 17240 w 3787140"/>
              <a:gd name="connsiteY246" fmla="*/ 3231737 h 4900731"/>
              <a:gd name="connsiteX247" fmla="*/ 381 w 3787140"/>
              <a:gd name="connsiteY247" fmla="*/ 3141536 h 4900731"/>
              <a:gd name="connsiteX248" fmla="*/ 0 w 3787140"/>
              <a:gd name="connsiteY248" fmla="*/ 20193 h 4900731"/>
              <a:gd name="connsiteX249" fmla="*/ 20193 w 3787140"/>
              <a:gd name="connsiteY249" fmla="*/ 0 h 4900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3787140" h="4900731">
                <a:moveTo>
                  <a:pt x="1353026" y="4085082"/>
                </a:moveTo>
                <a:cubicBezTo>
                  <a:pt x="1259872" y="4085178"/>
                  <a:pt x="1172909" y="4110228"/>
                  <a:pt x="1089470" y="4149947"/>
                </a:cubicBezTo>
                <a:cubicBezTo>
                  <a:pt x="1074515" y="4157091"/>
                  <a:pt x="1081945" y="4162616"/>
                  <a:pt x="1089755" y="4168140"/>
                </a:cubicBezTo>
                <a:cubicBezTo>
                  <a:pt x="1110615" y="4182904"/>
                  <a:pt x="1131570" y="4197573"/>
                  <a:pt x="1152716" y="4211955"/>
                </a:cubicBezTo>
                <a:cubicBezTo>
                  <a:pt x="1278350" y="4297204"/>
                  <a:pt x="1412939" y="4365403"/>
                  <a:pt x="1553242" y="4423029"/>
                </a:cubicBezTo>
                <a:cubicBezTo>
                  <a:pt x="1629156" y="4454176"/>
                  <a:pt x="1707833" y="4476369"/>
                  <a:pt x="1786795" y="4497324"/>
                </a:cubicBezTo>
                <a:cubicBezTo>
                  <a:pt x="1824038" y="4507230"/>
                  <a:pt x="1862518" y="4521613"/>
                  <a:pt x="1900428" y="4517422"/>
                </a:cubicBezTo>
                <a:cubicBezTo>
                  <a:pt x="1972247" y="4509326"/>
                  <a:pt x="2042351" y="4489418"/>
                  <a:pt x="2110931" y="4467035"/>
                </a:cubicBezTo>
                <a:cubicBezTo>
                  <a:pt x="2179511" y="4444651"/>
                  <a:pt x="2246852" y="4418172"/>
                  <a:pt x="2313051" y="4388739"/>
                </a:cubicBezTo>
                <a:cubicBezTo>
                  <a:pt x="2435066" y="4334542"/>
                  <a:pt x="2550509" y="4269010"/>
                  <a:pt x="2660809" y="4194239"/>
                </a:cubicBezTo>
                <a:cubicBezTo>
                  <a:pt x="2664809" y="4191572"/>
                  <a:pt x="2671858" y="4189571"/>
                  <a:pt x="2670524" y="4183666"/>
                </a:cubicBezTo>
                <a:cubicBezTo>
                  <a:pt x="2668810" y="4176141"/>
                  <a:pt x="2660999" y="4178522"/>
                  <a:pt x="2655665" y="4178332"/>
                </a:cubicBezTo>
                <a:cubicBezTo>
                  <a:pt x="2600230" y="4176141"/>
                  <a:pt x="2547080" y="4163568"/>
                  <a:pt x="2496217" y="4142232"/>
                </a:cubicBezTo>
                <a:cubicBezTo>
                  <a:pt x="2434685" y="4116420"/>
                  <a:pt x="2372678" y="4094416"/>
                  <a:pt x="2305431" y="4087845"/>
                </a:cubicBezTo>
                <a:cubicBezTo>
                  <a:pt x="2217801" y="4079272"/>
                  <a:pt x="2133410" y="4090988"/>
                  <a:pt x="2052066" y="4123563"/>
                </a:cubicBezTo>
                <a:cubicBezTo>
                  <a:pt x="1997869" y="4145185"/>
                  <a:pt x="1944243" y="4167854"/>
                  <a:pt x="1885188" y="4174046"/>
                </a:cubicBezTo>
                <a:cubicBezTo>
                  <a:pt x="1782699" y="4184714"/>
                  <a:pt x="1682591" y="4179380"/>
                  <a:pt x="1586484" y="4137565"/>
                </a:cubicBezTo>
                <a:cubicBezTo>
                  <a:pt x="1512094" y="4105180"/>
                  <a:pt x="1434560" y="4085844"/>
                  <a:pt x="1353026" y="4085082"/>
                </a:cubicBezTo>
                <a:close/>
                <a:moveTo>
                  <a:pt x="2255496" y="3859923"/>
                </a:moveTo>
                <a:cubicBezTo>
                  <a:pt x="2180416" y="3859340"/>
                  <a:pt x="2105263" y="3875009"/>
                  <a:pt x="2029968" y="3906965"/>
                </a:cubicBezTo>
                <a:cubicBezTo>
                  <a:pt x="1977962" y="3929063"/>
                  <a:pt x="1924907" y="3946779"/>
                  <a:pt x="1868043" y="3951161"/>
                </a:cubicBezTo>
                <a:cubicBezTo>
                  <a:pt x="1769078" y="3958781"/>
                  <a:pt x="1672590" y="3950399"/>
                  <a:pt x="1580293" y="3910298"/>
                </a:cubicBezTo>
                <a:cubicBezTo>
                  <a:pt x="1428179" y="3844004"/>
                  <a:pt x="1275969" y="3843338"/>
                  <a:pt x="1123474" y="3910108"/>
                </a:cubicBezTo>
                <a:cubicBezTo>
                  <a:pt x="1080040" y="3929158"/>
                  <a:pt x="1035177" y="3944303"/>
                  <a:pt x="987362" y="3949732"/>
                </a:cubicBezTo>
                <a:cubicBezTo>
                  <a:pt x="947166" y="3954209"/>
                  <a:pt x="907066" y="3952970"/>
                  <a:pt x="866870" y="3953351"/>
                </a:cubicBezTo>
                <a:cubicBezTo>
                  <a:pt x="860679" y="3953447"/>
                  <a:pt x="852392" y="3950780"/>
                  <a:pt x="849344" y="3958495"/>
                </a:cubicBezTo>
                <a:cubicBezTo>
                  <a:pt x="846677" y="3965067"/>
                  <a:pt x="853726" y="3968591"/>
                  <a:pt x="857726" y="3972497"/>
                </a:cubicBezTo>
                <a:cubicBezTo>
                  <a:pt x="875538" y="3989832"/>
                  <a:pt x="893826" y="4006691"/>
                  <a:pt x="911352" y="4024217"/>
                </a:cubicBezTo>
                <a:cubicBezTo>
                  <a:pt x="923735" y="4036600"/>
                  <a:pt x="938308" y="4042029"/>
                  <a:pt x="955167" y="4039362"/>
                </a:cubicBezTo>
                <a:cubicBezTo>
                  <a:pt x="994791" y="4033076"/>
                  <a:pt x="1034701" y="4027932"/>
                  <a:pt x="1072706" y="4014216"/>
                </a:cubicBezTo>
                <a:cubicBezTo>
                  <a:pt x="1143857" y="3988499"/>
                  <a:pt x="1212342" y="3957923"/>
                  <a:pt x="1290066" y="3949446"/>
                </a:cubicBezTo>
                <a:cubicBezTo>
                  <a:pt x="1367028" y="3941064"/>
                  <a:pt x="1440085" y="3949637"/>
                  <a:pt x="1512475" y="3970306"/>
                </a:cubicBezTo>
                <a:cubicBezTo>
                  <a:pt x="1584484" y="3990880"/>
                  <a:pt x="1651540" y="4026122"/>
                  <a:pt x="1727835" y="4035266"/>
                </a:cubicBezTo>
                <a:cubicBezTo>
                  <a:pt x="1826705" y="4047078"/>
                  <a:pt x="1921955" y="4038410"/>
                  <a:pt x="2012918" y="3998405"/>
                </a:cubicBezTo>
                <a:cubicBezTo>
                  <a:pt x="2077879" y="3969830"/>
                  <a:pt x="2144935" y="3950303"/>
                  <a:pt x="2215134" y="3945446"/>
                </a:cubicBezTo>
                <a:cubicBezTo>
                  <a:pt x="2296097" y="3939826"/>
                  <a:pt x="2375535" y="3951828"/>
                  <a:pt x="2450878" y="3983450"/>
                </a:cubicBezTo>
                <a:cubicBezTo>
                  <a:pt x="2526125" y="4014978"/>
                  <a:pt x="2602421" y="4040315"/>
                  <a:pt x="2685383" y="4040505"/>
                </a:cubicBezTo>
                <a:cubicBezTo>
                  <a:pt x="2724245" y="4040600"/>
                  <a:pt x="2762441" y="4034599"/>
                  <a:pt x="2800922" y="4032218"/>
                </a:cubicBezTo>
                <a:cubicBezTo>
                  <a:pt x="2874931" y="4027741"/>
                  <a:pt x="2927699" y="3990308"/>
                  <a:pt x="2969324" y="3930110"/>
                </a:cubicBezTo>
                <a:cubicBezTo>
                  <a:pt x="2957513" y="3926872"/>
                  <a:pt x="2949131" y="3932968"/>
                  <a:pt x="2940082" y="3934587"/>
                </a:cubicBezTo>
                <a:cubicBezTo>
                  <a:pt x="2850547" y="3951446"/>
                  <a:pt x="2760155" y="3953923"/>
                  <a:pt x="2669381" y="3953161"/>
                </a:cubicBezTo>
                <a:cubicBezTo>
                  <a:pt x="2602992" y="3952685"/>
                  <a:pt x="2540413" y="3936778"/>
                  <a:pt x="2480596" y="3910394"/>
                </a:cubicBezTo>
                <a:cubicBezTo>
                  <a:pt x="2405587" y="3877342"/>
                  <a:pt x="2330577" y="3860507"/>
                  <a:pt x="2255496" y="3859923"/>
                </a:cubicBezTo>
                <a:close/>
                <a:moveTo>
                  <a:pt x="2217800" y="3233642"/>
                </a:moveTo>
                <a:cubicBezTo>
                  <a:pt x="2171128" y="3234023"/>
                  <a:pt x="2139219" y="3255835"/>
                  <a:pt x="2126075" y="3293649"/>
                </a:cubicBezTo>
                <a:cubicBezTo>
                  <a:pt x="2110454" y="3338988"/>
                  <a:pt x="2107025" y="3384518"/>
                  <a:pt x="2124836" y="3430524"/>
                </a:cubicBezTo>
                <a:cubicBezTo>
                  <a:pt x="2138171" y="3464909"/>
                  <a:pt x="2161126" y="3487293"/>
                  <a:pt x="2198179" y="3491198"/>
                </a:cubicBezTo>
                <a:cubicBezTo>
                  <a:pt x="2237136" y="3495294"/>
                  <a:pt x="2269426" y="3481483"/>
                  <a:pt x="2288857" y="3446430"/>
                </a:cubicBezTo>
                <a:cubicBezTo>
                  <a:pt x="2319718" y="3390804"/>
                  <a:pt x="2314384" y="3333940"/>
                  <a:pt x="2288571" y="3278409"/>
                </a:cubicBezTo>
                <a:cubicBezTo>
                  <a:pt x="2273902" y="3246596"/>
                  <a:pt x="2245899" y="3234023"/>
                  <a:pt x="2217800" y="3233642"/>
                </a:cubicBezTo>
                <a:close/>
                <a:moveTo>
                  <a:pt x="2902303" y="3232916"/>
                </a:moveTo>
                <a:cubicBezTo>
                  <a:pt x="2873383" y="3232618"/>
                  <a:pt x="2843879" y="3245453"/>
                  <a:pt x="2826829" y="3271075"/>
                </a:cubicBezTo>
                <a:cubicBezTo>
                  <a:pt x="2807493" y="3299936"/>
                  <a:pt x="2804350" y="3332035"/>
                  <a:pt x="2804160" y="3370802"/>
                </a:cubicBezTo>
                <a:cubicBezTo>
                  <a:pt x="2803112" y="3384327"/>
                  <a:pt x="2805684" y="3402996"/>
                  <a:pt x="2810351" y="3421570"/>
                </a:cubicBezTo>
                <a:cubicBezTo>
                  <a:pt x="2819400" y="3457479"/>
                  <a:pt x="2849880" y="3486150"/>
                  <a:pt x="2884170" y="3490912"/>
                </a:cubicBezTo>
                <a:cubicBezTo>
                  <a:pt x="2924841" y="3496532"/>
                  <a:pt x="2960084" y="3479387"/>
                  <a:pt x="2979039" y="3443192"/>
                </a:cubicBezTo>
                <a:cubicBezTo>
                  <a:pt x="3009042" y="3385947"/>
                  <a:pt x="3004090" y="3328225"/>
                  <a:pt x="2974276" y="3273552"/>
                </a:cubicBezTo>
                <a:cubicBezTo>
                  <a:pt x="2959560" y="3246644"/>
                  <a:pt x="2931223" y="3233214"/>
                  <a:pt x="2902303" y="3232916"/>
                </a:cubicBezTo>
                <a:close/>
                <a:moveTo>
                  <a:pt x="750664" y="3220592"/>
                </a:moveTo>
                <a:cubicBezTo>
                  <a:pt x="774001" y="3220497"/>
                  <a:pt x="797623" y="3219354"/>
                  <a:pt x="820768" y="3221735"/>
                </a:cubicBezTo>
                <a:cubicBezTo>
                  <a:pt x="850105" y="3224783"/>
                  <a:pt x="879061" y="3222497"/>
                  <a:pt x="908208" y="3220878"/>
                </a:cubicBezTo>
                <a:cubicBezTo>
                  <a:pt x="916209" y="3220402"/>
                  <a:pt x="924210" y="3221164"/>
                  <a:pt x="932211" y="3221640"/>
                </a:cubicBezTo>
                <a:cubicBezTo>
                  <a:pt x="936021" y="3221926"/>
                  <a:pt x="939736" y="3224021"/>
                  <a:pt x="940212" y="3227927"/>
                </a:cubicBezTo>
                <a:cubicBezTo>
                  <a:pt x="940879" y="3233165"/>
                  <a:pt x="936878" y="3236118"/>
                  <a:pt x="932306" y="3236690"/>
                </a:cubicBezTo>
                <a:cubicBezTo>
                  <a:pt x="920686" y="3238023"/>
                  <a:pt x="909065" y="3239071"/>
                  <a:pt x="897445" y="3239547"/>
                </a:cubicBezTo>
                <a:cubicBezTo>
                  <a:pt x="882586" y="3240119"/>
                  <a:pt x="874013" y="3246881"/>
                  <a:pt x="874013" y="3262312"/>
                </a:cubicBezTo>
                <a:cubicBezTo>
                  <a:pt x="873918" y="3328796"/>
                  <a:pt x="873823" y="3395186"/>
                  <a:pt x="874013" y="3461670"/>
                </a:cubicBezTo>
                <a:cubicBezTo>
                  <a:pt x="874013" y="3477672"/>
                  <a:pt x="883729" y="3485292"/>
                  <a:pt x="898969" y="3486530"/>
                </a:cubicBezTo>
                <a:cubicBezTo>
                  <a:pt x="906970" y="3487197"/>
                  <a:pt x="915066" y="3487102"/>
                  <a:pt x="923067" y="3487864"/>
                </a:cubicBezTo>
                <a:cubicBezTo>
                  <a:pt x="929353" y="3488531"/>
                  <a:pt x="938116" y="3487959"/>
                  <a:pt x="938212" y="3496722"/>
                </a:cubicBezTo>
                <a:cubicBezTo>
                  <a:pt x="938307" y="3506057"/>
                  <a:pt x="929353" y="3505104"/>
                  <a:pt x="923257" y="3505199"/>
                </a:cubicBezTo>
                <a:cubicBezTo>
                  <a:pt x="893730" y="3505675"/>
                  <a:pt x="864488" y="3505485"/>
                  <a:pt x="835342" y="3505485"/>
                </a:cubicBezTo>
                <a:cubicBezTo>
                  <a:pt x="806100" y="3505485"/>
                  <a:pt x="776858" y="3505580"/>
                  <a:pt x="747712" y="3505390"/>
                </a:cubicBezTo>
                <a:cubicBezTo>
                  <a:pt x="742092" y="3505390"/>
                  <a:pt x="734186" y="3505866"/>
                  <a:pt x="733519" y="3498532"/>
                </a:cubicBezTo>
                <a:cubicBezTo>
                  <a:pt x="732757" y="3489578"/>
                  <a:pt x="741330" y="3489292"/>
                  <a:pt x="747616" y="3488531"/>
                </a:cubicBezTo>
                <a:cubicBezTo>
                  <a:pt x="754855" y="3487673"/>
                  <a:pt x="762190" y="3487673"/>
                  <a:pt x="769524" y="3487292"/>
                </a:cubicBezTo>
                <a:cubicBezTo>
                  <a:pt x="801052" y="3485864"/>
                  <a:pt x="807338" y="3479863"/>
                  <a:pt x="807529" y="3447478"/>
                </a:cubicBezTo>
                <a:cubicBezTo>
                  <a:pt x="807814" y="3389756"/>
                  <a:pt x="807814" y="3332130"/>
                  <a:pt x="807529" y="3274408"/>
                </a:cubicBezTo>
                <a:cubicBezTo>
                  <a:pt x="807338" y="3244881"/>
                  <a:pt x="802766" y="3240690"/>
                  <a:pt x="773239" y="3239261"/>
                </a:cubicBezTo>
                <a:cubicBezTo>
                  <a:pt x="765904" y="3238880"/>
                  <a:pt x="758570" y="3238880"/>
                  <a:pt x="751331" y="3238023"/>
                </a:cubicBezTo>
                <a:cubicBezTo>
                  <a:pt x="743902" y="3237071"/>
                  <a:pt x="732281" y="3239357"/>
                  <a:pt x="732662" y="3228212"/>
                </a:cubicBezTo>
                <a:cubicBezTo>
                  <a:pt x="732948" y="3219068"/>
                  <a:pt x="743711" y="3220592"/>
                  <a:pt x="750664" y="3220592"/>
                </a:cubicBezTo>
                <a:close/>
                <a:moveTo>
                  <a:pt x="1521428" y="3214306"/>
                </a:moveTo>
                <a:cubicBezTo>
                  <a:pt x="1577340" y="3217925"/>
                  <a:pt x="1622488" y="3246405"/>
                  <a:pt x="1644110" y="3302698"/>
                </a:cubicBezTo>
                <a:cubicBezTo>
                  <a:pt x="1652301" y="3324224"/>
                  <a:pt x="1657159" y="3346132"/>
                  <a:pt x="1655921" y="3369849"/>
                </a:cubicBezTo>
                <a:cubicBezTo>
                  <a:pt x="1649063" y="3470433"/>
                  <a:pt x="1598295" y="3541299"/>
                  <a:pt x="1508188" y="3585400"/>
                </a:cubicBezTo>
                <a:cubicBezTo>
                  <a:pt x="1487138" y="3595687"/>
                  <a:pt x="1464754" y="3602449"/>
                  <a:pt x="1442084" y="3608260"/>
                </a:cubicBezTo>
                <a:cubicBezTo>
                  <a:pt x="1437227" y="3609498"/>
                  <a:pt x="1431988" y="3610260"/>
                  <a:pt x="1426940" y="3610260"/>
                </a:cubicBezTo>
                <a:cubicBezTo>
                  <a:pt x="1420367" y="3610260"/>
                  <a:pt x="1412557" y="3610070"/>
                  <a:pt x="1411224" y="3601783"/>
                </a:cubicBezTo>
                <a:cubicBezTo>
                  <a:pt x="1409700" y="3593020"/>
                  <a:pt x="1417320" y="3591210"/>
                  <a:pt x="1423796" y="3589686"/>
                </a:cubicBezTo>
                <a:cubicBezTo>
                  <a:pt x="1443132" y="3585209"/>
                  <a:pt x="1461516" y="3578065"/>
                  <a:pt x="1479137" y="3569207"/>
                </a:cubicBezTo>
                <a:cubicBezTo>
                  <a:pt x="1556194" y="3530631"/>
                  <a:pt x="1589436" y="3463765"/>
                  <a:pt x="1596961" y="3381850"/>
                </a:cubicBezTo>
                <a:cubicBezTo>
                  <a:pt x="1600009" y="3349084"/>
                  <a:pt x="1598675" y="3316033"/>
                  <a:pt x="1583816" y="3285172"/>
                </a:cubicBezTo>
                <a:cubicBezTo>
                  <a:pt x="1570862" y="3258216"/>
                  <a:pt x="1550765" y="3240690"/>
                  <a:pt x="1520094" y="3238213"/>
                </a:cubicBezTo>
                <a:cubicBezTo>
                  <a:pt x="1485614" y="3235451"/>
                  <a:pt x="1469326" y="3245357"/>
                  <a:pt x="1454181" y="3277075"/>
                </a:cubicBezTo>
                <a:cubicBezTo>
                  <a:pt x="1437989" y="3310984"/>
                  <a:pt x="1436560" y="3346227"/>
                  <a:pt x="1446942" y="3381850"/>
                </a:cubicBezTo>
                <a:cubicBezTo>
                  <a:pt x="1455896" y="3412426"/>
                  <a:pt x="1475517" y="3425761"/>
                  <a:pt x="1508474" y="3427094"/>
                </a:cubicBezTo>
                <a:cubicBezTo>
                  <a:pt x="1520190" y="3427570"/>
                  <a:pt x="1538382" y="3423379"/>
                  <a:pt x="1538668" y="3440048"/>
                </a:cubicBezTo>
                <a:cubicBezTo>
                  <a:pt x="1538954" y="3457193"/>
                  <a:pt x="1520285" y="3452240"/>
                  <a:pt x="1508950" y="3453478"/>
                </a:cubicBezTo>
                <a:cubicBezTo>
                  <a:pt x="1458087" y="3458908"/>
                  <a:pt x="1420749" y="3436619"/>
                  <a:pt x="1395983" y="3393852"/>
                </a:cubicBezTo>
                <a:cubicBezTo>
                  <a:pt x="1374648" y="3356895"/>
                  <a:pt x="1375600" y="3317176"/>
                  <a:pt x="1396269" y="3280790"/>
                </a:cubicBezTo>
                <a:cubicBezTo>
                  <a:pt x="1423320" y="3233165"/>
                  <a:pt x="1469707" y="3210972"/>
                  <a:pt x="1521428" y="3214306"/>
                </a:cubicBezTo>
                <a:close/>
                <a:moveTo>
                  <a:pt x="2900648" y="3211258"/>
                </a:moveTo>
                <a:cubicBezTo>
                  <a:pt x="2988945" y="3205924"/>
                  <a:pt x="3059620" y="3285077"/>
                  <a:pt x="3059430" y="3363563"/>
                </a:cubicBezTo>
                <a:cubicBezTo>
                  <a:pt x="3059239" y="3444716"/>
                  <a:pt x="2986373" y="3514534"/>
                  <a:pt x="2899981" y="3514153"/>
                </a:cubicBezTo>
                <a:cubicBezTo>
                  <a:pt x="2821876" y="3513867"/>
                  <a:pt x="2737485" y="3458718"/>
                  <a:pt x="2739104" y="3359372"/>
                </a:cubicBezTo>
                <a:cubicBezTo>
                  <a:pt x="2740533" y="3273837"/>
                  <a:pt x="2807589" y="3211639"/>
                  <a:pt x="2900648" y="3211258"/>
                </a:cubicBezTo>
                <a:close/>
                <a:moveTo>
                  <a:pt x="2216657" y="3210877"/>
                </a:moveTo>
                <a:cubicBezTo>
                  <a:pt x="2303049" y="3213449"/>
                  <a:pt x="2370581" y="3279743"/>
                  <a:pt x="2370391" y="3366040"/>
                </a:cubicBezTo>
                <a:cubicBezTo>
                  <a:pt x="2370105" y="3446526"/>
                  <a:pt x="2296191" y="3514629"/>
                  <a:pt x="2208942" y="3514439"/>
                </a:cubicBezTo>
                <a:cubicBezTo>
                  <a:pt x="2122550" y="3514344"/>
                  <a:pt x="2052732" y="3445764"/>
                  <a:pt x="2053970" y="3360705"/>
                </a:cubicBezTo>
                <a:cubicBezTo>
                  <a:pt x="2055113" y="3281267"/>
                  <a:pt x="2119026" y="3207924"/>
                  <a:pt x="2216657" y="3210877"/>
                </a:cubicBezTo>
                <a:close/>
                <a:moveTo>
                  <a:pt x="3348990" y="3092672"/>
                </a:moveTo>
                <a:cubicBezTo>
                  <a:pt x="2863596" y="3092863"/>
                  <a:pt x="2378202" y="3092863"/>
                  <a:pt x="1892713" y="3092863"/>
                </a:cubicBezTo>
                <a:cubicBezTo>
                  <a:pt x="1406557" y="3092863"/>
                  <a:pt x="920306" y="3092863"/>
                  <a:pt x="434150" y="3092863"/>
                </a:cubicBezTo>
                <a:cubicBezTo>
                  <a:pt x="424625" y="3092863"/>
                  <a:pt x="415100" y="3092958"/>
                  <a:pt x="405670" y="3093149"/>
                </a:cubicBezTo>
                <a:cubicBezTo>
                  <a:pt x="391382" y="3093530"/>
                  <a:pt x="385763" y="3100959"/>
                  <a:pt x="388906" y="3114675"/>
                </a:cubicBezTo>
                <a:cubicBezTo>
                  <a:pt x="397193" y="3150203"/>
                  <a:pt x="404241" y="3186017"/>
                  <a:pt x="414242" y="3221070"/>
                </a:cubicBezTo>
                <a:cubicBezTo>
                  <a:pt x="450628" y="3348419"/>
                  <a:pt x="495300" y="3472339"/>
                  <a:pt x="565214" y="3586067"/>
                </a:cubicBezTo>
                <a:cubicBezTo>
                  <a:pt x="602361" y="3646456"/>
                  <a:pt x="637508" y="3707987"/>
                  <a:pt x="680180" y="3764756"/>
                </a:cubicBezTo>
                <a:cubicBezTo>
                  <a:pt x="689420" y="3777044"/>
                  <a:pt x="700659" y="3785426"/>
                  <a:pt x="715328" y="3789140"/>
                </a:cubicBezTo>
                <a:cubicBezTo>
                  <a:pt x="788765" y="3807714"/>
                  <a:pt x="863156" y="3815334"/>
                  <a:pt x="938975" y="3812572"/>
                </a:cubicBezTo>
                <a:cubicBezTo>
                  <a:pt x="994410" y="3810572"/>
                  <a:pt x="1048226" y="3801904"/>
                  <a:pt x="1098518" y="3778663"/>
                </a:cubicBezTo>
                <a:cubicBezTo>
                  <a:pt x="1189196" y="3736753"/>
                  <a:pt x="1283303" y="3717703"/>
                  <a:pt x="1383602" y="3722751"/>
                </a:cubicBezTo>
                <a:cubicBezTo>
                  <a:pt x="1436942" y="3725513"/>
                  <a:pt x="1487996" y="3734086"/>
                  <a:pt x="1537526" y="3752755"/>
                </a:cubicBezTo>
                <a:cubicBezTo>
                  <a:pt x="1584674" y="3770471"/>
                  <a:pt x="1630299" y="3793617"/>
                  <a:pt x="1680115" y="3801999"/>
                </a:cubicBezTo>
                <a:cubicBezTo>
                  <a:pt x="1801939" y="3822573"/>
                  <a:pt x="1921574" y="3818478"/>
                  <a:pt x="2035969" y="3764185"/>
                </a:cubicBezTo>
                <a:cubicBezTo>
                  <a:pt x="2059591" y="3752945"/>
                  <a:pt x="2084832" y="3745230"/>
                  <a:pt x="2110073" y="3737324"/>
                </a:cubicBezTo>
                <a:cubicBezTo>
                  <a:pt x="2166557" y="3719608"/>
                  <a:pt x="2224373" y="3725037"/>
                  <a:pt x="2281904" y="3723228"/>
                </a:cubicBezTo>
                <a:cubicBezTo>
                  <a:pt x="2336292" y="3721513"/>
                  <a:pt x="2387727" y="3733800"/>
                  <a:pt x="2437924" y="3752850"/>
                </a:cubicBezTo>
                <a:cubicBezTo>
                  <a:pt x="2489073" y="3772281"/>
                  <a:pt x="2538508" y="3797427"/>
                  <a:pt x="2593181" y="3805333"/>
                </a:cubicBezTo>
                <a:cubicBezTo>
                  <a:pt x="2720816" y="3823716"/>
                  <a:pt x="2844832" y="3808571"/>
                  <a:pt x="2965704" y="3763518"/>
                </a:cubicBezTo>
                <a:cubicBezTo>
                  <a:pt x="3017425" y="3744278"/>
                  <a:pt x="3068384" y="3720084"/>
                  <a:pt x="3126010" y="3723037"/>
                </a:cubicBezTo>
                <a:cubicBezTo>
                  <a:pt x="3137630" y="3723608"/>
                  <a:pt x="3144679" y="3717227"/>
                  <a:pt x="3150394" y="3707606"/>
                </a:cubicBezTo>
                <a:cubicBezTo>
                  <a:pt x="3169730" y="3675698"/>
                  <a:pt x="3190208" y="3644551"/>
                  <a:pt x="3208973" y="3612452"/>
                </a:cubicBezTo>
                <a:cubicBezTo>
                  <a:pt x="3297746" y="3460337"/>
                  <a:pt x="3356324" y="3296603"/>
                  <a:pt x="3394805" y="3125248"/>
                </a:cubicBezTo>
                <a:cubicBezTo>
                  <a:pt x="3400425" y="3100388"/>
                  <a:pt x="3394043" y="3093339"/>
                  <a:pt x="3368707" y="3092768"/>
                </a:cubicBezTo>
                <a:cubicBezTo>
                  <a:pt x="3362135" y="3092577"/>
                  <a:pt x="3355562" y="3092672"/>
                  <a:pt x="3348990" y="3092672"/>
                </a:cubicBezTo>
                <a:close/>
                <a:moveTo>
                  <a:pt x="1778508" y="1659541"/>
                </a:moveTo>
                <a:cubicBezTo>
                  <a:pt x="1742027" y="1659541"/>
                  <a:pt x="1741646" y="1659827"/>
                  <a:pt x="1741646" y="1696212"/>
                </a:cubicBezTo>
                <a:cubicBezTo>
                  <a:pt x="1741742" y="1867948"/>
                  <a:pt x="1741742" y="2039684"/>
                  <a:pt x="1741742" y="2211419"/>
                </a:cubicBezTo>
                <a:cubicBezTo>
                  <a:pt x="1741646" y="2211419"/>
                  <a:pt x="1741551" y="2211419"/>
                  <a:pt x="1741361" y="2211419"/>
                </a:cubicBezTo>
                <a:cubicBezTo>
                  <a:pt x="1741361" y="2386108"/>
                  <a:pt x="1741646" y="2560796"/>
                  <a:pt x="1740884" y="2735485"/>
                </a:cubicBezTo>
                <a:cubicBezTo>
                  <a:pt x="1740789" y="2755106"/>
                  <a:pt x="1748885" y="2759107"/>
                  <a:pt x="1765554" y="2759012"/>
                </a:cubicBezTo>
                <a:cubicBezTo>
                  <a:pt x="1850327" y="2758631"/>
                  <a:pt x="1935194" y="2759012"/>
                  <a:pt x="2019967" y="2758821"/>
                </a:cubicBezTo>
                <a:cubicBezTo>
                  <a:pt x="2045875" y="2758726"/>
                  <a:pt x="2049113" y="2755583"/>
                  <a:pt x="2049113" y="2729579"/>
                </a:cubicBezTo>
                <a:cubicBezTo>
                  <a:pt x="2049209" y="2382393"/>
                  <a:pt x="2049209" y="2035207"/>
                  <a:pt x="2049113" y="1688116"/>
                </a:cubicBezTo>
                <a:cubicBezTo>
                  <a:pt x="2049113" y="1661922"/>
                  <a:pt x="2046637" y="1659731"/>
                  <a:pt x="2019776" y="1659636"/>
                </a:cubicBezTo>
                <a:cubicBezTo>
                  <a:pt x="1939385" y="1659541"/>
                  <a:pt x="1858994" y="1659541"/>
                  <a:pt x="1778508" y="1659541"/>
                </a:cubicBezTo>
                <a:close/>
                <a:moveTo>
                  <a:pt x="3132963" y="1659446"/>
                </a:moveTo>
                <a:cubicBezTo>
                  <a:pt x="3094006" y="1659446"/>
                  <a:pt x="3093911" y="1659541"/>
                  <a:pt x="3093911" y="1698212"/>
                </a:cubicBezTo>
                <a:cubicBezTo>
                  <a:pt x="3093911" y="2037398"/>
                  <a:pt x="3093911" y="2376678"/>
                  <a:pt x="3093911" y="2715863"/>
                </a:cubicBezTo>
                <a:cubicBezTo>
                  <a:pt x="3093911" y="2755678"/>
                  <a:pt x="3096006" y="2758345"/>
                  <a:pt x="3135630" y="2758631"/>
                </a:cubicBezTo>
                <a:cubicBezTo>
                  <a:pt x="3213830" y="2759107"/>
                  <a:pt x="3292126" y="2758916"/>
                  <a:pt x="3370326" y="2758821"/>
                </a:cubicBezTo>
                <a:cubicBezTo>
                  <a:pt x="3403568" y="2758821"/>
                  <a:pt x="3404521" y="2757773"/>
                  <a:pt x="3404616" y="2723960"/>
                </a:cubicBezTo>
                <a:cubicBezTo>
                  <a:pt x="3404616" y="2552224"/>
                  <a:pt x="3404616" y="2380393"/>
                  <a:pt x="3404616" y="2208562"/>
                </a:cubicBezTo>
                <a:cubicBezTo>
                  <a:pt x="3404616" y="2038922"/>
                  <a:pt x="3404616" y="1869377"/>
                  <a:pt x="3404616" y="1699736"/>
                </a:cubicBezTo>
                <a:cubicBezTo>
                  <a:pt x="3404616" y="1659446"/>
                  <a:pt x="3404616" y="1659446"/>
                  <a:pt x="3363278" y="1659446"/>
                </a:cubicBezTo>
                <a:cubicBezTo>
                  <a:pt x="3286506" y="1659446"/>
                  <a:pt x="3209735" y="1659446"/>
                  <a:pt x="3132963" y="1659446"/>
                </a:cubicBezTo>
                <a:close/>
                <a:moveTo>
                  <a:pt x="1092803" y="1659446"/>
                </a:moveTo>
                <a:cubicBezTo>
                  <a:pt x="1059180" y="1659446"/>
                  <a:pt x="1058609" y="1660017"/>
                  <a:pt x="1058609" y="1693926"/>
                </a:cubicBezTo>
                <a:cubicBezTo>
                  <a:pt x="1058609" y="1864995"/>
                  <a:pt x="1058609" y="2035969"/>
                  <a:pt x="1058609" y="2207038"/>
                </a:cubicBezTo>
                <a:cubicBezTo>
                  <a:pt x="1058609" y="2380202"/>
                  <a:pt x="1058704" y="2553462"/>
                  <a:pt x="1058513" y="2726627"/>
                </a:cubicBezTo>
                <a:cubicBezTo>
                  <a:pt x="1058513" y="2744248"/>
                  <a:pt x="1059561" y="2759012"/>
                  <a:pt x="1083088" y="2758821"/>
                </a:cubicBezTo>
                <a:cubicBezTo>
                  <a:pt x="1167860" y="2758345"/>
                  <a:pt x="1252633" y="2759012"/>
                  <a:pt x="1337405" y="2758154"/>
                </a:cubicBezTo>
                <a:cubicBezTo>
                  <a:pt x="1365599" y="2757869"/>
                  <a:pt x="1369028" y="2753201"/>
                  <a:pt x="1369028" y="2725770"/>
                </a:cubicBezTo>
                <a:cubicBezTo>
                  <a:pt x="1369124" y="2380107"/>
                  <a:pt x="1369124" y="2034445"/>
                  <a:pt x="1369028" y="1688783"/>
                </a:cubicBezTo>
                <a:cubicBezTo>
                  <a:pt x="1369028" y="1661351"/>
                  <a:pt x="1367028" y="1659541"/>
                  <a:pt x="1338358" y="1659446"/>
                </a:cubicBezTo>
                <a:cubicBezTo>
                  <a:pt x="1256538" y="1659350"/>
                  <a:pt x="1174623" y="1659350"/>
                  <a:pt x="1092803" y="1659446"/>
                </a:cubicBezTo>
                <a:close/>
                <a:moveTo>
                  <a:pt x="413004" y="1659350"/>
                </a:moveTo>
                <a:cubicBezTo>
                  <a:pt x="379095" y="1659350"/>
                  <a:pt x="378809" y="1659731"/>
                  <a:pt x="378809" y="1693736"/>
                </a:cubicBezTo>
                <a:cubicBezTo>
                  <a:pt x="378714" y="1864805"/>
                  <a:pt x="378809" y="2035874"/>
                  <a:pt x="378809" y="2206847"/>
                </a:cubicBezTo>
                <a:cubicBezTo>
                  <a:pt x="378809" y="2331053"/>
                  <a:pt x="378809" y="2455355"/>
                  <a:pt x="378809" y="2579561"/>
                </a:cubicBezTo>
                <a:cubicBezTo>
                  <a:pt x="378809" y="2630710"/>
                  <a:pt x="379000" y="2681859"/>
                  <a:pt x="378714" y="2733008"/>
                </a:cubicBezTo>
                <a:cubicBezTo>
                  <a:pt x="378619" y="2748248"/>
                  <a:pt x="382238" y="2758726"/>
                  <a:pt x="400336" y="2758631"/>
                </a:cubicBezTo>
                <a:cubicBezTo>
                  <a:pt x="488061" y="2758249"/>
                  <a:pt x="575786" y="2757964"/>
                  <a:pt x="663416" y="2757869"/>
                </a:cubicBezTo>
                <a:cubicBezTo>
                  <a:pt x="685038" y="2757869"/>
                  <a:pt x="694087" y="2748915"/>
                  <a:pt x="694087" y="2725960"/>
                </a:cubicBezTo>
                <a:cubicBezTo>
                  <a:pt x="693515" y="2380298"/>
                  <a:pt x="693706" y="2034635"/>
                  <a:pt x="693706" y="1688878"/>
                </a:cubicBezTo>
                <a:cubicBezTo>
                  <a:pt x="693706" y="1661636"/>
                  <a:pt x="691325" y="1659446"/>
                  <a:pt x="663035" y="1659350"/>
                </a:cubicBezTo>
                <a:cubicBezTo>
                  <a:pt x="579692" y="1659255"/>
                  <a:pt x="496348" y="1659255"/>
                  <a:pt x="413004" y="1659350"/>
                </a:cubicBezTo>
                <a:close/>
                <a:moveTo>
                  <a:pt x="2700242" y="1659064"/>
                </a:moveTo>
                <a:cubicBezTo>
                  <a:pt x="2616137" y="1659827"/>
                  <a:pt x="2532031" y="1659350"/>
                  <a:pt x="2447925" y="1659350"/>
                </a:cubicBezTo>
                <a:cubicBezTo>
                  <a:pt x="2414873" y="1659350"/>
                  <a:pt x="2414588" y="1659731"/>
                  <a:pt x="2414492" y="1692212"/>
                </a:cubicBezTo>
                <a:cubicBezTo>
                  <a:pt x="2414397" y="1864233"/>
                  <a:pt x="2414492" y="2036064"/>
                  <a:pt x="2414492" y="2207800"/>
                </a:cubicBezTo>
                <a:cubicBezTo>
                  <a:pt x="2414492" y="2381822"/>
                  <a:pt x="2414492" y="2555843"/>
                  <a:pt x="2414492" y="2729770"/>
                </a:cubicBezTo>
                <a:cubicBezTo>
                  <a:pt x="2414492" y="2756535"/>
                  <a:pt x="2416493" y="2758631"/>
                  <a:pt x="2443163" y="2758726"/>
                </a:cubicBezTo>
                <a:cubicBezTo>
                  <a:pt x="2528697" y="2758916"/>
                  <a:pt x="2614232" y="2758440"/>
                  <a:pt x="2699861" y="2759012"/>
                </a:cubicBezTo>
                <a:cubicBezTo>
                  <a:pt x="2720245" y="2759202"/>
                  <a:pt x="2728436" y="2752535"/>
                  <a:pt x="2728436" y="2731199"/>
                </a:cubicBezTo>
                <a:cubicBezTo>
                  <a:pt x="2727960" y="2383155"/>
                  <a:pt x="2727960" y="2035207"/>
                  <a:pt x="2728436" y="1687163"/>
                </a:cubicBezTo>
                <a:cubicBezTo>
                  <a:pt x="2728436" y="1666208"/>
                  <a:pt x="2721007" y="1658874"/>
                  <a:pt x="2700242" y="1659064"/>
                </a:cubicBezTo>
                <a:close/>
                <a:moveTo>
                  <a:pt x="1894712" y="630555"/>
                </a:moveTo>
                <a:cubicBezTo>
                  <a:pt x="2017109" y="632841"/>
                  <a:pt x="2119883" y="732282"/>
                  <a:pt x="2118073" y="855916"/>
                </a:cubicBezTo>
                <a:cubicBezTo>
                  <a:pt x="2116359" y="979932"/>
                  <a:pt x="2021300" y="1076896"/>
                  <a:pt x="1891950" y="1079373"/>
                </a:cubicBezTo>
                <a:cubicBezTo>
                  <a:pt x="1776698" y="1081564"/>
                  <a:pt x="1664779" y="972979"/>
                  <a:pt x="1666493" y="854392"/>
                </a:cubicBezTo>
                <a:cubicBezTo>
                  <a:pt x="1664684" y="741997"/>
                  <a:pt x="1773173" y="628269"/>
                  <a:pt x="1894712" y="630555"/>
                </a:cubicBezTo>
                <a:close/>
                <a:moveTo>
                  <a:pt x="1893451" y="389871"/>
                </a:moveTo>
                <a:cubicBezTo>
                  <a:pt x="1886260" y="389740"/>
                  <a:pt x="1878950" y="392478"/>
                  <a:pt x="1870520" y="398337"/>
                </a:cubicBezTo>
                <a:cubicBezTo>
                  <a:pt x="1799177" y="447962"/>
                  <a:pt x="1728216" y="498159"/>
                  <a:pt x="1656302" y="547022"/>
                </a:cubicBezTo>
                <a:cubicBezTo>
                  <a:pt x="1516094" y="642177"/>
                  <a:pt x="1378363" y="741046"/>
                  <a:pt x="1239584" y="838391"/>
                </a:cubicBezTo>
                <a:cubicBezTo>
                  <a:pt x="1037939" y="979838"/>
                  <a:pt x="836390" y="1121283"/>
                  <a:pt x="634746" y="1262729"/>
                </a:cubicBezTo>
                <a:cubicBezTo>
                  <a:pt x="604647" y="1283780"/>
                  <a:pt x="574453" y="1304544"/>
                  <a:pt x="540258" y="1328261"/>
                </a:cubicBezTo>
                <a:cubicBezTo>
                  <a:pt x="1442847" y="1328261"/>
                  <a:pt x="2340197" y="1328261"/>
                  <a:pt x="3237643" y="1328261"/>
                </a:cubicBezTo>
                <a:cubicBezTo>
                  <a:pt x="3238214" y="1326737"/>
                  <a:pt x="3238786" y="1325118"/>
                  <a:pt x="3239357" y="1323594"/>
                </a:cubicBezTo>
                <a:cubicBezTo>
                  <a:pt x="3195733" y="1293209"/>
                  <a:pt x="3152204" y="1262729"/>
                  <a:pt x="3108579" y="1232345"/>
                </a:cubicBezTo>
                <a:cubicBezTo>
                  <a:pt x="2980373" y="1142905"/>
                  <a:pt x="2852166" y="1053371"/>
                  <a:pt x="2723864" y="964026"/>
                </a:cubicBezTo>
                <a:cubicBezTo>
                  <a:pt x="2621375" y="892589"/>
                  <a:pt x="2518505" y="821628"/>
                  <a:pt x="2416207" y="750000"/>
                </a:cubicBezTo>
                <a:cubicBezTo>
                  <a:pt x="2249138" y="633128"/>
                  <a:pt x="2082356" y="515970"/>
                  <a:pt x="1915668" y="398621"/>
                </a:cubicBezTo>
                <a:cubicBezTo>
                  <a:pt x="1907715" y="393002"/>
                  <a:pt x="1900643" y="390002"/>
                  <a:pt x="1893451" y="389871"/>
                </a:cubicBezTo>
                <a:close/>
                <a:moveTo>
                  <a:pt x="411671" y="378429"/>
                </a:moveTo>
                <a:cubicBezTo>
                  <a:pt x="393573" y="378429"/>
                  <a:pt x="378524" y="378239"/>
                  <a:pt x="378619" y="403860"/>
                </a:cubicBezTo>
                <a:cubicBezTo>
                  <a:pt x="379190" y="601123"/>
                  <a:pt x="378905" y="798387"/>
                  <a:pt x="379000" y="995649"/>
                </a:cubicBezTo>
                <a:cubicBezTo>
                  <a:pt x="379000" y="1001269"/>
                  <a:pt x="377190" y="1008318"/>
                  <a:pt x="383191" y="1011651"/>
                </a:cubicBezTo>
                <a:cubicBezTo>
                  <a:pt x="389477" y="1015176"/>
                  <a:pt x="394049" y="1009556"/>
                  <a:pt x="398621" y="1006317"/>
                </a:cubicBezTo>
                <a:cubicBezTo>
                  <a:pt x="458724" y="964788"/>
                  <a:pt x="519017" y="923640"/>
                  <a:pt x="579025" y="882111"/>
                </a:cubicBezTo>
                <a:cubicBezTo>
                  <a:pt x="792956" y="734283"/>
                  <a:pt x="1005173" y="584074"/>
                  <a:pt x="1218057" y="434722"/>
                </a:cubicBezTo>
                <a:cubicBezTo>
                  <a:pt x="1241679" y="418244"/>
                  <a:pt x="1265015" y="401288"/>
                  <a:pt x="1290542" y="383192"/>
                </a:cubicBezTo>
                <a:cubicBezTo>
                  <a:pt x="1280922" y="377476"/>
                  <a:pt x="1273588" y="378715"/>
                  <a:pt x="1266635" y="378620"/>
                </a:cubicBezTo>
                <a:cubicBezTo>
                  <a:pt x="1246918" y="378429"/>
                  <a:pt x="1227201" y="378524"/>
                  <a:pt x="1207484" y="378524"/>
                </a:cubicBezTo>
                <a:cubicBezTo>
                  <a:pt x="942213" y="378524"/>
                  <a:pt x="676942" y="378620"/>
                  <a:pt x="411671" y="378429"/>
                </a:cubicBezTo>
                <a:close/>
                <a:moveTo>
                  <a:pt x="2507528" y="378274"/>
                </a:moveTo>
                <a:cubicBezTo>
                  <a:pt x="2503456" y="378453"/>
                  <a:pt x="2499313" y="379382"/>
                  <a:pt x="2495169" y="382430"/>
                </a:cubicBezTo>
                <a:cubicBezTo>
                  <a:pt x="2499455" y="391002"/>
                  <a:pt x="2506504" y="393859"/>
                  <a:pt x="2512409" y="397955"/>
                </a:cubicBezTo>
                <a:cubicBezTo>
                  <a:pt x="2612993" y="466917"/>
                  <a:pt x="2711958" y="538353"/>
                  <a:pt x="2813018" y="606648"/>
                </a:cubicBezTo>
                <a:cubicBezTo>
                  <a:pt x="2952274" y="700755"/>
                  <a:pt x="3088291" y="799530"/>
                  <a:pt x="3225927" y="896113"/>
                </a:cubicBezTo>
                <a:cubicBezTo>
                  <a:pt x="3279172" y="933451"/>
                  <a:pt x="3332988" y="970027"/>
                  <a:pt x="3386233" y="1007270"/>
                </a:cubicBezTo>
                <a:cubicBezTo>
                  <a:pt x="3398520" y="1015938"/>
                  <a:pt x="3404711" y="1014985"/>
                  <a:pt x="3404521" y="998697"/>
                </a:cubicBezTo>
                <a:cubicBezTo>
                  <a:pt x="3404521" y="994316"/>
                  <a:pt x="3404616" y="989934"/>
                  <a:pt x="3404616" y="985553"/>
                </a:cubicBezTo>
                <a:cubicBezTo>
                  <a:pt x="3404616" y="794767"/>
                  <a:pt x="3404616" y="603981"/>
                  <a:pt x="3404616" y="413100"/>
                </a:cubicBezTo>
                <a:cubicBezTo>
                  <a:pt x="3404616" y="378906"/>
                  <a:pt x="3404330" y="378524"/>
                  <a:pt x="3370612" y="378524"/>
                </a:cubicBezTo>
                <a:cubicBezTo>
                  <a:pt x="3086862" y="378524"/>
                  <a:pt x="2803208" y="378524"/>
                  <a:pt x="2519458" y="378620"/>
                </a:cubicBezTo>
                <a:cubicBezTo>
                  <a:pt x="2515601" y="378667"/>
                  <a:pt x="2511600" y="378096"/>
                  <a:pt x="2507528" y="378274"/>
                </a:cubicBezTo>
                <a:close/>
                <a:moveTo>
                  <a:pt x="20193" y="0"/>
                </a:moveTo>
                <a:cubicBezTo>
                  <a:pt x="1275779" y="476"/>
                  <a:pt x="2531459" y="381"/>
                  <a:pt x="3787140" y="381"/>
                </a:cubicBezTo>
                <a:cubicBezTo>
                  <a:pt x="3787140" y="1010699"/>
                  <a:pt x="3787045" y="2021014"/>
                  <a:pt x="3786949" y="3031427"/>
                </a:cubicBezTo>
                <a:cubicBezTo>
                  <a:pt x="3786949" y="3066383"/>
                  <a:pt x="3785902" y="3101054"/>
                  <a:pt x="3780758" y="3136106"/>
                </a:cubicBezTo>
                <a:cubicBezTo>
                  <a:pt x="3767899" y="3224308"/>
                  <a:pt x="3751231" y="3311366"/>
                  <a:pt x="3726561" y="3397091"/>
                </a:cubicBezTo>
                <a:cubicBezTo>
                  <a:pt x="3689318" y="3527108"/>
                  <a:pt x="3635883" y="3650075"/>
                  <a:pt x="3569018" y="3767138"/>
                </a:cubicBezTo>
                <a:cubicBezTo>
                  <a:pt x="3453574" y="3969163"/>
                  <a:pt x="3301841" y="4141280"/>
                  <a:pt x="3126772" y="4293299"/>
                </a:cubicBezTo>
                <a:cubicBezTo>
                  <a:pt x="2981611" y="4419315"/>
                  <a:pt x="2821972" y="4524471"/>
                  <a:pt x="2653284" y="4616291"/>
                </a:cubicBezTo>
                <a:cubicBezTo>
                  <a:pt x="2427637" y="4739164"/>
                  <a:pt x="2191893" y="4836033"/>
                  <a:pt x="1941100" y="4894231"/>
                </a:cubicBezTo>
                <a:cubicBezTo>
                  <a:pt x="1917573" y="4899660"/>
                  <a:pt x="1893761" y="4903661"/>
                  <a:pt x="1869472" y="4897945"/>
                </a:cubicBezTo>
                <a:cubicBezTo>
                  <a:pt x="1827562" y="4888040"/>
                  <a:pt x="1785652" y="4878419"/>
                  <a:pt x="1744028" y="4867371"/>
                </a:cubicBezTo>
                <a:cubicBezTo>
                  <a:pt x="1662779" y="4845844"/>
                  <a:pt x="1582864" y="4820222"/>
                  <a:pt x="1504474" y="4789837"/>
                </a:cubicBezTo>
                <a:cubicBezTo>
                  <a:pt x="1355027" y="4732020"/>
                  <a:pt x="1211104" y="4662678"/>
                  <a:pt x="1071944" y="4583049"/>
                </a:cubicBezTo>
                <a:cubicBezTo>
                  <a:pt x="876776" y="4471321"/>
                  <a:pt x="699230" y="4336161"/>
                  <a:pt x="537210" y="4180808"/>
                </a:cubicBezTo>
                <a:cubicBezTo>
                  <a:pt x="401765" y="4051078"/>
                  <a:pt x="288989" y="3903250"/>
                  <a:pt x="198406" y="3738848"/>
                </a:cubicBezTo>
                <a:cubicBezTo>
                  <a:pt x="110681" y="3579590"/>
                  <a:pt x="48768" y="3411093"/>
                  <a:pt x="17240" y="3231737"/>
                </a:cubicBezTo>
                <a:cubicBezTo>
                  <a:pt x="12002" y="3201638"/>
                  <a:pt x="6096" y="3171635"/>
                  <a:pt x="381" y="3141536"/>
                </a:cubicBezTo>
                <a:cubicBezTo>
                  <a:pt x="381" y="2101120"/>
                  <a:pt x="381" y="1060610"/>
                  <a:pt x="0" y="20193"/>
                </a:cubicBezTo>
                <a:cubicBezTo>
                  <a:pt x="0" y="3715"/>
                  <a:pt x="3715" y="0"/>
                  <a:pt x="20193" y="0"/>
                </a:cubicBezTo>
                <a:close/>
              </a:path>
            </a:pathLst>
          </a:custGeom>
          <a:solidFill>
            <a:srgbClr val="404456"/>
          </a:solidFill>
          <a:ln w="9525" cap="flat">
            <a:noFill/>
            <a:prstDash val="solid"/>
            <a:miter/>
          </a:ln>
        </p:spPr>
        <p:txBody>
          <a:bodyPr rtlCol="0" anchor="ctr"/>
          <a:lstStyle/>
          <a:p>
            <a:endParaRPr lang="en-IN"/>
          </a:p>
        </p:txBody>
      </p:sp>
      <p:sp>
        <p:nvSpPr>
          <p:cNvPr id="10" name="Rectangle 9">
            <a:extLst>
              <a:ext uri="{FF2B5EF4-FFF2-40B4-BE49-F238E27FC236}">
                <a16:creationId xmlns:a16="http://schemas.microsoft.com/office/drawing/2014/main" id="{DC5104EC-015D-6B08-0B88-B1DEEB8CE116}"/>
              </a:ext>
            </a:extLst>
          </p:cNvPr>
          <p:cNvSpPr>
            <a:spLocks/>
          </p:cNvSpPr>
          <p:nvPr userDrawn="1"/>
        </p:nvSpPr>
        <p:spPr>
          <a:xfrm rot="5400000">
            <a:off x="1079663" y="-284296"/>
            <a:ext cx="45719" cy="1160468"/>
          </a:xfrm>
          <a:prstGeom prst="rect">
            <a:avLst/>
          </a:prstGeom>
          <a:gradFill flip="none" rotWithShape="1">
            <a:gsLst>
              <a:gs pos="0">
                <a:srgbClr val="D9D9D9"/>
              </a:gs>
              <a:gs pos="100000">
                <a:srgbClr val="D9D9D9">
                  <a:alpha val="0"/>
                </a:srgbClr>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66116075"/>
      </p:ext>
    </p:extLst>
  </p:cSld>
  <p:clrMap bg1="lt1" tx1="dk1" bg2="lt2" tx2="dk2" accent1="accent1" accent2="accent2" accent3="accent3" accent4="accent4" accent5="accent5" accent6="accent6" hlink="hlink" folHlink="folHlink"/>
  <p:sldLayoutIdLst>
    <p:sldLayoutId id="2147483696" r:id="rId1"/>
    <p:sldLayoutId id="2147483669" r:id="rId2"/>
    <p:sldLayoutId id="2147483665" r:id="rId3"/>
    <p:sldLayoutId id="2147483679" r:id="rId4"/>
    <p:sldLayoutId id="2147483686" r:id="rId5"/>
    <p:sldLayoutId id="2147483687" r:id="rId6"/>
    <p:sldLayoutId id="2147483680" r:id="rId7"/>
    <p:sldLayoutId id="2147483688" r:id="rId8"/>
    <p:sldLayoutId id="2147483672" r:id="rId9"/>
    <p:sldLayoutId id="2147483673" r:id="rId10"/>
    <p:sldLayoutId id="2147483697" r:id="rId11"/>
    <p:sldLayoutId id="2147483694" r:id="rId12"/>
    <p:sldLayoutId id="2147483695" r:id="rId13"/>
  </p:sldLayoutIdLst>
  <p:hf hdr="0" ftr="0" dt="0"/>
  <p:txStyles>
    <p:titleStyle>
      <a:lvl1pPr algn="l" defTabSz="914400" rtl="0" eaLnBrk="1" latinLnBrk="0" hangingPunct="1">
        <a:lnSpc>
          <a:spcPct val="90000"/>
        </a:lnSpc>
        <a:spcBef>
          <a:spcPct val="0"/>
        </a:spcBef>
        <a:buNone/>
        <a:defRPr lang="en-US" sz="2800" b="1" kern="1200" cap="none" baseline="0" dirty="0">
          <a:solidFill>
            <a:schemeClr val="accent1"/>
          </a:solidFill>
          <a:latin typeface="+mj-lt"/>
          <a:ea typeface="+mj-ea"/>
          <a:cs typeface="+mj-cs"/>
        </a:defRPr>
      </a:lvl1pPr>
    </p:titleStyle>
    <p:bodyStyle>
      <a:lvl1pPr marL="182880" indent="-182880" algn="l" defTabSz="914400" rtl="0" eaLnBrk="1" latinLnBrk="0" hangingPunct="1">
        <a:lnSpc>
          <a:spcPct val="100000"/>
        </a:lnSpc>
        <a:spcBef>
          <a:spcPts val="0"/>
        </a:spcBef>
        <a:spcAft>
          <a:spcPts val="600"/>
        </a:spcAft>
        <a:buClr>
          <a:schemeClr val="accent1"/>
        </a:buClr>
        <a:buFont typeface="Aptos" panose="020B0004020202020204" pitchFamily="34" charset="0"/>
        <a:buChar char="•"/>
        <a:defRPr lang="en-US" sz="1800" kern="1200" dirty="0">
          <a:solidFill>
            <a:schemeClr val="tx1">
              <a:lumMod val="75000"/>
              <a:lumOff val="25000"/>
            </a:schemeClr>
          </a:solidFill>
          <a:latin typeface="+mn-lt"/>
          <a:ea typeface="+mn-ea"/>
          <a:cs typeface="+mn-cs"/>
        </a:defRPr>
      </a:lvl1pPr>
      <a:lvl2pPr marL="365760" indent="-182880" algn="l" defTabSz="914400" rtl="0" eaLnBrk="1" latinLnBrk="0" hangingPunct="1">
        <a:lnSpc>
          <a:spcPct val="100000"/>
        </a:lnSpc>
        <a:spcBef>
          <a:spcPts val="0"/>
        </a:spcBef>
        <a:spcAft>
          <a:spcPts val="600"/>
        </a:spcAft>
        <a:buClr>
          <a:schemeClr val="accent1"/>
        </a:buClr>
        <a:buFont typeface="Aptos" panose="020B0004020202020204" pitchFamily="34" charset="0"/>
        <a:buChar char="–"/>
        <a:defRPr lang="en-US" sz="1800" kern="1200" dirty="0">
          <a:solidFill>
            <a:schemeClr val="tx1">
              <a:lumMod val="75000"/>
              <a:lumOff val="25000"/>
            </a:schemeClr>
          </a:solidFill>
          <a:latin typeface="+mn-lt"/>
          <a:ea typeface="+mn-ea"/>
          <a:cs typeface="+mn-cs"/>
        </a:defRPr>
      </a:lvl2pPr>
      <a:lvl3pPr marL="548640" indent="-182880" algn="l" defTabSz="914400" rtl="0" eaLnBrk="1" latinLnBrk="0" hangingPunct="1">
        <a:lnSpc>
          <a:spcPct val="100000"/>
        </a:lnSpc>
        <a:spcBef>
          <a:spcPts val="0"/>
        </a:spcBef>
        <a:spcAft>
          <a:spcPts val="600"/>
        </a:spcAft>
        <a:buClr>
          <a:schemeClr val="accent1"/>
        </a:buClr>
        <a:buFont typeface="Arial" panose="020B0604020202020204" pitchFamily="34" charset="0"/>
        <a:buChar char="▪"/>
        <a:defRPr lang="en-US" sz="1800" kern="1200" dirty="0">
          <a:solidFill>
            <a:schemeClr val="tx1">
              <a:lumMod val="75000"/>
              <a:lumOff val="25000"/>
            </a:schemeClr>
          </a:solidFill>
          <a:latin typeface="+mn-lt"/>
          <a:ea typeface="+mn-ea"/>
          <a:cs typeface="+mn-cs"/>
        </a:defRPr>
      </a:lvl3pPr>
      <a:lvl4pPr marL="731520" indent="-182880" algn="l" defTabSz="914400" rtl="0" eaLnBrk="1" latinLnBrk="0" hangingPunct="1">
        <a:lnSpc>
          <a:spcPct val="100000"/>
        </a:lnSpc>
        <a:spcBef>
          <a:spcPts val="0"/>
        </a:spcBef>
        <a:spcAft>
          <a:spcPts val="600"/>
        </a:spcAft>
        <a:buClr>
          <a:schemeClr val="accent1"/>
        </a:buClr>
        <a:buFont typeface="Aptos" panose="020B0004020202020204" pitchFamily="34" charset="0"/>
        <a:buChar char="o"/>
        <a:defRPr lang="en-US" sz="1800" kern="1200" dirty="0">
          <a:solidFill>
            <a:schemeClr val="tx1">
              <a:lumMod val="75000"/>
              <a:lumOff val="25000"/>
            </a:schemeClr>
          </a:solidFill>
          <a:latin typeface="+mn-lt"/>
          <a:ea typeface="+mn-ea"/>
          <a:cs typeface="+mn-cs"/>
        </a:defRPr>
      </a:lvl4pPr>
      <a:lvl5pPr marL="914400" indent="-182880" algn="l" defTabSz="914400" rtl="0" eaLnBrk="1" latinLnBrk="0" hangingPunct="1">
        <a:lnSpc>
          <a:spcPct val="100000"/>
        </a:lnSpc>
        <a:spcBef>
          <a:spcPts val="0"/>
        </a:spcBef>
        <a:spcAft>
          <a:spcPts val="600"/>
        </a:spcAft>
        <a:buClr>
          <a:schemeClr val="accent1"/>
        </a:buClr>
        <a:buFont typeface="DM Sans" pitchFamily="2" charset="0"/>
        <a:buChar char="&gt;"/>
        <a:defRPr lang="en-US" sz="1800" kern="1200" dirty="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ptos" panose="020B00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ptos" panose="020B00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ptos" panose="020B00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ptos" panose="020B00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793" userDrawn="1">
          <p15:clr>
            <a:srgbClr val="F26B43"/>
          </p15:clr>
        </p15:guide>
        <p15:guide id="2" pos="302" userDrawn="1">
          <p15:clr>
            <a:srgbClr val="F26B43"/>
          </p15:clr>
        </p15:guide>
        <p15:guide id="3" pos="7384" userDrawn="1">
          <p15:clr>
            <a:srgbClr val="F26B43"/>
          </p15:clr>
        </p15:guide>
        <p15:guide id="4" orient="horz" pos="3960" userDrawn="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image" Target="../media/image1.emf"/><Relationship Id="rId2" Type="http://schemas.openxmlformats.org/officeDocument/2006/relationships/slideLayout" Target="../slideLayouts/slideLayout9.xml"/><Relationship Id="rId1" Type="http://schemas.openxmlformats.org/officeDocument/2006/relationships/tags" Target="../tags/tag16.xml"/><Relationship Id="rId6" Type="http://schemas.openxmlformats.org/officeDocument/2006/relationships/oleObject" Target="../embeddings/oleObject13.bin"/><Relationship Id="rId5" Type="http://schemas.openxmlformats.org/officeDocument/2006/relationships/image" Target="../media/image3.jpeg"/><Relationship Id="rId4" Type="http://schemas.openxmlformats.org/officeDocument/2006/relationships/image" Target="../media/image2.jpeg"/><Relationship Id="rId9"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9.xml"/><Relationship Id="rId1" Type="http://schemas.openxmlformats.org/officeDocument/2006/relationships/tags" Target="../tags/tag24.xml"/><Relationship Id="rId6" Type="http://schemas.openxmlformats.org/officeDocument/2006/relationships/image" Target="../media/image12.png"/><Relationship Id="rId5" Type="http://schemas.openxmlformats.org/officeDocument/2006/relationships/image" Target="../media/image6.emf"/><Relationship Id="rId4" Type="http://schemas.openxmlformats.org/officeDocument/2006/relationships/oleObject" Target="../embeddings/oleObject15.bin"/></Relationships>
</file>

<file path=ppt/slides/_rels/slide11.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notesSlide" Target="../notesSlides/notesSlide10.xml"/><Relationship Id="rId7" Type="http://schemas.openxmlformats.org/officeDocument/2006/relationships/image" Target="../media/image16.png"/><Relationship Id="rId2" Type="http://schemas.openxmlformats.org/officeDocument/2006/relationships/slideLayout" Target="../slideLayouts/slideLayout9.xml"/><Relationship Id="rId1" Type="http://schemas.openxmlformats.org/officeDocument/2006/relationships/tags" Target="../tags/tag25.xml"/><Relationship Id="rId6" Type="http://schemas.openxmlformats.org/officeDocument/2006/relationships/image" Target="../media/image12.png"/><Relationship Id="rId5" Type="http://schemas.openxmlformats.org/officeDocument/2006/relationships/image" Target="../media/image1.emf"/><Relationship Id="rId4" Type="http://schemas.openxmlformats.org/officeDocument/2006/relationships/oleObject" Target="../embeddings/oleObject16.bin"/></Relationships>
</file>

<file path=ppt/slides/_rels/slide1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notesSlide" Target="../notesSlides/notesSlide11.xml"/><Relationship Id="rId7" Type="http://schemas.openxmlformats.org/officeDocument/2006/relationships/image" Target="../media/image18.png"/><Relationship Id="rId2" Type="http://schemas.openxmlformats.org/officeDocument/2006/relationships/slideLayout" Target="../slideLayouts/slideLayout9.xml"/><Relationship Id="rId1" Type="http://schemas.openxmlformats.org/officeDocument/2006/relationships/tags" Target="../tags/tag26.xml"/><Relationship Id="rId6" Type="http://schemas.openxmlformats.org/officeDocument/2006/relationships/image" Target="../media/image12.png"/><Relationship Id="rId5" Type="http://schemas.openxmlformats.org/officeDocument/2006/relationships/image" Target="../media/image1.emf"/><Relationship Id="rId4" Type="http://schemas.openxmlformats.org/officeDocument/2006/relationships/oleObject" Target="../embeddings/oleObject16.bin"/></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7" Type="http://schemas.openxmlformats.org/officeDocument/2006/relationships/image" Target="../media/image20.png"/><Relationship Id="rId2" Type="http://schemas.openxmlformats.org/officeDocument/2006/relationships/slideLayout" Target="../slideLayouts/slideLayout9.xml"/><Relationship Id="rId1" Type="http://schemas.openxmlformats.org/officeDocument/2006/relationships/tags" Target="../tags/tag27.xml"/><Relationship Id="rId6" Type="http://schemas.openxmlformats.org/officeDocument/2006/relationships/image" Target="../media/image12.png"/><Relationship Id="rId5" Type="http://schemas.openxmlformats.org/officeDocument/2006/relationships/image" Target="../media/image1.emf"/><Relationship Id="rId4" Type="http://schemas.openxmlformats.org/officeDocument/2006/relationships/oleObject" Target="../embeddings/oleObject16.bin"/></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7" Type="http://schemas.openxmlformats.org/officeDocument/2006/relationships/chart" Target="../charts/chart2.xml"/><Relationship Id="rId2" Type="http://schemas.openxmlformats.org/officeDocument/2006/relationships/slideLayout" Target="../slideLayouts/slideLayout9.xml"/><Relationship Id="rId1" Type="http://schemas.openxmlformats.org/officeDocument/2006/relationships/tags" Target="../tags/tag28.xml"/><Relationship Id="rId6" Type="http://schemas.openxmlformats.org/officeDocument/2006/relationships/image" Target="../media/image12.png"/><Relationship Id="rId5" Type="http://schemas.openxmlformats.org/officeDocument/2006/relationships/image" Target="../media/image1.emf"/><Relationship Id="rId4" Type="http://schemas.openxmlformats.org/officeDocument/2006/relationships/oleObject" Target="../embeddings/oleObject16.bin"/></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9.xml"/><Relationship Id="rId1" Type="http://schemas.openxmlformats.org/officeDocument/2006/relationships/tags" Target="../tags/tag29.xml"/><Relationship Id="rId6" Type="http://schemas.openxmlformats.org/officeDocument/2006/relationships/image" Target="../media/image12.png"/><Relationship Id="rId5" Type="http://schemas.openxmlformats.org/officeDocument/2006/relationships/image" Target="../media/image6.emf"/><Relationship Id="rId4" Type="http://schemas.openxmlformats.org/officeDocument/2006/relationships/oleObject" Target="../embeddings/oleObject15.bin"/></Relationships>
</file>

<file path=ppt/slides/_rels/slide16.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5.jpeg"/><Relationship Id="rId3" Type="http://schemas.openxmlformats.org/officeDocument/2006/relationships/notesSlide" Target="../notesSlides/notesSlide15.xml"/><Relationship Id="rId7" Type="http://schemas.openxmlformats.org/officeDocument/2006/relationships/image" Target="../media/image21.jpeg"/><Relationship Id="rId12" Type="http://schemas.openxmlformats.org/officeDocument/2006/relationships/image" Target="../media/image24.png"/><Relationship Id="rId2" Type="http://schemas.openxmlformats.org/officeDocument/2006/relationships/slideLayout" Target="../slideLayouts/slideLayout9.xml"/><Relationship Id="rId16" Type="http://schemas.openxmlformats.org/officeDocument/2006/relationships/image" Target="../media/image27.png"/><Relationship Id="rId1" Type="http://schemas.openxmlformats.org/officeDocument/2006/relationships/tags" Target="../tags/tag30.xml"/><Relationship Id="rId6" Type="http://schemas.openxmlformats.org/officeDocument/2006/relationships/image" Target="../media/image12.png"/><Relationship Id="rId11" Type="http://schemas.openxmlformats.org/officeDocument/2006/relationships/hyperlink" Target="https://freebies4mom.com/lowesgc/" TargetMode="External"/><Relationship Id="rId5" Type="http://schemas.openxmlformats.org/officeDocument/2006/relationships/image" Target="../media/image1.emf"/><Relationship Id="rId15" Type="http://schemas.openxmlformats.org/officeDocument/2006/relationships/image" Target="../media/image26.jpeg"/><Relationship Id="rId10" Type="http://schemas.openxmlformats.org/officeDocument/2006/relationships/image" Target="../media/image23.jpeg"/><Relationship Id="rId4" Type="http://schemas.openxmlformats.org/officeDocument/2006/relationships/oleObject" Target="../embeddings/oleObject16.bin"/><Relationship Id="rId9" Type="http://schemas.openxmlformats.org/officeDocument/2006/relationships/hyperlink" Target="https://fr.wikipedia.org/wiki/Amazon" TargetMode="External"/><Relationship Id="rId14" Type="http://schemas.openxmlformats.org/officeDocument/2006/relationships/hyperlink" Target="https://africanarguments.org/2013/03/walmart-in-africa-unpacking-the-monolithic-market-by-matt-mossman/" TargetMode="Externa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6.xml"/><Relationship Id="rId7" Type="http://schemas.openxmlformats.org/officeDocument/2006/relationships/image" Target="../media/image28.png"/><Relationship Id="rId2" Type="http://schemas.openxmlformats.org/officeDocument/2006/relationships/slideLayout" Target="../slideLayouts/slideLayout9.xml"/><Relationship Id="rId1" Type="http://schemas.openxmlformats.org/officeDocument/2006/relationships/tags" Target="../tags/tag31.xml"/><Relationship Id="rId6" Type="http://schemas.openxmlformats.org/officeDocument/2006/relationships/image" Target="../media/image12.png"/><Relationship Id="rId5" Type="http://schemas.openxmlformats.org/officeDocument/2006/relationships/image" Target="../media/image1.emf"/><Relationship Id="rId4" Type="http://schemas.openxmlformats.org/officeDocument/2006/relationships/oleObject" Target="../embeddings/oleObject16.bin"/></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7.xml"/><Relationship Id="rId7" Type="http://schemas.openxmlformats.org/officeDocument/2006/relationships/chart" Target="../charts/chart3.xml"/><Relationship Id="rId2" Type="http://schemas.openxmlformats.org/officeDocument/2006/relationships/slideLayout" Target="../slideLayouts/slideLayout9.xml"/><Relationship Id="rId1" Type="http://schemas.openxmlformats.org/officeDocument/2006/relationships/tags" Target="../tags/tag32.xml"/><Relationship Id="rId6" Type="http://schemas.openxmlformats.org/officeDocument/2006/relationships/image" Target="../media/image12.png"/><Relationship Id="rId5" Type="http://schemas.openxmlformats.org/officeDocument/2006/relationships/image" Target="../media/image1.emf"/><Relationship Id="rId4" Type="http://schemas.openxmlformats.org/officeDocument/2006/relationships/oleObject" Target="../embeddings/oleObject16.bin"/></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9.xml"/><Relationship Id="rId1" Type="http://schemas.openxmlformats.org/officeDocument/2006/relationships/tags" Target="../tags/tag33.xml"/><Relationship Id="rId6" Type="http://schemas.openxmlformats.org/officeDocument/2006/relationships/image" Target="../media/image12.png"/><Relationship Id="rId5" Type="http://schemas.openxmlformats.org/officeDocument/2006/relationships/image" Target="../media/image6.emf"/><Relationship Id="rId4" Type="http://schemas.openxmlformats.org/officeDocument/2006/relationships/oleObject" Target="../embeddings/oleObject15.bin"/></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notesSlide" Target="../notesSlides/notesSlide2.xml"/><Relationship Id="rId7" Type="http://schemas.openxmlformats.org/officeDocument/2006/relationships/image" Target="../media/image8.png"/><Relationship Id="rId2" Type="http://schemas.openxmlformats.org/officeDocument/2006/relationships/slideLayout" Target="../slideLayouts/slideLayout9.xml"/><Relationship Id="rId1" Type="http://schemas.openxmlformats.org/officeDocument/2006/relationships/tags" Target="../tags/tag17.xml"/><Relationship Id="rId6" Type="http://schemas.openxmlformats.org/officeDocument/2006/relationships/image" Target="../media/image7.jpeg"/><Relationship Id="rId5" Type="http://schemas.openxmlformats.org/officeDocument/2006/relationships/image" Target="../media/image6.emf"/><Relationship Id="rId10" Type="http://schemas.openxmlformats.org/officeDocument/2006/relationships/image" Target="../media/image11.png"/><Relationship Id="rId4" Type="http://schemas.openxmlformats.org/officeDocument/2006/relationships/oleObject" Target="../embeddings/oleObject14.bin"/><Relationship Id="rId9" Type="http://schemas.openxmlformats.org/officeDocument/2006/relationships/image" Target="../media/image10.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9.xml"/><Relationship Id="rId1" Type="http://schemas.openxmlformats.org/officeDocument/2006/relationships/tags" Target="../tags/tag34.xml"/><Relationship Id="rId6" Type="http://schemas.openxmlformats.org/officeDocument/2006/relationships/image" Target="../media/image12.png"/><Relationship Id="rId5" Type="http://schemas.openxmlformats.org/officeDocument/2006/relationships/image" Target="../media/image1.emf"/><Relationship Id="rId4" Type="http://schemas.openxmlformats.org/officeDocument/2006/relationships/oleObject" Target="../embeddings/oleObject16.bin"/></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0.xml"/><Relationship Id="rId7" Type="http://schemas.openxmlformats.org/officeDocument/2006/relationships/chart" Target="../charts/chart4.xml"/><Relationship Id="rId2" Type="http://schemas.openxmlformats.org/officeDocument/2006/relationships/slideLayout" Target="../slideLayouts/slideLayout9.xml"/><Relationship Id="rId1" Type="http://schemas.openxmlformats.org/officeDocument/2006/relationships/tags" Target="../tags/tag35.xml"/><Relationship Id="rId6" Type="http://schemas.openxmlformats.org/officeDocument/2006/relationships/image" Target="../media/image12.png"/><Relationship Id="rId5" Type="http://schemas.openxmlformats.org/officeDocument/2006/relationships/image" Target="../media/image1.emf"/><Relationship Id="rId4" Type="http://schemas.openxmlformats.org/officeDocument/2006/relationships/oleObject" Target="../embeddings/oleObject16.bin"/></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9.xml"/><Relationship Id="rId1" Type="http://schemas.openxmlformats.org/officeDocument/2006/relationships/tags" Target="../tags/tag36.xml"/><Relationship Id="rId6" Type="http://schemas.openxmlformats.org/officeDocument/2006/relationships/image" Target="../media/image12.png"/><Relationship Id="rId5" Type="http://schemas.openxmlformats.org/officeDocument/2006/relationships/image" Target="../media/image1.emf"/><Relationship Id="rId4" Type="http://schemas.openxmlformats.org/officeDocument/2006/relationships/oleObject" Target="../embeddings/oleObject16.bin"/></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9.xml"/><Relationship Id="rId1" Type="http://schemas.openxmlformats.org/officeDocument/2006/relationships/tags" Target="../tags/tag37.xml"/><Relationship Id="rId6" Type="http://schemas.openxmlformats.org/officeDocument/2006/relationships/image" Target="../media/image12.png"/><Relationship Id="rId5" Type="http://schemas.openxmlformats.org/officeDocument/2006/relationships/image" Target="../media/image1.emf"/><Relationship Id="rId4" Type="http://schemas.openxmlformats.org/officeDocument/2006/relationships/oleObject" Target="../embeddings/oleObject16.bin"/></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9.xml"/><Relationship Id="rId1" Type="http://schemas.openxmlformats.org/officeDocument/2006/relationships/tags" Target="../tags/tag38.xml"/><Relationship Id="rId6" Type="http://schemas.openxmlformats.org/officeDocument/2006/relationships/image" Target="../media/image12.png"/><Relationship Id="rId5" Type="http://schemas.openxmlformats.org/officeDocument/2006/relationships/image" Target="../media/image6.emf"/><Relationship Id="rId4" Type="http://schemas.openxmlformats.org/officeDocument/2006/relationships/oleObject" Target="../embeddings/oleObject15.bin"/></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9.xml"/><Relationship Id="rId1" Type="http://schemas.openxmlformats.org/officeDocument/2006/relationships/tags" Target="../tags/tag18.xml"/><Relationship Id="rId6" Type="http://schemas.openxmlformats.org/officeDocument/2006/relationships/image" Target="../media/image12.png"/><Relationship Id="rId5" Type="http://schemas.openxmlformats.org/officeDocument/2006/relationships/image" Target="../media/image6.emf"/><Relationship Id="rId4" Type="http://schemas.openxmlformats.org/officeDocument/2006/relationships/oleObject" Target="../embeddings/oleObject15.bin"/></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9.xml"/><Relationship Id="rId1" Type="http://schemas.openxmlformats.org/officeDocument/2006/relationships/tags" Target="../tags/tag19.xml"/><Relationship Id="rId6" Type="http://schemas.openxmlformats.org/officeDocument/2006/relationships/image" Target="../media/image12.png"/><Relationship Id="rId5" Type="http://schemas.openxmlformats.org/officeDocument/2006/relationships/image" Target="../media/image6.emf"/><Relationship Id="rId4" Type="http://schemas.openxmlformats.org/officeDocument/2006/relationships/oleObject" Target="../embeddings/oleObject15.bin"/></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13.png"/><Relationship Id="rId2" Type="http://schemas.openxmlformats.org/officeDocument/2006/relationships/slideLayout" Target="../slideLayouts/slideLayout9.xml"/><Relationship Id="rId1" Type="http://schemas.openxmlformats.org/officeDocument/2006/relationships/tags" Target="../tags/tag20.xml"/><Relationship Id="rId6" Type="http://schemas.openxmlformats.org/officeDocument/2006/relationships/image" Target="../media/image12.png"/><Relationship Id="rId5" Type="http://schemas.openxmlformats.org/officeDocument/2006/relationships/image" Target="../media/image1.emf"/><Relationship Id="rId4" Type="http://schemas.openxmlformats.org/officeDocument/2006/relationships/oleObject" Target="../embeddings/oleObject16.bin"/></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14.png"/><Relationship Id="rId2" Type="http://schemas.openxmlformats.org/officeDocument/2006/relationships/slideLayout" Target="../slideLayouts/slideLayout9.xml"/><Relationship Id="rId1" Type="http://schemas.openxmlformats.org/officeDocument/2006/relationships/tags" Target="../tags/tag21.xml"/><Relationship Id="rId6" Type="http://schemas.openxmlformats.org/officeDocument/2006/relationships/image" Target="../media/image12.png"/><Relationship Id="rId5" Type="http://schemas.openxmlformats.org/officeDocument/2006/relationships/image" Target="../media/image1.emf"/><Relationship Id="rId4" Type="http://schemas.openxmlformats.org/officeDocument/2006/relationships/oleObject" Target="../embeddings/oleObject16.bin"/></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chart" Target="../charts/chart1.xml"/><Relationship Id="rId2" Type="http://schemas.openxmlformats.org/officeDocument/2006/relationships/slideLayout" Target="../slideLayouts/slideLayout9.xml"/><Relationship Id="rId1" Type="http://schemas.openxmlformats.org/officeDocument/2006/relationships/tags" Target="../tags/tag22.xml"/><Relationship Id="rId6" Type="http://schemas.openxmlformats.org/officeDocument/2006/relationships/image" Target="../media/image12.png"/><Relationship Id="rId5" Type="http://schemas.openxmlformats.org/officeDocument/2006/relationships/image" Target="../media/image1.emf"/><Relationship Id="rId4" Type="http://schemas.openxmlformats.org/officeDocument/2006/relationships/oleObject" Target="../embeddings/oleObject16.bin"/></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image" Target="../media/image15.png"/><Relationship Id="rId2" Type="http://schemas.openxmlformats.org/officeDocument/2006/relationships/slideLayout" Target="../slideLayouts/slideLayout9.xml"/><Relationship Id="rId1" Type="http://schemas.openxmlformats.org/officeDocument/2006/relationships/tags" Target="../tags/tag23.xml"/><Relationship Id="rId6" Type="http://schemas.openxmlformats.org/officeDocument/2006/relationships/image" Target="../media/image12.png"/><Relationship Id="rId5" Type="http://schemas.openxmlformats.org/officeDocument/2006/relationships/image" Target="../media/image1.emf"/><Relationship Id="rId4" Type="http://schemas.openxmlformats.org/officeDocument/2006/relationships/oleObject" Target="../embeddings/oleObject16.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E6188B-E2B6-923C-EB7A-01CD6CF32B4D}"/>
            </a:ext>
          </a:extLst>
        </p:cNvPr>
        <p:cNvGrpSpPr/>
        <p:nvPr/>
      </p:nvGrpSpPr>
      <p:grpSpPr>
        <a:xfrm>
          <a:off x="0" y="0"/>
          <a:ext cx="0" cy="0"/>
          <a:chOff x="0" y="0"/>
          <a:chExt cx="0" cy="0"/>
        </a:xfrm>
      </p:grpSpPr>
      <p:pic>
        <p:nvPicPr>
          <p:cNvPr id="7" name="Picture 6" descr="A group of people in a store&#10;&#10;AI-generated content may be incorrect.">
            <a:extLst>
              <a:ext uri="{FF2B5EF4-FFF2-40B4-BE49-F238E27FC236}">
                <a16:creationId xmlns:a16="http://schemas.microsoft.com/office/drawing/2014/main" id="{E2163DA9-4F01-7D9D-CF2B-B5FA7D4DE170}"/>
              </a:ext>
            </a:extLst>
          </p:cNvPr>
          <p:cNvPicPr>
            <a:picLocks noChangeAspect="1"/>
          </p:cNvPicPr>
          <p:nvPr/>
        </p:nvPicPr>
        <p:blipFill>
          <a:blip r:embed="rId4"/>
          <a:stretch>
            <a:fillRect/>
          </a:stretch>
        </p:blipFill>
        <p:spPr>
          <a:xfrm>
            <a:off x="7882" y="15766"/>
            <a:ext cx="3881058" cy="5087410"/>
          </a:xfrm>
          <a:prstGeom prst="rect">
            <a:avLst/>
          </a:prstGeom>
          <a:ln>
            <a:solidFill>
              <a:schemeClr val="bg2"/>
            </a:solidFill>
          </a:ln>
        </p:spPr>
      </p:pic>
      <p:pic>
        <p:nvPicPr>
          <p:cNvPr id="3" name="Picture 2" descr="A truck parked on concrete&#10;&#10;AI-generated content may be incorrect.">
            <a:extLst>
              <a:ext uri="{FF2B5EF4-FFF2-40B4-BE49-F238E27FC236}">
                <a16:creationId xmlns:a16="http://schemas.microsoft.com/office/drawing/2014/main" id="{3A7FA40E-2856-8082-267B-FB1A0D5AAF81}"/>
              </a:ext>
            </a:extLst>
          </p:cNvPr>
          <p:cNvPicPr>
            <a:picLocks noChangeAspect="1"/>
          </p:cNvPicPr>
          <p:nvPr/>
        </p:nvPicPr>
        <p:blipFill>
          <a:blip r:embed="rId5"/>
          <a:stretch>
            <a:fillRect/>
          </a:stretch>
        </p:blipFill>
        <p:spPr>
          <a:xfrm>
            <a:off x="7885913" y="10510"/>
            <a:ext cx="4311286" cy="5086153"/>
          </a:xfrm>
          <a:prstGeom prst="rect">
            <a:avLst/>
          </a:prstGeom>
        </p:spPr>
      </p:pic>
      <p:sp>
        <p:nvSpPr>
          <p:cNvPr id="5" name="Rectangle 4">
            <a:extLst>
              <a:ext uri="{FF2B5EF4-FFF2-40B4-BE49-F238E27FC236}">
                <a16:creationId xmlns:a16="http://schemas.microsoft.com/office/drawing/2014/main" id="{F6DB9E84-215C-5CD2-0140-F6FB2F5A5B24}"/>
              </a:ext>
            </a:extLst>
          </p:cNvPr>
          <p:cNvSpPr/>
          <p:nvPr/>
        </p:nvSpPr>
        <p:spPr>
          <a:xfrm>
            <a:off x="6178" y="5090857"/>
            <a:ext cx="12191345" cy="1770306"/>
          </a:xfrm>
          <a:prstGeom prst="rect">
            <a:avLst/>
          </a:prstGeom>
          <a:solidFill>
            <a:srgbClr val="F96302"/>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a:p>
        </p:txBody>
      </p:sp>
      <p:graphicFrame>
        <p:nvGraphicFramePr>
          <p:cNvPr id="4" name="think-cell data - do not delete" hidden="1">
            <a:extLst>
              <a:ext uri="{FF2B5EF4-FFF2-40B4-BE49-F238E27FC236}">
                <a16:creationId xmlns:a16="http://schemas.microsoft.com/office/drawing/2014/main" id="{E9C2D88A-144C-E9A3-5416-7B835E83CAE9}"/>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21" imgH="423" progId="TCLayout.ActiveDocument.1">
                  <p:embed/>
                </p:oleObj>
              </mc:Choice>
              <mc:Fallback>
                <p:oleObj name="think-cell Slide" r:id="rId6" imgW="421" imgH="423" progId="TCLayout.ActiveDocument.1">
                  <p:embed/>
                  <p:pic>
                    <p:nvPicPr>
                      <p:cNvPr id="4" name="think-cell data - do not delete" hidden="1">
                        <a:extLst>
                          <a:ext uri="{FF2B5EF4-FFF2-40B4-BE49-F238E27FC236}">
                            <a16:creationId xmlns:a16="http://schemas.microsoft.com/office/drawing/2014/main" id="{E9C2D88A-144C-E9A3-5416-7B835E83CAE9}"/>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2" name="TextBox 1">
            <a:extLst>
              <a:ext uri="{FF2B5EF4-FFF2-40B4-BE49-F238E27FC236}">
                <a16:creationId xmlns:a16="http://schemas.microsoft.com/office/drawing/2014/main" id="{BB0E6A68-3FE4-CD09-564F-789EE7F33B97}"/>
              </a:ext>
            </a:extLst>
          </p:cNvPr>
          <p:cNvSpPr txBox="1"/>
          <p:nvPr/>
        </p:nvSpPr>
        <p:spPr>
          <a:xfrm>
            <a:off x="3708201" y="5414352"/>
            <a:ext cx="4682972" cy="11233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200" b="1">
                <a:solidFill>
                  <a:schemeClr val="bg1"/>
                </a:solidFill>
                <a:latin typeface="Arial Nova Cond"/>
              </a:rPr>
              <a:t>Company Valuation</a:t>
            </a:r>
            <a:endParaRPr lang="en-US" b="1">
              <a:solidFill>
                <a:schemeClr val="bg1"/>
              </a:solidFill>
              <a:latin typeface="Arial Nova Cond"/>
            </a:endParaRPr>
          </a:p>
          <a:p>
            <a:pPr algn="ctr"/>
            <a:endParaRPr lang="en-US" sz="1100" b="1">
              <a:solidFill>
                <a:schemeClr val="bg1"/>
              </a:solidFill>
              <a:latin typeface="Arial Nova Cond"/>
            </a:endParaRPr>
          </a:p>
          <a:p>
            <a:pPr algn="ctr"/>
            <a:r>
              <a:rPr lang="en-US" sz="2400" b="1">
                <a:solidFill>
                  <a:schemeClr val="bg1"/>
                </a:solidFill>
                <a:latin typeface="Arial Nova Cond"/>
              </a:rPr>
              <a:t>NYSE: HD</a:t>
            </a:r>
          </a:p>
        </p:txBody>
      </p:sp>
      <p:pic>
        <p:nvPicPr>
          <p:cNvPr id="11" name="Picture 10" descr="A white text on an orange background&#10;&#10;AI-generated content may be incorrect.">
            <a:extLst>
              <a:ext uri="{FF2B5EF4-FFF2-40B4-BE49-F238E27FC236}">
                <a16:creationId xmlns:a16="http://schemas.microsoft.com/office/drawing/2014/main" id="{0BFA63C5-91A5-DBC0-223F-4CC33D7A1CE8}"/>
              </a:ext>
            </a:extLst>
          </p:cNvPr>
          <p:cNvPicPr>
            <a:picLocks noChangeAspect="1"/>
          </p:cNvPicPr>
          <p:nvPr/>
        </p:nvPicPr>
        <p:blipFill>
          <a:blip r:embed="rId8"/>
          <a:stretch>
            <a:fillRect/>
          </a:stretch>
        </p:blipFill>
        <p:spPr>
          <a:xfrm>
            <a:off x="599220" y="5502112"/>
            <a:ext cx="932240" cy="942522"/>
          </a:xfrm>
          <a:prstGeom prst="rect">
            <a:avLst/>
          </a:prstGeom>
          <a:ln w="57150">
            <a:solidFill>
              <a:schemeClr val="bg1"/>
            </a:solidFill>
          </a:ln>
        </p:spPr>
      </p:pic>
      <p:pic>
        <p:nvPicPr>
          <p:cNvPr id="8" name="Picture 7" descr="A person and person in a store&#10;&#10;AI-generated content may be incorrect.">
            <a:extLst>
              <a:ext uri="{FF2B5EF4-FFF2-40B4-BE49-F238E27FC236}">
                <a16:creationId xmlns:a16="http://schemas.microsoft.com/office/drawing/2014/main" id="{A0546C84-1B43-AE75-9E10-65865D3595BE}"/>
              </a:ext>
            </a:extLst>
          </p:cNvPr>
          <p:cNvPicPr>
            <a:picLocks noChangeAspect="1"/>
          </p:cNvPicPr>
          <p:nvPr/>
        </p:nvPicPr>
        <p:blipFill>
          <a:blip r:embed="rId9"/>
          <a:stretch>
            <a:fillRect/>
          </a:stretch>
        </p:blipFill>
        <p:spPr>
          <a:xfrm>
            <a:off x="3890870" y="6824"/>
            <a:ext cx="4321597" cy="5089274"/>
          </a:xfrm>
          <a:prstGeom prst="rect">
            <a:avLst/>
          </a:prstGeom>
          <a:ln w="28575">
            <a:solidFill>
              <a:schemeClr val="bg1"/>
            </a:solidFill>
          </a:ln>
        </p:spPr>
      </p:pic>
      <p:sp>
        <p:nvSpPr>
          <p:cNvPr id="9" name="Rectangle 8">
            <a:extLst>
              <a:ext uri="{FF2B5EF4-FFF2-40B4-BE49-F238E27FC236}">
                <a16:creationId xmlns:a16="http://schemas.microsoft.com/office/drawing/2014/main" id="{A93F4656-DD83-171F-4BA0-5A50DC2AFC2B}"/>
              </a:ext>
            </a:extLst>
          </p:cNvPr>
          <p:cNvSpPr/>
          <p:nvPr/>
        </p:nvSpPr>
        <p:spPr>
          <a:xfrm>
            <a:off x="18237" y="5029851"/>
            <a:ext cx="12181577" cy="11983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715450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727E40-C8FF-DFFB-34C3-9B1A4472E1B8}"/>
            </a:ext>
          </a:extLst>
        </p:cNvPr>
        <p:cNvGrpSpPr/>
        <p:nvPr/>
      </p:nvGrpSpPr>
      <p:grpSpPr>
        <a:xfrm>
          <a:off x="0" y="0"/>
          <a:ext cx="0" cy="0"/>
          <a:chOff x="0" y="0"/>
          <a:chExt cx="0" cy="0"/>
        </a:xfrm>
      </p:grpSpPr>
      <p:graphicFrame>
        <p:nvGraphicFramePr>
          <p:cNvPr id="16" name="think-cell data - do not delete" hidden="1">
            <a:extLst>
              <a:ext uri="{FF2B5EF4-FFF2-40B4-BE49-F238E27FC236}">
                <a16:creationId xmlns:a16="http://schemas.microsoft.com/office/drawing/2014/main" id="{030858D9-773A-1F2F-DD94-48ABEC23C4D5}"/>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21" imgH="420" progId="TCLayout.ActiveDocument.1">
                  <p:embed/>
                </p:oleObj>
              </mc:Choice>
              <mc:Fallback>
                <p:oleObj name="think-cell Slide" r:id="rId4" imgW="421" imgH="420" progId="TCLayout.ActiveDocument.1">
                  <p:embed/>
                  <p:pic>
                    <p:nvPicPr>
                      <p:cNvPr id="16" name="think-cell data - do not delete" hidden="1">
                        <a:extLst>
                          <a:ext uri="{FF2B5EF4-FFF2-40B4-BE49-F238E27FC236}">
                            <a16:creationId xmlns:a16="http://schemas.microsoft.com/office/drawing/2014/main" id="{030858D9-773A-1F2F-DD94-48ABEC23C4D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Title 6">
            <a:extLst>
              <a:ext uri="{FF2B5EF4-FFF2-40B4-BE49-F238E27FC236}">
                <a16:creationId xmlns:a16="http://schemas.microsoft.com/office/drawing/2014/main" id="{B85F3AE0-745D-C25C-BEA7-EE80CC49DB14}"/>
              </a:ext>
            </a:extLst>
          </p:cNvPr>
          <p:cNvSpPr>
            <a:spLocks noGrp="1"/>
          </p:cNvSpPr>
          <p:nvPr>
            <p:ph type="title" idx="4294967295"/>
          </p:nvPr>
        </p:nvSpPr>
        <p:spPr>
          <a:xfrm>
            <a:off x="417689" y="236235"/>
            <a:ext cx="10726738" cy="637097"/>
          </a:xfrm>
        </p:spPr>
        <p:txBody>
          <a:bodyPr vert="horz"/>
          <a:lstStyle/>
          <a:p>
            <a:r>
              <a:rPr lang="en-US" sz="2300">
                <a:solidFill>
                  <a:schemeClr val="tx1"/>
                </a:solidFill>
                <a:latin typeface="Arial Nova Cond"/>
              </a:rPr>
              <a:t>Steady cash generation and scale advantages, offset by near-term housing headwinds, suggest HD should be valued at $235 per share, 30% below its current price</a:t>
            </a:r>
          </a:p>
        </p:txBody>
      </p:sp>
      <p:sp>
        <p:nvSpPr>
          <p:cNvPr id="8" name="Text Placeholder 7">
            <a:extLst>
              <a:ext uri="{FF2B5EF4-FFF2-40B4-BE49-F238E27FC236}">
                <a16:creationId xmlns:a16="http://schemas.microsoft.com/office/drawing/2014/main" id="{5AB3DFBE-5ABD-060F-1015-D3B9CBA327E8}"/>
              </a:ext>
            </a:extLst>
          </p:cNvPr>
          <p:cNvSpPr>
            <a:spLocks noGrp="1"/>
          </p:cNvSpPr>
          <p:nvPr>
            <p:ph type="body" sz="quarter" idx="4294967295"/>
          </p:nvPr>
        </p:nvSpPr>
        <p:spPr>
          <a:xfrm>
            <a:off x="420317" y="2338158"/>
            <a:ext cx="3007787" cy="1142488"/>
          </a:xfrm>
          <a:solidFill>
            <a:srgbClr val="F96302"/>
          </a:solidFill>
          <a:ln w="28575">
            <a:solidFill>
              <a:schemeClr val="tx1"/>
            </a:solidFill>
          </a:ln>
        </p:spPr>
        <p:txBody>
          <a:bodyPr vert="horz" wrap="square" lIns="0" tIns="0" rIns="0" bIns="0" rtlCol="0" anchor="ctr">
            <a:noAutofit/>
          </a:bodyPr>
          <a:lstStyle/>
          <a:p>
            <a:pPr marL="0" indent="0" algn="ctr">
              <a:buNone/>
            </a:pPr>
            <a:r>
              <a:rPr lang="en-US" b="1">
                <a:solidFill>
                  <a:schemeClr val="bg1"/>
                </a:solidFill>
                <a:latin typeface="Arial Nova"/>
              </a:rPr>
              <a:t>Pro Ecosystem Anchors Revenue Growth</a:t>
            </a:r>
          </a:p>
        </p:txBody>
      </p:sp>
      <p:sp>
        <p:nvSpPr>
          <p:cNvPr id="9" name="Content Placeholder 8">
            <a:extLst>
              <a:ext uri="{FF2B5EF4-FFF2-40B4-BE49-F238E27FC236}">
                <a16:creationId xmlns:a16="http://schemas.microsoft.com/office/drawing/2014/main" id="{D69EA72E-B90D-DE3D-5A27-E8373363D56F}"/>
              </a:ext>
            </a:extLst>
          </p:cNvPr>
          <p:cNvSpPr>
            <a:spLocks noGrp="1"/>
          </p:cNvSpPr>
          <p:nvPr>
            <p:ph sz="quarter" idx="4294967295"/>
          </p:nvPr>
        </p:nvSpPr>
        <p:spPr>
          <a:xfrm>
            <a:off x="3607759" y="3814481"/>
            <a:ext cx="8483600" cy="1233688"/>
          </a:xfrm>
        </p:spPr>
        <p:txBody>
          <a:bodyPr/>
          <a:lstStyle/>
          <a:p>
            <a:pPr>
              <a:buFont typeface="Wingdings" panose="020B0004020202020204" pitchFamily="34" charset="0"/>
              <a:buChar char="§"/>
            </a:pPr>
            <a:r>
              <a:rPr lang="en-US" sz="1600">
                <a:solidFill>
                  <a:srgbClr val="999999"/>
                </a:solidFill>
                <a:latin typeface="Arial Nova"/>
                <a:cs typeface="Arial"/>
              </a:rPr>
              <a:t>HD's scale, private brands, and omnichannel logistics drive industry-leading profitability: gross margin </a:t>
            </a:r>
            <a:r>
              <a:rPr lang="en-US" sz="1600" b="1">
                <a:solidFill>
                  <a:srgbClr val="999999"/>
                </a:solidFill>
                <a:latin typeface="Arial Nova"/>
                <a:cs typeface="Arial"/>
              </a:rPr>
              <a:t>~33%</a:t>
            </a:r>
            <a:r>
              <a:rPr lang="en-US" sz="1600">
                <a:solidFill>
                  <a:srgbClr val="999999"/>
                </a:solidFill>
                <a:latin typeface="Arial Nova"/>
                <a:cs typeface="Arial"/>
              </a:rPr>
              <a:t>, EBIT margin </a:t>
            </a:r>
            <a:r>
              <a:rPr lang="en-US" sz="1600" b="1">
                <a:solidFill>
                  <a:srgbClr val="999999"/>
                </a:solidFill>
                <a:latin typeface="Arial Nova"/>
                <a:cs typeface="Arial"/>
              </a:rPr>
              <a:t>~12%</a:t>
            </a:r>
            <a:r>
              <a:rPr lang="en-US" sz="1600">
                <a:solidFill>
                  <a:srgbClr val="999999"/>
                </a:solidFill>
                <a:latin typeface="Arial Nova"/>
                <a:cs typeface="Arial"/>
              </a:rPr>
              <a:t>, and ROIC </a:t>
            </a:r>
            <a:r>
              <a:rPr lang="en-US" sz="1600" b="1">
                <a:solidFill>
                  <a:srgbClr val="999999"/>
                </a:solidFill>
                <a:latin typeface="Arial Nova"/>
                <a:cs typeface="Arial"/>
              </a:rPr>
              <a:t>~18%</a:t>
            </a:r>
            <a:endParaRPr lang="en-US">
              <a:solidFill>
                <a:srgbClr val="999999"/>
              </a:solidFill>
            </a:endParaRPr>
          </a:p>
          <a:p>
            <a:pPr>
              <a:buFont typeface="Wingdings" panose="020B0004020202020204" pitchFamily="34" charset="0"/>
              <a:buChar char="§"/>
            </a:pPr>
            <a:r>
              <a:rPr lang="en-US" sz="1600">
                <a:solidFill>
                  <a:srgbClr val="999999"/>
                </a:solidFill>
                <a:latin typeface="Arial Nova"/>
                <a:cs typeface="Arial"/>
              </a:rPr>
              <a:t>Private label brands and centralized procurement allow HD to hold COGS stable even as rivals face supply-chain pressure, supporting the gross margin assumption</a:t>
            </a:r>
          </a:p>
          <a:p>
            <a:pPr>
              <a:buFont typeface="Wingdings" panose="020B0004020202020204" pitchFamily="34" charset="0"/>
              <a:buChar char="§"/>
            </a:pPr>
            <a:endParaRPr lang="en-US"/>
          </a:p>
          <a:p>
            <a:pPr>
              <a:buFont typeface="Wingdings" panose="020B0004020202020204" pitchFamily="34" charset="0"/>
              <a:buChar char="§"/>
            </a:pPr>
            <a:endParaRPr lang="en-US"/>
          </a:p>
        </p:txBody>
      </p:sp>
      <p:sp>
        <p:nvSpPr>
          <p:cNvPr id="10" name="Text Placeholder 9">
            <a:extLst>
              <a:ext uri="{FF2B5EF4-FFF2-40B4-BE49-F238E27FC236}">
                <a16:creationId xmlns:a16="http://schemas.microsoft.com/office/drawing/2014/main" id="{0818D8CE-E79D-1EDB-0ED8-40E832DC0B92}"/>
              </a:ext>
            </a:extLst>
          </p:cNvPr>
          <p:cNvSpPr>
            <a:spLocks noGrp="1"/>
          </p:cNvSpPr>
          <p:nvPr>
            <p:ph type="body" sz="quarter" idx="4294967295"/>
          </p:nvPr>
        </p:nvSpPr>
        <p:spPr>
          <a:xfrm>
            <a:off x="399878" y="3718152"/>
            <a:ext cx="3005392" cy="1143006"/>
          </a:xfrm>
          <a:solidFill>
            <a:srgbClr val="ED7D31">
              <a:alpha val="60000"/>
            </a:srgbClr>
          </a:solidFill>
          <a:ln w="28575">
            <a:noFill/>
          </a:ln>
        </p:spPr>
        <p:txBody>
          <a:bodyPr vert="horz" lIns="0" tIns="0" rIns="0" bIns="0" rtlCol="0" anchor="ctr">
            <a:noAutofit/>
          </a:bodyPr>
          <a:lstStyle/>
          <a:p>
            <a:pPr marL="0" indent="0" algn="ctr">
              <a:buNone/>
            </a:pPr>
            <a:r>
              <a:rPr lang="en-US" b="1">
                <a:solidFill>
                  <a:schemeClr val="bg1"/>
                </a:solidFill>
                <a:latin typeface="Arial Nova"/>
              </a:rPr>
              <a:t>Scale and Efficiency Defends Margins</a:t>
            </a:r>
          </a:p>
        </p:txBody>
      </p:sp>
      <p:sp>
        <p:nvSpPr>
          <p:cNvPr id="11" name="Text Placeholder 10">
            <a:extLst>
              <a:ext uri="{FF2B5EF4-FFF2-40B4-BE49-F238E27FC236}">
                <a16:creationId xmlns:a16="http://schemas.microsoft.com/office/drawing/2014/main" id="{C7C091F2-0BB8-AEE8-57F9-5103F261F872}"/>
              </a:ext>
            </a:extLst>
          </p:cNvPr>
          <p:cNvSpPr>
            <a:spLocks noGrp="1"/>
          </p:cNvSpPr>
          <p:nvPr>
            <p:ph type="body" sz="quarter" idx="4294967295"/>
          </p:nvPr>
        </p:nvSpPr>
        <p:spPr>
          <a:xfrm>
            <a:off x="422983" y="1030339"/>
            <a:ext cx="3013081" cy="1140068"/>
          </a:xfrm>
          <a:solidFill>
            <a:srgbClr val="F96302">
              <a:alpha val="60000"/>
            </a:srgbClr>
          </a:solidFill>
          <a:ln w="28575">
            <a:noFill/>
          </a:ln>
        </p:spPr>
        <p:txBody>
          <a:bodyPr vert="horz" lIns="0" tIns="0" rIns="0" bIns="0" rtlCol="0" anchor="ctr">
            <a:noAutofit/>
          </a:bodyPr>
          <a:lstStyle/>
          <a:p>
            <a:pPr marL="0" indent="0" algn="ctr">
              <a:buNone/>
            </a:pPr>
            <a:r>
              <a:rPr lang="en-US" b="1">
                <a:solidFill>
                  <a:schemeClr val="bg1"/>
                </a:solidFill>
                <a:latin typeface="Arial Nova"/>
              </a:rPr>
              <a:t>Macro and Housing Uncertainty</a:t>
            </a:r>
          </a:p>
        </p:txBody>
      </p:sp>
      <p:sp>
        <p:nvSpPr>
          <p:cNvPr id="13" name="Content Placeholder 12">
            <a:extLst>
              <a:ext uri="{FF2B5EF4-FFF2-40B4-BE49-F238E27FC236}">
                <a16:creationId xmlns:a16="http://schemas.microsoft.com/office/drawing/2014/main" id="{7AD8925F-B25D-EE5F-A93A-45C989802678}"/>
              </a:ext>
            </a:extLst>
          </p:cNvPr>
          <p:cNvSpPr>
            <a:spLocks noGrp="1"/>
          </p:cNvSpPr>
          <p:nvPr>
            <p:ph sz="quarter" idx="4294967295"/>
          </p:nvPr>
        </p:nvSpPr>
        <p:spPr>
          <a:xfrm>
            <a:off x="3607759" y="2418717"/>
            <a:ext cx="8483600" cy="1061829"/>
          </a:xfrm>
        </p:spPr>
        <p:txBody>
          <a:bodyPr/>
          <a:lstStyle/>
          <a:p>
            <a:pPr>
              <a:buFont typeface="Wingdings" panose="020B0004020202020204" pitchFamily="34" charset="0"/>
              <a:buChar char="§"/>
            </a:pPr>
            <a:r>
              <a:rPr lang="en-US" sz="1600">
                <a:solidFill>
                  <a:schemeClr val="tx1"/>
                </a:solidFill>
                <a:latin typeface="Arial Nova"/>
                <a:cs typeface="Arial"/>
              </a:rPr>
              <a:t>Pro customers generate larger and more frequent purchases than DIY customers, providing a stable source of </a:t>
            </a:r>
            <a:r>
              <a:rPr lang="en-US" sz="1600" b="1">
                <a:solidFill>
                  <a:schemeClr val="tx1"/>
                </a:solidFill>
                <a:latin typeface="Arial Nova"/>
                <a:cs typeface="Arial"/>
              </a:rPr>
              <a:t>recurring revenue</a:t>
            </a:r>
            <a:endParaRPr lang="en-US" sz="1600">
              <a:solidFill>
                <a:schemeClr val="tx1"/>
              </a:solidFill>
              <a:latin typeface="Arial Nova"/>
              <a:cs typeface="Arial"/>
            </a:endParaRPr>
          </a:p>
          <a:p>
            <a:pPr>
              <a:buFont typeface="Wingdings" panose="020B0004020202020204" pitchFamily="34" charset="0"/>
              <a:buChar char="§"/>
            </a:pPr>
            <a:r>
              <a:rPr lang="en-US" sz="1600">
                <a:solidFill>
                  <a:schemeClr val="tx1"/>
                </a:solidFill>
                <a:latin typeface="Arial Nova"/>
                <a:ea typeface="+mn-lt"/>
                <a:cs typeface="Arial"/>
              </a:rPr>
              <a:t>Investments in delivery</a:t>
            </a:r>
            <a:r>
              <a:rPr lang="en-US" sz="1600">
                <a:solidFill>
                  <a:schemeClr val="tx1"/>
                </a:solidFill>
                <a:latin typeface="Arial Nova"/>
                <a:cs typeface="Arial"/>
              </a:rPr>
              <a:t>, </a:t>
            </a:r>
            <a:r>
              <a:rPr lang="en-US" sz="1600">
                <a:solidFill>
                  <a:schemeClr val="tx1"/>
                </a:solidFill>
                <a:latin typeface="Arial Nova"/>
                <a:ea typeface="+mn-lt"/>
                <a:cs typeface="Arial"/>
              </a:rPr>
              <a:t>fulfillment</a:t>
            </a:r>
            <a:r>
              <a:rPr lang="en-US" sz="1600">
                <a:solidFill>
                  <a:schemeClr val="tx1"/>
                </a:solidFill>
                <a:latin typeface="Arial Nova"/>
                <a:cs typeface="Arial"/>
              </a:rPr>
              <a:t>, and </a:t>
            </a:r>
            <a:r>
              <a:rPr lang="en-US" sz="1600">
                <a:solidFill>
                  <a:schemeClr val="tx1"/>
                </a:solidFill>
                <a:latin typeface="Arial Nova"/>
                <a:ea typeface="+mn-lt"/>
                <a:cs typeface="Arial"/>
              </a:rPr>
              <a:t>trade-focused services strengthen customer loyalty and help Home Depot capture a </a:t>
            </a:r>
            <a:r>
              <a:rPr lang="en-US" sz="1600" b="1">
                <a:solidFill>
                  <a:schemeClr val="tx1"/>
                </a:solidFill>
                <a:latin typeface="Arial Nova"/>
                <a:ea typeface="+mn-lt"/>
                <a:cs typeface="Arial"/>
              </a:rPr>
              <a:t>greater share of professional spending</a:t>
            </a:r>
            <a:endParaRPr lang="en-US" b="1">
              <a:solidFill>
                <a:schemeClr val="tx1"/>
              </a:solidFill>
              <a:latin typeface="Arial Nova"/>
            </a:endParaRPr>
          </a:p>
        </p:txBody>
      </p:sp>
      <p:sp>
        <p:nvSpPr>
          <p:cNvPr id="14" name="Content Placeholder 13">
            <a:extLst>
              <a:ext uri="{FF2B5EF4-FFF2-40B4-BE49-F238E27FC236}">
                <a16:creationId xmlns:a16="http://schemas.microsoft.com/office/drawing/2014/main" id="{CDF4550D-5726-5831-3397-043B0A05A579}"/>
              </a:ext>
            </a:extLst>
          </p:cNvPr>
          <p:cNvSpPr>
            <a:spLocks noGrp="1"/>
          </p:cNvSpPr>
          <p:nvPr>
            <p:ph sz="quarter" idx="4294967295"/>
          </p:nvPr>
        </p:nvSpPr>
        <p:spPr>
          <a:xfrm>
            <a:off x="3607759" y="1075453"/>
            <a:ext cx="8483600" cy="1092607"/>
          </a:xfrm>
        </p:spPr>
        <p:txBody>
          <a:bodyPr/>
          <a:lstStyle/>
          <a:p>
            <a:pPr>
              <a:buFont typeface="Wingdings" panose="020B0004020202020204" pitchFamily="34" charset="0"/>
              <a:buChar char="§"/>
            </a:pPr>
            <a:r>
              <a:rPr lang="en-US" sz="1600">
                <a:solidFill>
                  <a:srgbClr val="999999"/>
                </a:solidFill>
                <a:latin typeface="Arial Nova"/>
              </a:rPr>
              <a:t>Higher mortgage rates and low housing turnover have frozen big-ticket, debt-financed remodels, causing consumers to hold off on large projects</a:t>
            </a:r>
            <a:endParaRPr lang="en-US">
              <a:solidFill>
                <a:srgbClr val="999999"/>
              </a:solidFill>
              <a:latin typeface="Arial Nova"/>
            </a:endParaRPr>
          </a:p>
          <a:p>
            <a:pPr>
              <a:buFont typeface="Wingdings" panose="020B0004020202020204" pitchFamily="34" charset="0"/>
              <a:buChar char="§"/>
            </a:pPr>
            <a:r>
              <a:rPr lang="en-US" sz="1600">
                <a:solidFill>
                  <a:srgbClr val="999999"/>
                </a:solidFill>
                <a:latin typeface="Arial Nova"/>
              </a:rPr>
              <a:t>Housing turnover has declined to a </a:t>
            </a:r>
            <a:r>
              <a:rPr lang="en-US" sz="1600" b="1">
                <a:solidFill>
                  <a:srgbClr val="999999"/>
                </a:solidFill>
                <a:latin typeface="Arial Nova"/>
              </a:rPr>
              <a:t>30-year low</a:t>
            </a:r>
            <a:r>
              <a:rPr lang="en-US" sz="1600">
                <a:solidFill>
                  <a:srgbClr val="999999"/>
                </a:solidFill>
                <a:latin typeface="Arial Nova"/>
              </a:rPr>
              <a:t>, with recent coverage still proving the market to be subdued with turnover far below pre-pandemic norms</a:t>
            </a:r>
          </a:p>
        </p:txBody>
      </p:sp>
      <p:sp>
        <p:nvSpPr>
          <p:cNvPr id="15" name="Content Placeholder 14">
            <a:extLst>
              <a:ext uri="{FF2B5EF4-FFF2-40B4-BE49-F238E27FC236}">
                <a16:creationId xmlns:a16="http://schemas.microsoft.com/office/drawing/2014/main" id="{9DC97607-31AD-857A-7885-5DF0946C336E}"/>
              </a:ext>
            </a:extLst>
          </p:cNvPr>
          <p:cNvSpPr>
            <a:spLocks noGrp="1"/>
          </p:cNvSpPr>
          <p:nvPr>
            <p:ph sz="quarter" idx="4294967295"/>
          </p:nvPr>
        </p:nvSpPr>
        <p:spPr>
          <a:xfrm>
            <a:off x="3607759" y="5156886"/>
            <a:ext cx="8483600" cy="1362467"/>
          </a:xfrm>
        </p:spPr>
        <p:txBody>
          <a:bodyPr/>
          <a:lstStyle/>
          <a:p>
            <a:pPr>
              <a:buFont typeface="Wingdings" panose="020B0004020202020204" pitchFamily="34" charset="0"/>
              <a:buChar char="§"/>
            </a:pPr>
            <a:r>
              <a:rPr lang="en-US" sz="1600">
                <a:solidFill>
                  <a:srgbClr val="999999"/>
                </a:solidFill>
                <a:latin typeface="Arial Nova"/>
              </a:rPr>
              <a:t>Our DCF values HD at </a:t>
            </a:r>
            <a:r>
              <a:rPr lang="en-US" sz="1600" b="1">
                <a:solidFill>
                  <a:srgbClr val="999999"/>
                </a:solidFill>
                <a:latin typeface="Arial Nova"/>
              </a:rPr>
              <a:t>$</a:t>
            </a:r>
            <a:r>
              <a:rPr lang="en-US" b="1">
                <a:solidFill>
                  <a:srgbClr val="999999"/>
                </a:solidFill>
                <a:latin typeface="Arial Nova"/>
              </a:rPr>
              <a:t>235</a:t>
            </a:r>
            <a:r>
              <a:rPr lang="en-US" sz="1600" b="1">
                <a:solidFill>
                  <a:srgbClr val="999999"/>
                </a:solidFill>
                <a:latin typeface="Arial Nova"/>
              </a:rPr>
              <a:t> per share</a:t>
            </a:r>
            <a:r>
              <a:rPr lang="en-US" sz="1600">
                <a:solidFill>
                  <a:srgbClr val="999999"/>
                </a:solidFill>
                <a:latin typeface="Arial Nova"/>
              </a:rPr>
              <a:t> – </a:t>
            </a:r>
            <a:r>
              <a:rPr lang="en-US" sz="1600" b="1">
                <a:solidFill>
                  <a:srgbClr val="999999"/>
                </a:solidFill>
                <a:latin typeface="Arial Nova"/>
              </a:rPr>
              <a:t>30%</a:t>
            </a:r>
            <a:r>
              <a:rPr lang="en-US" sz="1600">
                <a:solidFill>
                  <a:srgbClr val="999999"/>
                </a:solidFill>
                <a:latin typeface="Arial Nova"/>
              </a:rPr>
              <a:t> lower than the </a:t>
            </a:r>
            <a:r>
              <a:rPr lang="en-US" sz="1600" b="1">
                <a:solidFill>
                  <a:srgbClr val="999999"/>
                </a:solidFill>
                <a:latin typeface="Arial Nova"/>
              </a:rPr>
              <a:t>$334 current market price</a:t>
            </a:r>
            <a:r>
              <a:rPr lang="en-US" sz="1600">
                <a:solidFill>
                  <a:srgbClr val="999999"/>
                </a:solidFill>
                <a:latin typeface="Arial Nova"/>
              </a:rPr>
              <a:t>, implying stronger</a:t>
            </a:r>
            <a:r>
              <a:rPr lang="en-US">
                <a:solidFill>
                  <a:srgbClr val="999999"/>
                </a:solidFill>
                <a:latin typeface="Arial Nova"/>
              </a:rPr>
              <a:t> </a:t>
            </a:r>
            <a:r>
              <a:rPr lang="en-US" sz="1600">
                <a:solidFill>
                  <a:srgbClr val="999999"/>
                </a:solidFill>
                <a:latin typeface="Arial Nova"/>
              </a:rPr>
              <a:t>long-term growth than our model supports</a:t>
            </a:r>
            <a:endParaRPr lang="en-US">
              <a:solidFill>
                <a:srgbClr val="999999"/>
              </a:solidFill>
            </a:endParaRPr>
          </a:p>
          <a:p>
            <a:pPr>
              <a:buFont typeface="Wingdings" panose="020B0004020202020204" pitchFamily="34" charset="0"/>
              <a:buChar char="§"/>
            </a:pPr>
            <a:r>
              <a:rPr lang="en-US" sz="1600">
                <a:solidFill>
                  <a:srgbClr val="999999"/>
                </a:solidFill>
                <a:latin typeface="Arial Nova"/>
                <a:ea typeface="+mn-lt"/>
                <a:cs typeface="+mn-lt"/>
              </a:rPr>
              <a:t>The current share price appears to fully price in future growth opportunities, offering limited upside while leaving investors vulnerable to macroeconomic risks</a:t>
            </a:r>
            <a:endParaRPr lang="en-US" sz="1600">
              <a:solidFill>
                <a:srgbClr val="999999"/>
              </a:solidFill>
              <a:latin typeface="Arial Nova"/>
            </a:endParaRPr>
          </a:p>
          <a:p>
            <a:pPr>
              <a:buFont typeface="Wingdings" panose="020B0004020202020204" pitchFamily="34" charset="0"/>
              <a:buChar char="§"/>
            </a:pPr>
            <a:endParaRPr lang="en-US" sz="1600"/>
          </a:p>
        </p:txBody>
      </p:sp>
      <p:pic>
        <p:nvPicPr>
          <p:cNvPr id="4" name="Picture 3">
            <a:extLst>
              <a:ext uri="{FF2B5EF4-FFF2-40B4-BE49-F238E27FC236}">
                <a16:creationId xmlns:a16="http://schemas.microsoft.com/office/drawing/2014/main" id="{48079650-FA26-D104-B70E-0F809C785F07}"/>
              </a:ext>
            </a:extLst>
          </p:cNvPr>
          <p:cNvPicPr>
            <a:picLocks noChangeAspect="1"/>
          </p:cNvPicPr>
          <p:nvPr/>
        </p:nvPicPr>
        <p:blipFill>
          <a:blip r:embed="rId6"/>
          <a:stretch>
            <a:fillRect/>
          </a:stretch>
        </p:blipFill>
        <p:spPr>
          <a:xfrm>
            <a:off x="11144528" y="238218"/>
            <a:ext cx="689315" cy="699858"/>
          </a:xfrm>
          <a:prstGeom prst="rect">
            <a:avLst/>
          </a:prstGeom>
          <a:ln w="28575">
            <a:solidFill>
              <a:schemeClr val="tx1"/>
            </a:solidFill>
          </a:ln>
        </p:spPr>
      </p:pic>
      <p:sp>
        <p:nvSpPr>
          <p:cNvPr id="5" name="Text Placeholder 10">
            <a:extLst>
              <a:ext uri="{FF2B5EF4-FFF2-40B4-BE49-F238E27FC236}">
                <a16:creationId xmlns:a16="http://schemas.microsoft.com/office/drawing/2014/main" id="{2CDF0698-3831-3603-847A-5143679A3338}"/>
              </a:ext>
            </a:extLst>
          </p:cNvPr>
          <p:cNvSpPr txBox="1">
            <a:spLocks/>
          </p:cNvSpPr>
          <p:nvPr/>
        </p:nvSpPr>
        <p:spPr>
          <a:xfrm>
            <a:off x="397856" y="5126529"/>
            <a:ext cx="3006985" cy="1140068"/>
          </a:xfrm>
          <a:prstGeom prst="rect">
            <a:avLst/>
          </a:prstGeom>
          <a:solidFill>
            <a:srgbClr val="ED7D31">
              <a:alpha val="60000"/>
            </a:srgbClr>
          </a:solidFill>
          <a:ln w="28575">
            <a:noFill/>
          </a:ln>
        </p:spPr>
        <p:txBody>
          <a:bodyPr vert="horz" lIns="0" tIns="0" rIns="0" bIns="0" rtlCol="0" anchor="ctr">
            <a:noAutofit/>
          </a:bodyPr>
          <a:lstStyle>
            <a:lvl1pPr marL="182880" indent="-182880" algn="l" defTabSz="914400" rtl="0" eaLnBrk="1" latinLnBrk="0" hangingPunct="1">
              <a:lnSpc>
                <a:spcPct val="100000"/>
              </a:lnSpc>
              <a:spcBef>
                <a:spcPts val="0"/>
              </a:spcBef>
              <a:spcAft>
                <a:spcPts val="600"/>
              </a:spcAft>
              <a:buClr>
                <a:schemeClr val="accent1"/>
              </a:buClr>
              <a:buFont typeface="Aptos" panose="020B0004020202020204" pitchFamily="34" charset="0"/>
              <a:buChar char="•"/>
              <a:defRPr lang="en-US" sz="1800" kern="1200" dirty="0">
                <a:solidFill>
                  <a:schemeClr val="tx1">
                    <a:lumMod val="75000"/>
                    <a:lumOff val="25000"/>
                  </a:schemeClr>
                </a:solidFill>
                <a:latin typeface="+mn-lt"/>
                <a:ea typeface="+mn-ea"/>
                <a:cs typeface="+mn-cs"/>
              </a:defRPr>
            </a:lvl1pPr>
            <a:lvl2pPr marL="365760" indent="-182880" algn="l" defTabSz="914400" rtl="0" eaLnBrk="1" latinLnBrk="0" hangingPunct="1">
              <a:lnSpc>
                <a:spcPct val="100000"/>
              </a:lnSpc>
              <a:spcBef>
                <a:spcPts val="0"/>
              </a:spcBef>
              <a:spcAft>
                <a:spcPts val="600"/>
              </a:spcAft>
              <a:buClr>
                <a:schemeClr val="accent1"/>
              </a:buClr>
              <a:buFont typeface="Aptos" panose="020B0004020202020204" pitchFamily="34" charset="0"/>
              <a:buChar char="–"/>
              <a:defRPr lang="en-US" sz="1800" kern="1200" dirty="0">
                <a:solidFill>
                  <a:schemeClr val="tx1">
                    <a:lumMod val="75000"/>
                    <a:lumOff val="25000"/>
                  </a:schemeClr>
                </a:solidFill>
                <a:latin typeface="+mn-lt"/>
                <a:ea typeface="+mn-ea"/>
                <a:cs typeface="+mn-cs"/>
              </a:defRPr>
            </a:lvl2pPr>
            <a:lvl3pPr marL="548640" indent="-182880" algn="l" defTabSz="914400" rtl="0" eaLnBrk="1" latinLnBrk="0" hangingPunct="1">
              <a:lnSpc>
                <a:spcPct val="100000"/>
              </a:lnSpc>
              <a:spcBef>
                <a:spcPts val="0"/>
              </a:spcBef>
              <a:spcAft>
                <a:spcPts val="600"/>
              </a:spcAft>
              <a:buClr>
                <a:schemeClr val="accent1"/>
              </a:buClr>
              <a:buFont typeface="Arial" panose="020B0604020202020204" pitchFamily="34" charset="0"/>
              <a:buChar char="▪"/>
              <a:defRPr lang="en-US" sz="1800" kern="1200" dirty="0">
                <a:solidFill>
                  <a:schemeClr val="tx1">
                    <a:lumMod val="75000"/>
                    <a:lumOff val="25000"/>
                  </a:schemeClr>
                </a:solidFill>
                <a:latin typeface="+mn-lt"/>
                <a:ea typeface="+mn-ea"/>
                <a:cs typeface="+mn-cs"/>
              </a:defRPr>
            </a:lvl3pPr>
            <a:lvl4pPr marL="731520" indent="-182880" algn="l" defTabSz="914400" rtl="0" eaLnBrk="1" latinLnBrk="0" hangingPunct="1">
              <a:lnSpc>
                <a:spcPct val="100000"/>
              </a:lnSpc>
              <a:spcBef>
                <a:spcPts val="0"/>
              </a:spcBef>
              <a:spcAft>
                <a:spcPts val="600"/>
              </a:spcAft>
              <a:buClr>
                <a:schemeClr val="accent1"/>
              </a:buClr>
              <a:buFont typeface="Aptos" panose="020B0004020202020204" pitchFamily="34" charset="0"/>
              <a:buChar char="o"/>
              <a:defRPr lang="en-US" sz="1800" kern="1200" dirty="0">
                <a:solidFill>
                  <a:schemeClr val="tx1">
                    <a:lumMod val="75000"/>
                    <a:lumOff val="25000"/>
                  </a:schemeClr>
                </a:solidFill>
                <a:latin typeface="+mn-lt"/>
                <a:ea typeface="+mn-ea"/>
                <a:cs typeface="+mn-cs"/>
              </a:defRPr>
            </a:lvl4pPr>
            <a:lvl5pPr marL="914400" indent="-182880" algn="l" defTabSz="914400" rtl="0" eaLnBrk="1" latinLnBrk="0" hangingPunct="1">
              <a:lnSpc>
                <a:spcPct val="100000"/>
              </a:lnSpc>
              <a:spcBef>
                <a:spcPts val="0"/>
              </a:spcBef>
              <a:spcAft>
                <a:spcPts val="600"/>
              </a:spcAft>
              <a:buClr>
                <a:schemeClr val="accent1"/>
              </a:buClr>
              <a:buFont typeface="DM Sans" pitchFamily="2" charset="0"/>
              <a:buChar char="&gt;"/>
              <a:defRPr lang="en-US" sz="1800" kern="1200" dirty="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ptos" panose="020B00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ptos" panose="020B00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ptos" panose="020B00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ptos" panose="020B0004020202020204" pitchFamily="34" charset="0"/>
              <a:buChar char="•"/>
              <a:defRPr sz="1800" kern="1200">
                <a:solidFill>
                  <a:schemeClr val="tx1"/>
                </a:solidFill>
                <a:latin typeface="+mn-lt"/>
                <a:ea typeface="+mn-ea"/>
                <a:cs typeface="+mn-cs"/>
              </a:defRPr>
            </a:lvl9pPr>
          </a:lstStyle>
          <a:p>
            <a:pPr marL="0" indent="0" algn="ctr">
              <a:buNone/>
            </a:pPr>
            <a:r>
              <a:rPr lang="en-US" b="1">
                <a:solidFill>
                  <a:schemeClr val="bg1"/>
                </a:solidFill>
                <a:latin typeface="Arial Nova"/>
              </a:rPr>
              <a:t>Currently Overvalued</a:t>
            </a:r>
          </a:p>
        </p:txBody>
      </p:sp>
      <p:sp>
        <p:nvSpPr>
          <p:cNvPr id="12" name="Slide Number Placeholder 2">
            <a:extLst>
              <a:ext uri="{FF2B5EF4-FFF2-40B4-BE49-F238E27FC236}">
                <a16:creationId xmlns:a16="http://schemas.microsoft.com/office/drawing/2014/main" id="{69B9FC12-2663-F684-8BDF-8B85F0766E46}"/>
              </a:ext>
            </a:extLst>
          </p:cNvPr>
          <p:cNvSpPr>
            <a:spLocks noGrp="1"/>
          </p:cNvSpPr>
          <p:nvPr>
            <p:ph type="sldNum" sz="quarter" idx="4"/>
          </p:nvPr>
        </p:nvSpPr>
        <p:spPr>
          <a:xfrm>
            <a:off x="11494905" y="6444376"/>
            <a:ext cx="226416" cy="123111"/>
          </a:xfrm>
        </p:spPr>
        <p:txBody>
          <a:bodyPr>
            <a:normAutofit lnSpcReduction="10000"/>
          </a:bodyPr>
          <a:lstStyle/>
          <a:p>
            <a:pPr>
              <a:lnSpc>
                <a:spcPct val="90000"/>
              </a:lnSpc>
              <a:spcBef>
                <a:spcPts val="1000"/>
              </a:spcBef>
            </a:pPr>
            <a:r>
              <a:rPr lang="en-IN"/>
              <a:t>10</a:t>
            </a:r>
          </a:p>
        </p:txBody>
      </p:sp>
    </p:spTree>
    <p:extLst>
      <p:ext uri="{BB962C8B-B14F-4D97-AF65-F5344CB8AC3E}">
        <p14:creationId xmlns:p14="http://schemas.microsoft.com/office/powerpoint/2010/main" val="8365533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2D7A86-620C-B724-CAE0-E9AA99876ED3}"/>
            </a:ext>
          </a:extLst>
        </p:cNvPr>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1444C6C7-5E26-ACD3-EE9A-F83AAFD6D713}"/>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21" imgH="423" progId="TCLayout.ActiveDocument.1">
                  <p:embed/>
                </p:oleObj>
              </mc:Choice>
              <mc:Fallback>
                <p:oleObj name="think-cell Slide" r:id="rId4" imgW="421" imgH="423" progId="TCLayout.ActiveDocument.1">
                  <p:embed/>
                  <p:pic>
                    <p:nvPicPr>
                      <p:cNvPr id="8" name="think-cell data - do not delete" hidden="1">
                        <a:extLst>
                          <a:ext uri="{FF2B5EF4-FFF2-40B4-BE49-F238E27FC236}">
                            <a16:creationId xmlns:a16="http://schemas.microsoft.com/office/drawing/2014/main" id="{1444C6C7-5E26-ACD3-EE9A-F83AAFD6D71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Slide Number Placeholder 2">
            <a:extLst>
              <a:ext uri="{FF2B5EF4-FFF2-40B4-BE49-F238E27FC236}">
                <a16:creationId xmlns:a16="http://schemas.microsoft.com/office/drawing/2014/main" id="{0D9CB243-323E-0898-4849-1F71DCE9854D}"/>
              </a:ext>
            </a:extLst>
          </p:cNvPr>
          <p:cNvSpPr>
            <a:spLocks noGrp="1"/>
          </p:cNvSpPr>
          <p:nvPr>
            <p:ph type="sldNum" sz="quarter" idx="4"/>
          </p:nvPr>
        </p:nvSpPr>
        <p:spPr/>
        <p:txBody>
          <a:bodyPr>
            <a:normAutofit lnSpcReduction="10000"/>
          </a:bodyPr>
          <a:lstStyle/>
          <a:p>
            <a:pPr>
              <a:lnSpc>
                <a:spcPct val="90000"/>
              </a:lnSpc>
              <a:spcBef>
                <a:spcPts val="1000"/>
              </a:spcBef>
            </a:pPr>
            <a:fld id="{339C9110-F427-4586-9638-A5638F41FBCD}" type="slidenum">
              <a:rPr lang="en-IN" smtClean="0"/>
              <a:pPr>
                <a:lnSpc>
                  <a:spcPct val="90000"/>
                </a:lnSpc>
                <a:spcBef>
                  <a:spcPts val="1000"/>
                </a:spcBef>
              </a:pPr>
              <a:t>11</a:t>
            </a:fld>
            <a:endParaRPr lang="en-IN"/>
          </a:p>
        </p:txBody>
      </p:sp>
      <p:sp>
        <p:nvSpPr>
          <p:cNvPr id="14" name="Title 13">
            <a:extLst>
              <a:ext uri="{FF2B5EF4-FFF2-40B4-BE49-F238E27FC236}">
                <a16:creationId xmlns:a16="http://schemas.microsoft.com/office/drawing/2014/main" id="{E782F687-C19D-9BC8-1B74-CC93EDADEB42}"/>
              </a:ext>
            </a:extLst>
          </p:cNvPr>
          <p:cNvSpPr>
            <a:spLocks noGrp="1"/>
          </p:cNvSpPr>
          <p:nvPr>
            <p:ph type="title" idx="4294967295"/>
          </p:nvPr>
        </p:nvSpPr>
        <p:spPr>
          <a:xfrm>
            <a:off x="202206" y="272998"/>
            <a:ext cx="10726738" cy="664797"/>
          </a:xfrm>
        </p:spPr>
        <p:txBody>
          <a:bodyPr vert="horz"/>
          <a:lstStyle/>
          <a:p>
            <a:r>
              <a:rPr lang="en-US" sz="2400">
                <a:solidFill>
                  <a:schemeClr val="tx1"/>
                </a:solidFill>
                <a:ea typeface="+mj-lt"/>
                <a:cs typeface="+mj-lt"/>
              </a:rPr>
              <a:t>Pro customers spend more, visit more often, and churn less, making them a structurally superior revenue source compared to DIY</a:t>
            </a:r>
            <a:endParaRPr lang="en-US">
              <a:solidFill>
                <a:schemeClr val="tx1"/>
              </a:solidFill>
            </a:endParaRPr>
          </a:p>
        </p:txBody>
      </p:sp>
      <p:pic>
        <p:nvPicPr>
          <p:cNvPr id="5" name="Picture 4" descr="A close-up of a logo&#10;&#10;AI-generated content may be incorrect.">
            <a:extLst>
              <a:ext uri="{FF2B5EF4-FFF2-40B4-BE49-F238E27FC236}">
                <a16:creationId xmlns:a16="http://schemas.microsoft.com/office/drawing/2014/main" id="{C1DF45E2-03EC-BEEF-C94C-F7305F3DB6BD}"/>
              </a:ext>
            </a:extLst>
          </p:cNvPr>
          <p:cNvPicPr>
            <a:picLocks noChangeAspect="1"/>
          </p:cNvPicPr>
          <p:nvPr/>
        </p:nvPicPr>
        <p:blipFill>
          <a:blip r:embed="rId6"/>
          <a:stretch>
            <a:fillRect/>
          </a:stretch>
        </p:blipFill>
        <p:spPr>
          <a:xfrm>
            <a:off x="11144528" y="238218"/>
            <a:ext cx="689315" cy="699858"/>
          </a:xfrm>
          <a:prstGeom prst="rect">
            <a:avLst/>
          </a:prstGeom>
          <a:ln w="28575">
            <a:solidFill>
              <a:schemeClr val="tx1"/>
            </a:solidFill>
          </a:ln>
        </p:spPr>
      </p:pic>
      <p:sp>
        <p:nvSpPr>
          <p:cNvPr id="6" name="Minus Sign 5">
            <a:extLst>
              <a:ext uri="{FF2B5EF4-FFF2-40B4-BE49-F238E27FC236}">
                <a16:creationId xmlns:a16="http://schemas.microsoft.com/office/drawing/2014/main" id="{14867323-808A-F202-256D-100827FE12F0}"/>
              </a:ext>
            </a:extLst>
          </p:cNvPr>
          <p:cNvSpPr/>
          <p:nvPr/>
        </p:nvSpPr>
        <p:spPr>
          <a:xfrm>
            <a:off x="-2196860" y="5938745"/>
            <a:ext cx="16585718" cy="571010"/>
          </a:xfrm>
          <a:prstGeom prst="mathMinus">
            <a:avLst/>
          </a:prstGeom>
          <a:solidFill>
            <a:srgbClr val="F963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27019074-9927-6CFC-816D-00AC0119F622}"/>
              </a:ext>
            </a:extLst>
          </p:cNvPr>
          <p:cNvSpPr txBox="1"/>
          <p:nvPr/>
        </p:nvSpPr>
        <p:spPr>
          <a:xfrm>
            <a:off x="935153" y="6442583"/>
            <a:ext cx="10320165" cy="276999"/>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a:solidFill>
                  <a:schemeClr val="accent4">
                    <a:lumMod val="76000"/>
                  </a:schemeClr>
                </a:solidFill>
              </a:rPr>
              <a:t>Macro and Housing Uncertainty • </a:t>
            </a:r>
            <a:r>
              <a:rPr lang="en-US" sz="1200" b="1"/>
              <a:t>Pro Ecosystem Anchors Revenue Growth</a:t>
            </a:r>
            <a:r>
              <a:rPr lang="en-US" sz="1200">
                <a:solidFill>
                  <a:schemeClr val="accent4">
                    <a:lumMod val="76000"/>
                  </a:schemeClr>
                </a:solidFill>
              </a:rPr>
              <a:t> • Scale and Efficiency Defends Margins • Currently Overvalued</a:t>
            </a:r>
            <a:endParaRPr lang="en-US">
              <a:solidFill>
                <a:schemeClr val="accent4">
                  <a:lumMod val="76000"/>
                </a:schemeClr>
              </a:solidFill>
            </a:endParaRPr>
          </a:p>
        </p:txBody>
      </p:sp>
      <p:pic>
        <p:nvPicPr>
          <p:cNvPr id="4" name="Picture 3">
            <a:extLst>
              <a:ext uri="{FF2B5EF4-FFF2-40B4-BE49-F238E27FC236}">
                <a16:creationId xmlns:a16="http://schemas.microsoft.com/office/drawing/2014/main" id="{AC092E60-4E96-1A0E-FD6E-71BEACB1B962}"/>
              </a:ext>
            </a:extLst>
          </p:cNvPr>
          <p:cNvPicPr>
            <a:picLocks noChangeAspect="1"/>
          </p:cNvPicPr>
          <p:nvPr/>
        </p:nvPicPr>
        <p:blipFill>
          <a:blip r:embed="rId7"/>
          <a:stretch>
            <a:fillRect/>
          </a:stretch>
        </p:blipFill>
        <p:spPr>
          <a:xfrm>
            <a:off x="751695" y="1255347"/>
            <a:ext cx="4486421" cy="2505701"/>
          </a:xfrm>
          <a:prstGeom prst="ellipse">
            <a:avLst/>
          </a:prstGeom>
          <a:ln>
            <a:noFill/>
          </a:ln>
          <a:effectLst>
            <a:softEdge rad="112500"/>
          </a:effectLst>
        </p:spPr>
      </p:pic>
      <p:pic>
        <p:nvPicPr>
          <p:cNvPr id="7" name="Picture 6">
            <a:extLst>
              <a:ext uri="{FF2B5EF4-FFF2-40B4-BE49-F238E27FC236}">
                <a16:creationId xmlns:a16="http://schemas.microsoft.com/office/drawing/2014/main" id="{28AF4850-BA93-8C8D-63A8-6CAABBA24D49}"/>
              </a:ext>
            </a:extLst>
          </p:cNvPr>
          <p:cNvPicPr>
            <a:picLocks noChangeAspect="1"/>
          </p:cNvPicPr>
          <p:nvPr/>
        </p:nvPicPr>
        <p:blipFill>
          <a:blip r:embed="rId8"/>
          <a:stretch>
            <a:fillRect/>
          </a:stretch>
        </p:blipFill>
        <p:spPr>
          <a:xfrm>
            <a:off x="6700661" y="1248161"/>
            <a:ext cx="4656640" cy="2523227"/>
          </a:xfrm>
          <a:prstGeom prst="ellipse">
            <a:avLst/>
          </a:prstGeom>
          <a:ln>
            <a:noFill/>
          </a:ln>
          <a:effectLst>
            <a:softEdge rad="112500"/>
          </a:effectLst>
        </p:spPr>
      </p:pic>
      <p:sp>
        <p:nvSpPr>
          <p:cNvPr id="10" name="TextBox 9">
            <a:extLst>
              <a:ext uri="{FF2B5EF4-FFF2-40B4-BE49-F238E27FC236}">
                <a16:creationId xmlns:a16="http://schemas.microsoft.com/office/drawing/2014/main" id="{F0807374-3F2E-B030-DEE4-994AE8AD65CE}"/>
              </a:ext>
            </a:extLst>
          </p:cNvPr>
          <p:cNvSpPr txBox="1"/>
          <p:nvPr/>
        </p:nvSpPr>
        <p:spPr>
          <a:xfrm>
            <a:off x="563820" y="3998403"/>
            <a:ext cx="4862214"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ea typeface="+mn-lt"/>
                <a:cs typeface="+mn-lt"/>
              </a:rPr>
              <a:t>~50% of sales</a:t>
            </a:r>
            <a:r>
              <a:rPr lang="en-US">
                <a:ea typeface="+mn-lt"/>
                <a:cs typeface="+mn-lt"/>
              </a:rPr>
              <a:t> come from professional customers, despite making up roughly </a:t>
            </a:r>
            <a:r>
              <a:rPr lang="en-US" b="1">
                <a:ea typeface="+mn-lt"/>
                <a:cs typeface="+mn-lt"/>
              </a:rPr>
              <a:t>~10% of total customers</a:t>
            </a:r>
            <a:endParaRPr lang="en-US"/>
          </a:p>
          <a:p>
            <a:pPr marL="285750" indent="-285750">
              <a:buFont typeface="Calibri"/>
              <a:buChar char="-"/>
            </a:pPr>
            <a:endParaRPr lang="en-US" b="1">
              <a:latin typeface="Arial Nova Cond (Body)"/>
              <a:ea typeface="+mn-lt"/>
              <a:cs typeface="Arial"/>
            </a:endParaRPr>
          </a:p>
        </p:txBody>
      </p:sp>
      <p:sp>
        <p:nvSpPr>
          <p:cNvPr id="2" name="TextBox 1">
            <a:extLst>
              <a:ext uri="{FF2B5EF4-FFF2-40B4-BE49-F238E27FC236}">
                <a16:creationId xmlns:a16="http://schemas.microsoft.com/office/drawing/2014/main" id="{859336D4-2D39-7EA0-28C3-6A7A9E12ADEF}"/>
              </a:ext>
            </a:extLst>
          </p:cNvPr>
          <p:cNvSpPr txBox="1"/>
          <p:nvPr/>
        </p:nvSpPr>
        <p:spPr>
          <a:xfrm>
            <a:off x="1890622" y="5449018"/>
            <a:ext cx="8410754" cy="98488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000">
                <a:latin typeface="Quire Sans"/>
                <a:cs typeface="Quire Sans"/>
              </a:rPr>
              <a:t>     </a:t>
            </a:r>
            <a:r>
              <a:rPr lang="en-US" sz="4000" b="1">
                <a:latin typeface="Arial Nova Cond"/>
                <a:cs typeface="Quire Sans"/>
              </a:rPr>
              <a:t>Pro                     vs.                   DIY</a:t>
            </a:r>
          </a:p>
          <a:p>
            <a:endParaRPr lang="en-US"/>
          </a:p>
        </p:txBody>
      </p:sp>
      <p:sp>
        <p:nvSpPr>
          <p:cNvPr id="12" name="TextBox 11">
            <a:extLst>
              <a:ext uri="{FF2B5EF4-FFF2-40B4-BE49-F238E27FC236}">
                <a16:creationId xmlns:a16="http://schemas.microsoft.com/office/drawing/2014/main" id="{C802A796-A6D9-F216-B836-72043AA315DB}"/>
              </a:ext>
            </a:extLst>
          </p:cNvPr>
          <p:cNvSpPr txBox="1"/>
          <p:nvPr/>
        </p:nvSpPr>
        <p:spPr>
          <a:xfrm>
            <a:off x="6593479" y="3998402"/>
            <a:ext cx="4862214"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mn-lt"/>
                <a:cs typeface="+mn-lt"/>
              </a:rPr>
              <a:t>DIY customers typically </a:t>
            </a:r>
            <a:r>
              <a:rPr lang="en-US" b="1">
                <a:ea typeface="+mn-lt"/>
                <a:cs typeface="+mn-lt"/>
              </a:rPr>
              <a:t>spend 1/5 as much per transaction as Pros</a:t>
            </a:r>
            <a:r>
              <a:rPr lang="en-US">
                <a:ea typeface="+mn-lt"/>
                <a:cs typeface="+mn-lt"/>
              </a:rPr>
              <a:t> and visit stores less frequently, making them a less predictable revenue source</a:t>
            </a:r>
            <a:endParaRPr lang="en-US"/>
          </a:p>
          <a:p>
            <a:pPr marL="285750" indent="-285750">
              <a:buFont typeface="Calibri"/>
              <a:buChar char="-"/>
            </a:pPr>
            <a:endParaRPr lang="en-US" b="1">
              <a:latin typeface="Arial Nova Cond (Body)"/>
              <a:ea typeface="+mn-lt"/>
              <a:cs typeface="Arial"/>
            </a:endParaRPr>
          </a:p>
        </p:txBody>
      </p:sp>
    </p:spTree>
    <p:extLst>
      <p:ext uri="{BB962C8B-B14F-4D97-AF65-F5344CB8AC3E}">
        <p14:creationId xmlns:p14="http://schemas.microsoft.com/office/powerpoint/2010/main" val="12666125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C371E7-4833-4FBE-D18A-8EE57C9983A2}"/>
            </a:ext>
          </a:extLst>
        </p:cNvPr>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B4265CBD-EED5-704F-EC09-460EAF82CC44}"/>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21" imgH="423" progId="TCLayout.ActiveDocument.1">
                  <p:embed/>
                </p:oleObj>
              </mc:Choice>
              <mc:Fallback>
                <p:oleObj name="think-cell Slide" r:id="rId4" imgW="421" imgH="423" progId="TCLayout.ActiveDocument.1">
                  <p:embed/>
                  <p:pic>
                    <p:nvPicPr>
                      <p:cNvPr id="8" name="think-cell data - do not delete" hidden="1">
                        <a:extLst>
                          <a:ext uri="{FF2B5EF4-FFF2-40B4-BE49-F238E27FC236}">
                            <a16:creationId xmlns:a16="http://schemas.microsoft.com/office/drawing/2014/main" id="{B4265CBD-EED5-704F-EC09-460EAF82CC44}"/>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Slide Number Placeholder 2">
            <a:extLst>
              <a:ext uri="{FF2B5EF4-FFF2-40B4-BE49-F238E27FC236}">
                <a16:creationId xmlns:a16="http://schemas.microsoft.com/office/drawing/2014/main" id="{9CC05CCB-29F6-6A0B-9482-4025D8013B52}"/>
              </a:ext>
            </a:extLst>
          </p:cNvPr>
          <p:cNvSpPr>
            <a:spLocks noGrp="1"/>
          </p:cNvSpPr>
          <p:nvPr>
            <p:ph type="sldNum" sz="quarter" idx="4"/>
          </p:nvPr>
        </p:nvSpPr>
        <p:spPr/>
        <p:txBody>
          <a:bodyPr>
            <a:normAutofit lnSpcReduction="10000"/>
          </a:bodyPr>
          <a:lstStyle/>
          <a:p>
            <a:pPr>
              <a:lnSpc>
                <a:spcPct val="90000"/>
              </a:lnSpc>
              <a:spcBef>
                <a:spcPts val="1000"/>
              </a:spcBef>
            </a:pPr>
            <a:fld id="{339C9110-F427-4586-9638-A5638F41FBCD}" type="slidenum">
              <a:rPr lang="en-IN" smtClean="0"/>
              <a:pPr>
                <a:lnSpc>
                  <a:spcPct val="90000"/>
                </a:lnSpc>
                <a:spcBef>
                  <a:spcPts val="1000"/>
                </a:spcBef>
              </a:pPr>
              <a:t>12</a:t>
            </a:fld>
            <a:endParaRPr lang="en-IN"/>
          </a:p>
        </p:txBody>
      </p:sp>
      <p:sp>
        <p:nvSpPr>
          <p:cNvPr id="14" name="Title 13">
            <a:extLst>
              <a:ext uri="{FF2B5EF4-FFF2-40B4-BE49-F238E27FC236}">
                <a16:creationId xmlns:a16="http://schemas.microsoft.com/office/drawing/2014/main" id="{83793020-A55B-4E53-BF8A-846903FDC27C}"/>
              </a:ext>
            </a:extLst>
          </p:cNvPr>
          <p:cNvSpPr>
            <a:spLocks noGrp="1"/>
          </p:cNvSpPr>
          <p:nvPr>
            <p:ph type="title" idx="4294967295"/>
          </p:nvPr>
        </p:nvSpPr>
        <p:spPr>
          <a:xfrm>
            <a:off x="202206" y="272998"/>
            <a:ext cx="10726738" cy="332399"/>
          </a:xfrm>
        </p:spPr>
        <p:txBody>
          <a:bodyPr vert="horz"/>
          <a:lstStyle/>
          <a:p>
            <a:r>
              <a:rPr lang="en-US" sz="2400">
                <a:solidFill>
                  <a:schemeClr val="tx1"/>
                </a:solidFill>
                <a:ea typeface="+mj-lt"/>
                <a:cs typeface="+mj-lt"/>
              </a:rPr>
              <a:t>SRS and GMS open two new addressable markets worth hundreds of billions</a:t>
            </a:r>
            <a:endParaRPr lang="en-US" sz="2400">
              <a:solidFill>
                <a:schemeClr val="tx1"/>
              </a:solidFill>
            </a:endParaRPr>
          </a:p>
        </p:txBody>
      </p:sp>
      <p:pic>
        <p:nvPicPr>
          <p:cNvPr id="5" name="Picture 4" descr="A close-up of a logo&#10;&#10;AI-generated content may be incorrect.">
            <a:extLst>
              <a:ext uri="{FF2B5EF4-FFF2-40B4-BE49-F238E27FC236}">
                <a16:creationId xmlns:a16="http://schemas.microsoft.com/office/drawing/2014/main" id="{B47FE136-5B3F-C2B2-A0A3-F6E57CAA865A}"/>
              </a:ext>
            </a:extLst>
          </p:cNvPr>
          <p:cNvPicPr>
            <a:picLocks noChangeAspect="1"/>
          </p:cNvPicPr>
          <p:nvPr/>
        </p:nvPicPr>
        <p:blipFill>
          <a:blip r:embed="rId6"/>
          <a:stretch>
            <a:fillRect/>
          </a:stretch>
        </p:blipFill>
        <p:spPr>
          <a:xfrm>
            <a:off x="11144528" y="238218"/>
            <a:ext cx="689315" cy="699858"/>
          </a:xfrm>
          <a:prstGeom prst="rect">
            <a:avLst/>
          </a:prstGeom>
          <a:ln w="28575">
            <a:solidFill>
              <a:schemeClr val="tx1"/>
            </a:solidFill>
          </a:ln>
        </p:spPr>
      </p:pic>
      <p:sp>
        <p:nvSpPr>
          <p:cNvPr id="6" name="Minus Sign 5">
            <a:extLst>
              <a:ext uri="{FF2B5EF4-FFF2-40B4-BE49-F238E27FC236}">
                <a16:creationId xmlns:a16="http://schemas.microsoft.com/office/drawing/2014/main" id="{7699BF15-6554-1233-E6A0-7CBB5CF25F45}"/>
              </a:ext>
            </a:extLst>
          </p:cNvPr>
          <p:cNvSpPr/>
          <p:nvPr/>
        </p:nvSpPr>
        <p:spPr>
          <a:xfrm>
            <a:off x="-2196860" y="5938745"/>
            <a:ext cx="16585718" cy="571010"/>
          </a:xfrm>
          <a:prstGeom prst="mathMinus">
            <a:avLst/>
          </a:prstGeom>
          <a:solidFill>
            <a:srgbClr val="F963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788E2CFC-0A67-365E-5057-DDF6CB5B615F}"/>
              </a:ext>
            </a:extLst>
          </p:cNvPr>
          <p:cNvSpPr txBox="1"/>
          <p:nvPr/>
        </p:nvSpPr>
        <p:spPr>
          <a:xfrm>
            <a:off x="935153" y="6442583"/>
            <a:ext cx="10320165" cy="276999"/>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a:solidFill>
                  <a:schemeClr val="accent4">
                    <a:lumMod val="76000"/>
                  </a:schemeClr>
                </a:solidFill>
              </a:rPr>
              <a:t>Macro and Housing Uncertainty • </a:t>
            </a:r>
            <a:r>
              <a:rPr lang="en-US" sz="1200" b="1"/>
              <a:t>Pro Ecosystem Anchors Revenue Growth</a:t>
            </a:r>
            <a:r>
              <a:rPr lang="en-US" sz="1200">
                <a:solidFill>
                  <a:schemeClr val="accent4">
                    <a:lumMod val="76000"/>
                  </a:schemeClr>
                </a:solidFill>
              </a:rPr>
              <a:t> • Scale and Efficiency Defends Margins • Currently Overvalued</a:t>
            </a:r>
            <a:endParaRPr lang="en-US">
              <a:solidFill>
                <a:schemeClr val="accent4">
                  <a:lumMod val="76000"/>
                </a:schemeClr>
              </a:solidFill>
            </a:endParaRPr>
          </a:p>
        </p:txBody>
      </p:sp>
      <p:pic>
        <p:nvPicPr>
          <p:cNvPr id="4" name="Picture 3">
            <a:extLst>
              <a:ext uri="{FF2B5EF4-FFF2-40B4-BE49-F238E27FC236}">
                <a16:creationId xmlns:a16="http://schemas.microsoft.com/office/drawing/2014/main" id="{D109533D-99C9-D67C-9DC6-28CFA37059F8}"/>
              </a:ext>
            </a:extLst>
          </p:cNvPr>
          <p:cNvPicPr>
            <a:picLocks noChangeAspect="1"/>
          </p:cNvPicPr>
          <p:nvPr/>
        </p:nvPicPr>
        <p:blipFill>
          <a:blip r:embed="rId7"/>
          <a:stretch>
            <a:fillRect/>
          </a:stretch>
        </p:blipFill>
        <p:spPr>
          <a:xfrm>
            <a:off x="1282606" y="1162212"/>
            <a:ext cx="3276722" cy="2349654"/>
          </a:xfrm>
          <a:prstGeom prst="rect">
            <a:avLst/>
          </a:prstGeom>
        </p:spPr>
      </p:pic>
      <p:pic>
        <p:nvPicPr>
          <p:cNvPr id="7" name="Picture 6">
            <a:extLst>
              <a:ext uri="{FF2B5EF4-FFF2-40B4-BE49-F238E27FC236}">
                <a16:creationId xmlns:a16="http://schemas.microsoft.com/office/drawing/2014/main" id="{80B006D5-73F4-90E0-F5F9-3CC6CA99A4A9}"/>
              </a:ext>
            </a:extLst>
          </p:cNvPr>
          <p:cNvPicPr>
            <a:picLocks noChangeAspect="1"/>
          </p:cNvPicPr>
          <p:nvPr/>
        </p:nvPicPr>
        <p:blipFill>
          <a:blip r:embed="rId8"/>
          <a:stretch>
            <a:fillRect/>
          </a:stretch>
        </p:blipFill>
        <p:spPr>
          <a:xfrm>
            <a:off x="6211978" y="1506197"/>
            <a:ext cx="4717281" cy="1669698"/>
          </a:xfrm>
          <a:prstGeom prst="rect">
            <a:avLst/>
          </a:prstGeom>
        </p:spPr>
      </p:pic>
      <p:sp>
        <p:nvSpPr>
          <p:cNvPr id="2" name="TextBox 1">
            <a:extLst>
              <a:ext uri="{FF2B5EF4-FFF2-40B4-BE49-F238E27FC236}">
                <a16:creationId xmlns:a16="http://schemas.microsoft.com/office/drawing/2014/main" id="{DFA762D5-D25D-A37F-CAAC-06A45B91625B}"/>
              </a:ext>
            </a:extLst>
          </p:cNvPr>
          <p:cNvSpPr txBox="1"/>
          <p:nvPr/>
        </p:nvSpPr>
        <p:spPr>
          <a:xfrm>
            <a:off x="404483" y="3570112"/>
            <a:ext cx="5034845"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Calibri"/>
              <a:buChar char="-"/>
            </a:pPr>
            <a:r>
              <a:rPr lang="en-US"/>
              <a:t>Expands Home Depot into the highly fragmented </a:t>
            </a:r>
            <a:r>
              <a:rPr lang="en-US" b="1"/>
              <a:t>roofing distribution market</a:t>
            </a:r>
            <a:r>
              <a:rPr lang="en-US"/>
              <a:t>, serving professional contractors nationwide</a:t>
            </a:r>
          </a:p>
          <a:p>
            <a:pPr marL="285750" indent="-285750">
              <a:buFont typeface="Calibri"/>
              <a:buChar char="-"/>
            </a:pPr>
            <a:r>
              <a:rPr lang="en-US"/>
              <a:t>Adds exposure to </a:t>
            </a:r>
            <a:r>
              <a:rPr lang="en-US" b="1"/>
              <a:t>large, recurring repair and replacement demand</a:t>
            </a:r>
            <a:r>
              <a:rPr lang="en-US"/>
              <a:t> across roofing, landscaping, and building products</a:t>
            </a:r>
          </a:p>
          <a:p>
            <a:pPr algn="ctr"/>
            <a:endParaRPr lang="en-US"/>
          </a:p>
        </p:txBody>
      </p:sp>
      <p:sp>
        <p:nvSpPr>
          <p:cNvPr id="9" name="TextBox 8">
            <a:extLst>
              <a:ext uri="{FF2B5EF4-FFF2-40B4-BE49-F238E27FC236}">
                <a16:creationId xmlns:a16="http://schemas.microsoft.com/office/drawing/2014/main" id="{4645D097-151D-A773-8B52-EC5599481FEC}"/>
              </a:ext>
            </a:extLst>
          </p:cNvPr>
          <p:cNvSpPr txBox="1"/>
          <p:nvPr/>
        </p:nvSpPr>
        <p:spPr>
          <a:xfrm>
            <a:off x="5871028" y="3570111"/>
            <a:ext cx="5390444"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Calibri"/>
              <a:buChar char="-"/>
            </a:pPr>
            <a:r>
              <a:rPr lang="en-US">
                <a:ea typeface="+mn-lt"/>
                <a:cs typeface="+mn-lt"/>
              </a:rPr>
              <a:t>Adds leading positions in drywall, ceilings, steel framing, and </a:t>
            </a:r>
            <a:r>
              <a:rPr lang="en-US" b="1">
                <a:ea typeface="+mn-lt"/>
                <a:cs typeface="+mn-lt"/>
              </a:rPr>
              <a:t>specialty building materials</a:t>
            </a:r>
            <a:r>
              <a:rPr lang="en-US">
                <a:ea typeface="+mn-lt"/>
                <a:cs typeface="+mn-lt"/>
              </a:rPr>
              <a:t> serving residential and commercial construction</a:t>
            </a:r>
            <a:endParaRPr lang="en-US"/>
          </a:p>
          <a:p>
            <a:pPr marL="285750" indent="-285750">
              <a:buFont typeface="Calibri"/>
              <a:buChar char="-"/>
            </a:pPr>
            <a:r>
              <a:rPr lang="en-US">
                <a:ea typeface="+mn-lt"/>
                <a:cs typeface="+mn-lt"/>
              </a:rPr>
              <a:t>Creates cross-selling opportunities with SRS while </a:t>
            </a:r>
            <a:r>
              <a:rPr lang="en-US" b="1">
                <a:ea typeface="+mn-lt"/>
                <a:cs typeface="+mn-lt"/>
              </a:rPr>
              <a:t>expanding Home Depot's reach</a:t>
            </a:r>
            <a:r>
              <a:rPr lang="en-US">
                <a:ea typeface="+mn-lt"/>
                <a:cs typeface="+mn-lt"/>
              </a:rPr>
              <a:t> across the entire professional construction project lifecycle</a:t>
            </a:r>
            <a:endParaRPr lang="en-US"/>
          </a:p>
          <a:p>
            <a:pPr algn="ctr"/>
            <a:endParaRPr lang="en-US"/>
          </a:p>
        </p:txBody>
      </p:sp>
    </p:spTree>
    <p:extLst>
      <p:ext uri="{BB962C8B-B14F-4D97-AF65-F5344CB8AC3E}">
        <p14:creationId xmlns:p14="http://schemas.microsoft.com/office/powerpoint/2010/main" val="33362197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96302"/>
        </a:solidFill>
        <a:effectLst/>
      </p:bgPr>
    </p:bg>
    <p:spTree>
      <p:nvGrpSpPr>
        <p:cNvPr id="1" name="">
          <a:extLst>
            <a:ext uri="{FF2B5EF4-FFF2-40B4-BE49-F238E27FC236}">
              <a16:creationId xmlns:a16="http://schemas.microsoft.com/office/drawing/2014/main" id="{83BB3835-FC57-28ED-3C73-8ED30DD63B41}"/>
            </a:ext>
          </a:extLst>
        </p:cNvPr>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0DC24601-0F8C-31D2-4A58-4C30E0193A2C}"/>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21" imgH="423" progId="TCLayout.ActiveDocument.1">
                  <p:embed/>
                </p:oleObj>
              </mc:Choice>
              <mc:Fallback>
                <p:oleObj name="think-cell Slide" r:id="rId4" imgW="421" imgH="423" progId="TCLayout.ActiveDocument.1">
                  <p:embed/>
                  <p:pic>
                    <p:nvPicPr>
                      <p:cNvPr id="8" name="think-cell data - do not delete" hidden="1">
                        <a:extLst>
                          <a:ext uri="{FF2B5EF4-FFF2-40B4-BE49-F238E27FC236}">
                            <a16:creationId xmlns:a16="http://schemas.microsoft.com/office/drawing/2014/main" id="{0DC24601-0F8C-31D2-4A58-4C30E0193A2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Slide Number Placeholder 2">
            <a:extLst>
              <a:ext uri="{FF2B5EF4-FFF2-40B4-BE49-F238E27FC236}">
                <a16:creationId xmlns:a16="http://schemas.microsoft.com/office/drawing/2014/main" id="{9F71E89D-461B-D8F8-5B75-C8362631626A}"/>
              </a:ext>
            </a:extLst>
          </p:cNvPr>
          <p:cNvSpPr>
            <a:spLocks noGrp="1"/>
          </p:cNvSpPr>
          <p:nvPr>
            <p:ph type="sldNum" sz="quarter" idx="4"/>
          </p:nvPr>
        </p:nvSpPr>
        <p:spPr/>
        <p:txBody>
          <a:bodyPr>
            <a:normAutofit lnSpcReduction="10000"/>
          </a:bodyPr>
          <a:lstStyle/>
          <a:p>
            <a:pPr>
              <a:lnSpc>
                <a:spcPct val="90000"/>
              </a:lnSpc>
              <a:spcBef>
                <a:spcPts val="1000"/>
              </a:spcBef>
            </a:pPr>
            <a:fld id="{339C9110-F427-4586-9638-A5638F41FBCD}" type="slidenum">
              <a:rPr lang="en-IN" smtClean="0"/>
              <a:pPr>
                <a:lnSpc>
                  <a:spcPct val="90000"/>
                </a:lnSpc>
                <a:spcBef>
                  <a:spcPts val="1000"/>
                </a:spcBef>
              </a:pPr>
              <a:t>13</a:t>
            </a:fld>
            <a:endParaRPr lang="en-IN"/>
          </a:p>
        </p:txBody>
      </p:sp>
      <p:sp>
        <p:nvSpPr>
          <p:cNvPr id="14" name="Title 13">
            <a:extLst>
              <a:ext uri="{FF2B5EF4-FFF2-40B4-BE49-F238E27FC236}">
                <a16:creationId xmlns:a16="http://schemas.microsoft.com/office/drawing/2014/main" id="{AEB1A19B-9C8E-4717-9459-D18844026B7B}"/>
              </a:ext>
            </a:extLst>
          </p:cNvPr>
          <p:cNvSpPr>
            <a:spLocks noGrp="1"/>
          </p:cNvSpPr>
          <p:nvPr>
            <p:ph type="title" idx="4294967295"/>
          </p:nvPr>
        </p:nvSpPr>
        <p:spPr>
          <a:xfrm>
            <a:off x="202206" y="272998"/>
            <a:ext cx="10726738" cy="664797"/>
          </a:xfrm>
        </p:spPr>
        <p:txBody>
          <a:bodyPr vert="horz"/>
          <a:lstStyle/>
          <a:p>
            <a:r>
              <a:rPr lang="en-US" sz="2400">
                <a:solidFill>
                  <a:schemeClr val="tx1"/>
                </a:solidFill>
                <a:ea typeface="+mj-lt"/>
                <a:cs typeface="+mj-lt"/>
              </a:rPr>
              <a:t>Pro's share of total revenue has risen steadily, with SRS and GMS acquisitions accelerating the shift</a:t>
            </a:r>
            <a:endParaRPr lang="en-US" sz="2400">
              <a:solidFill>
                <a:schemeClr val="tx1"/>
              </a:solidFill>
            </a:endParaRPr>
          </a:p>
        </p:txBody>
      </p:sp>
      <p:pic>
        <p:nvPicPr>
          <p:cNvPr id="5" name="Picture 4" descr="A close-up of a logo&#10;&#10;AI-generated content may be incorrect.">
            <a:extLst>
              <a:ext uri="{FF2B5EF4-FFF2-40B4-BE49-F238E27FC236}">
                <a16:creationId xmlns:a16="http://schemas.microsoft.com/office/drawing/2014/main" id="{062369B2-46CE-DEC9-DB70-CE08CB954BE5}"/>
              </a:ext>
            </a:extLst>
          </p:cNvPr>
          <p:cNvPicPr>
            <a:picLocks noChangeAspect="1"/>
          </p:cNvPicPr>
          <p:nvPr/>
        </p:nvPicPr>
        <p:blipFill>
          <a:blip r:embed="rId6"/>
          <a:stretch>
            <a:fillRect/>
          </a:stretch>
        </p:blipFill>
        <p:spPr>
          <a:xfrm>
            <a:off x="11144528" y="238218"/>
            <a:ext cx="689315" cy="699858"/>
          </a:xfrm>
          <a:prstGeom prst="rect">
            <a:avLst/>
          </a:prstGeom>
          <a:ln w="28575">
            <a:solidFill>
              <a:schemeClr val="tx1"/>
            </a:solidFill>
          </a:ln>
        </p:spPr>
      </p:pic>
      <p:sp>
        <p:nvSpPr>
          <p:cNvPr id="6" name="Minus Sign 5">
            <a:extLst>
              <a:ext uri="{FF2B5EF4-FFF2-40B4-BE49-F238E27FC236}">
                <a16:creationId xmlns:a16="http://schemas.microsoft.com/office/drawing/2014/main" id="{122EED5F-F7A8-B187-2AB7-C8BBD0A046C5}"/>
              </a:ext>
            </a:extLst>
          </p:cNvPr>
          <p:cNvSpPr/>
          <p:nvPr/>
        </p:nvSpPr>
        <p:spPr>
          <a:xfrm>
            <a:off x="-2196860" y="5938745"/>
            <a:ext cx="16585718" cy="571010"/>
          </a:xfrm>
          <a:prstGeom prst="mathMinus">
            <a:avLst/>
          </a:prstGeom>
          <a:solidFill>
            <a:srgbClr val="F963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8F94E31E-EBE1-94F3-BA7C-C8C1C14AEA0F}"/>
              </a:ext>
            </a:extLst>
          </p:cNvPr>
          <p:cNvSpPr txBox="1"/>
          <p:nvPr/>
        </p:nvSpPr>
        <p:spPr>
          <a:xfrm>
            <a:off x="935153" y="6442583"/>
            <a:ext cx="10320165" cy="276999"/>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a:solidFill>
                  <a:schemeClr val="accent4">
                    <a:lumMod val="76000"/>
                  </a:schemeClr>
                </a:solidFill>
              </a:rPr>
              <a:t>Macro and Housing Uncertainty • </a:t>
            </a:r>
            <a:r>
              <a:rPr lang="en-US" sz="1200" b="1"/>
              <a:t>Pro Ecosystem Anchors Revenue Growth</a:t>
            </a:r>
            <a:r>
              <a:rPr lang="en-US" sz="1200">
                <a:solidFill>
                  <a:schemeClr val="accent4">
                    <a:lumMod val="76000"/>
                  </a:schemeClr>
                </a:solidFill>
              </a:rPr>
              <a:t> • Scale and Efficiency Defends Margins • Currently Overvalued</a:t>
            </a:r>
            <a:endParaRPr lang="en-US">
              <a:solidFill>
                <a:schemeClr val="accent4">
                  <a:lumMod val="76000"/>
                </a:schemeClr>
              </a:solidFill>
            </a:endParaRPr>
          </a:p>
        </p:txBody>
      </p:sp>
      <p:pic>
        <p:nvPicPr>
          <p:cNvPr id="11" name="Picture 10">
            <a:extLst>
              <a:ext uri="{FF2B5EF4-FFF2-40B4-BE49-F238E27FC236}">
                <a16:creationId xmlns:a16="http://schemas.microsoft.com/office/drawing/2014/main" id="{3AAA6A12-6430-29DE-3F2D-6B44ED548B2E}"/>
              </a:ext>
            </a:extLst>
          </p:cNvPr>
          <p:cNvPicPr>
            <a:picLocks noChangeAspect="1"/>
          </p:cNvPicPr>
          <p:nvPr/>
        </p:nvPicPr>
        <p:blipFill>
          <a:blip r:embed="rId7"/>
          <a:srcRect l="840" r="900" b="1374"/>
          <a:stretch>
            <a:fillRect/>
          </a:stretch>
        </p:blipFill>
        <p:spPr>
          <a:xfrm>
            <a:off x="2343783" y="938422"/>
            <a:ext cx="7500463" cy="4639221"/>
          </a:xfrm>
          <a:prstGeom prst="rect">
            <a:avLst/>
          </a:prstGeom>
        </p:spPr>
      </p:pic>
      <p:sp>
        <p:nvSpPr>
          <p:cNvPr id="13" name="TextBox 12">
            <a:extLst>
              <a:ext uri="{FF2B5EF4-FFF2-40B4-BE49-F238E27FC236}">
                <a16:creationId xmlns:a16="http://schemas.microsoft.com/office/drawing/2014/main" id="{62A12830-CC48-6B12-A40C-2B042508B64E}"/>
              </a:ext>
            </a:extLst>
          </p:cNvPr>
          <p:cNvSpPr txBox="1"/>
          <p:nvPr/>
        </p:nvSpPr>
        <p:spPr>
          <a:xfrm>
            <a:off x="9775736" y="5491481"/>
            <a:ext cx="2309824"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Arial Nova Cond"/>
              </a:rPr>
              <a:t>SRS acquisition year</a:t>
            </a:r>
          </a:p>
          <a:p>
            <a:r>
              <a:rPr lang="en-US">
                <a:latin typeface="Arial Nova Cond"/>
              </a:rPr>
              <a:t>GMS acquisition year</a:t>
            </a:r>
          </a:p>
        </p:txBody>
      </p:sp>
      <p:sp>
        <p:nvSpPr>
          <p:cNvPr id="4" name="TextBox 3">
            <a:extLst>
              <a:ext uri="{FF2B5EF4-FFF2-40B4-BE49-F238E27FC236}">
                <a16:creationId xmlns:a16="http://schemas.microsoft.com/office/drawing/2014/main" id="{285E3299-C67D-30B4-0195-584C5742C699}"/>
              </a:ext>
            </a:extLst>
          </p:cNvPr>
          <p:cNvSpPr txBox="1"/>
          <p:nvPr/>
        </p:nvSpPr>
        <p:spPr>
          <a:xfrm>
            <a:off x="266894" y="5755689"/>
            <a:ext cx="4868344"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solidFill>
                  <a:schemeClr val="accent4">
                    <a:lumMod val="76000"/>
                  </a:schemeClr>
                </a:solidFill>
                <a:latin typeface="Arial Nova Cond"/>
              </a:rPr>
              <a:t>Source: Home Depot 10-K Filings</a:t>
            </a:r>
          </a:p>
        </p:txBody>
      </p:sp>
      <p:sp>
        <p:nvSpPr>
          <p:cNvPr id="2" name="Rectangle 1">
            <a:extLst>
              <a:ext uri="{FF2B5EF4-FFF2-40B4-BE49-F238E27FC236}">
                <a16:creationId xmlns:a16="http://schemas.microsoft.com/office/drawing/2014/main" id="{D0332482-DED3-0A25-C670-31187602180F}"/>
              </a:ext>
            </a:extLst>
          </p:cNvPr>
          <p:cNvSpPr/>
          <p:nvPr/>
        </p:nvSpPr>
        <p:spPr>
          <a:xfrm>
            <a:off x="9572172" y="5562600"/>
            <a:ext cx="203200" cy="188686"/>
          </a:xfrm>
          <a:prstGeom prst="rect">
            <a:avLst/>
          </a:prstGeom>
          <a:solidFill>
            <a:srgbClr val="1B5E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0AFF04BA-0CAA-89A0-9B0E-F3CCC0FF312D}"/>
              </a:ext>
            </a:extLst>
          </p:cNvPr>
          <p:cNvSpPr/>
          <p:nvPr/>
        </p:nvSpPr>
        <p:spPr>
          <a:xfrm>
            <a:off x="9572171" y="5816599"/>
            <a:ext cx="203200" cy="18868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587213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AD194F-1C75-0282-9E2A-06FEC70A8999}"/>
            </a:ext>
          </a:extLst>
        </p:cNvPr>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A20F7254-AC61-91DA-5280-23AFFA88287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21" imgH="423" progId="TCLayout.ActiveDocument.1">
                  <p:embed/>
                </p:oleObj>
              </mc:Choice>
              <mc:Fallback>
                <p:oleObj name="think-cell Slide" r:id="rId4" imgW="421" imgH="423" progId="TCLayout.ActiveDocument.1">
                  <p:embed/>
                  <p:pic>
                    <p:nvPicPr>
                      <p:cNvPr id="8" name="think-cell data - do not delete" hidden="1">
                        <a:extLst>
                          <a:ext uri="{FF2B5EF4-FFF2-40B4-BE49-F238E27FC236}">
                            <a16:creationId xmlns:a16="http://schemas.microsoft.com/office/drawing/2014/main" id="{A20F7254-AC61-91DA-5280-23AFFA88287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Slide Number Placeholder 2">
            <a:extLst>
              <a:ext uri="{FF2B5EF4-FFF2-40B4-BE49-F238E27FC236}">
                <a16:creationId xmlns:a16="http://schemas.microsoft.com/office/drawing/2014/main" id="{59FE2911-D77C-E3D0-DEC6-A7A0BAF69E6B}"/>
              </a:ext>
            </a:extLst>
          </p:cNvPr>
          <p:cNvSpPr>
            <a:spLocks noGrp="1"/>
          </p:cNvSpPr>
          <p:nvPr>
            <p:ph type="sldNum" sz="quarter" idx="4"/>
          </p:nvPr>
        </p:nvSpPr>
        <p:spPr/>
        <p:txBody>
          <a:bodyPr>
            <a:normAutofit lnSpcReduction="10000"/>
          </a:bodyPr>
          <a:lstStyle/>
          <a:p>
            <a:pPr>
              <a:lnSpc>
                <a:spcPct val="90000"/>
              </a:lnSpc>
              <a:spcBef>
                <a:spcPts val="1000"/>
              </a:spcBef>
            </a:pPr>
            <a:fld id="{339C9110-F427-4586-9638-A5638F41FBCD}" type="slidenum">
              <a:rPr lang="en-IN" smtClean="0"/>
              <a:pPr>
                <a:lnSpc>
                  <a:spcPct val="90000"/>
                </a:lnSpc>
                <a:spcBef>
                  <a:spcPts val="1000"/>
                </a:spcBef>
              </a:pPr>
              <a:t>14</a:t>
            </a:fld>
            <a:endParaRPr lang="en-IN"/>
          </a:p>
        </p:txBody>
      </p:sp>
      <p:sp>
        <p:nvSpPr>
          <p:cNvPr id="14" name="Title 13">
            <a:extLst>
              <a:ext uri="{FF2B5EF4-FFF2-40B4-BE49-F238E27FC236}">
                <a16:creationId xmlns:a16="http://schemas.microsoft.com/office/drawing/2014/main" id="{DFFCE2A7-F72B-2318-C1DB-35C863F24546}"/>
              </a:ext>
            </a:extLst>
          </p:cNvPr>
          <p:cNvSpPr>
            <a:spLocks noGrp="1"/>
          </p:cNvSpPr>
          <p:nvPr>
            <p:ph type="title" idx="4294967295"/>
          </p:nvPr>
        </p:nvSpPr>
        <p:spPr>
          <a:xfrm>
            <a:off x="202206" y="237279"/>
            <a:ext cx="10726738" cy="332399"/>
          </a:xfrm>
        </p:spPr>
        <p:txBody>
          <a:bodyPr vert="horz"/>
          <a:lstStyle/>
          <a:p>
            <a:r>
              <a:rPr lang="en-US" sz="2400">
                <a:solidFill>
                  <a:schemeClr val="tx1"/>
                </a:solidFill>
              </a:rPr>
              <a:t>New M&amp;A driving recent revenue growth</a:t>
            </a:r>
          </a:p>
        </p:txBody>
      </p:sp>
      <p:pic>
        <p:nvPicPr>
          <p:cNvPr id="5" name="Picture 4" descr="A close-up of a logo&#10;&#10;AI-generated content may be incorrect.">
            <a:extLst>
              <a:ext uri="{FF2B5EF4-FFF2-40B4-BE49-F238E27FC236}">
                <a16:creationId xmlns:a16="http://schemas.microsoft.com/office/drawing/2014/main" id="{E228FE00-9C16-4154-6C4F-AEED1E5A193A}"/>
              </a:ext>
            </a:extLst>
          </p:cNvPr>
          <p:cNvPicPr>
            <a:picLocks noChangeAspect="1"/>
          </p:cNvPicPr>
          <p:nvPr/>
        </p:nvPicPr>
        <p:blipFill>
          <a:blip r:embed="rId6"/>
          <a:stretch>
            <a:fillRect/>
          </a:stretch>
        </p:blipFill>
        <p:spPr>
          <a:xfrm>
            <a:off x="11144528" y="238218"/>
            <a:ext cx="689315" cy="699858"/>
          </a:xfrm>
          <a:prstGeom prst="rect">
            <a:avLst/>
          </a:prstGeom>
          <a:ln w="28575">
            <a:solidFill>
              <a:schemeClr val="tx1"/>
            </a:solidFill>
          </a:ln>
        </p:spPr>
      </p:pic>
      <p:sp>
        <p:nvSpPr>
          <p:cNvPr id="9" name="TextBox 8">
            <a:extLst>
              <a:ext uri="{FF2B5EF4-FFF2-40B4-BE49-F238E27FC236}">
                <a16:creationId xmlns:a16="http://schemas.microsoft.com/office/drawing/2014/main" id="{4478B202-45B6-F802-AC35-5D3FEFF9B7DA}"/>
              </a:ext>
            </a:extLst>
          </p:cNvPr>
          <p:cNvSpPr txBox="1"/>
          <p:nvPr/>
        </p:nvSpPr>
        <p:spPr>
          <a:xfrm>
            <a:off x="935153" y="6442583"/>
            <a:ext cx="10320165" cy="276999"/>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a:solidFill>
                  <a:schemeClr val="accent4">
                    <a:lumMod val="76000"/>
                  </a:schemeClr>
                </a:solidFill>
              </a:rPr>
              <a:t>Macro and Housing Uncertainty • </a:t>
            </a:r>
            <a:r>
              <a:rPr lang="en-US" sz="1200" b="1"/>
              <a:t>Pro Ecosystem Anchors Revenue Growth</a:t>
            </a:r>
            <a:r>
              <a:rPr lang="en-US" sz="1200">
                <a:solidFill>
                  <a:schemeClr val="accent4">
                    <a:lumMod val="76000"/>
                  </a:schemeClr>
                </a:solidFill>
              </a:rPr>
              <a:t> • Scale and Efficiency Defends Margins • Currently Overvalued</a:t>
            </a:r>
            <a:endParaRPr lang="en-US">
              <a:solidFill>
                <a:schemeClr val="accent4">
                  <a:lumMod val="76000"/>
                </a:schemeClr>
              </a:solidFill>
            </a:endParaRPr>
          </a:p>
        </p:txBody>
      </p:sp>
      <p:sp>
        <p:nvSpPr>
          <p:cNvPr id="6" name="Minus Sign 5">
            <a:extLst>
              <a:ext uri="{FF2B5EF4-FFF2-40B4-BE49-F238E27FC236}">
                <a16:creationId xmlns:a16="http://schemas.microsoft.com/office/drawing/2014/main" id="{602175AF-70D3-65D6-B0F4-FF82CB0525E6}"/>
              </a:ext>
            </a:extLst>
          </p:cNvPr>
          <p:cNvSpPr/>
          <p:nvPr/>
        </p:nvSpPr>
        <p:spPr>
          <a:xfrm>
            <a:off x="-2196860" y="5938745"/>
            <a:ext cx="16585718" cy="571010"/>
          </a:xfrm>
          <a:prstGeom prst="mathMinus">
            <a:avLst/>
          </a:prstGeom>
          <a:solidFill>
            <a:srgbClr val="F963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7B8D75B7-3E46-4C2D-10A5-901D23098509}"/>
              </a:ext>
            </a:extLst>
          </p:cNvPr>
          <p:cNvSpPr txBox="1"/>
          <p:nvPr/>
        </p:nvSpPr>
        <p:spPr>
          <a:xfrm>
            <a:off x="1671679" y="5629204"/>
            <a:ext cx="5014369"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solidFill>
                  <a:schemeClr val="accent4">
                    <a:lumMod val="76000"/>
                  </a:schemeClr>
                </a:solidFill>
                <a:latin typeface="Arial Nova Cond"/>
              </a:rPr>
              <a:t>Source: Home Depot 10-K Filings </a:t>
            </a:r>
          </a:p>
        </p:txBody>
      </p:sp>
      <p:graphicFrame>
        <p:nvGraphicFramePr>
          <p:cNvPr id="4" name="Chart 3">
            <a:extLst>
              <a:ext uri="{FF2B5EF4-FFF2-40B4-BE49-F238E27FC236}">
                <a16:creationId xmlns:a16="http://schemas.microsoft.com/office/drawing/2014/main" id="{124FF472-35DA-F845-C21E-3BF69F0803C8}"/>
              </a:ext>
              <a:ext uri="{147F2762-F138-4A5C-976F-8EAC2B608ADB}">
                <a16:predDERef xmlns:a16="http://schemas.microsoft.com/office/drawing/2014/main" pred="{3F39C3C3-5F43-4024-8A4C-EF8763966D4B}"/>
              </a:ext>
            </a:extLst>
          </p:cNvPr>
          <p:cNvGraphicFramePr>
            <a:graphicFrameLocks/>
          </p:cNvGraphicFramePr>
          <p:nvPr>
            <p:extLst>
              <p:ext uri="{D42A27DB-BD31-4B8C-83A1-F6EECF244321}">
                <p14:modId xmlns:p14="http://schemas.microsoft.com/office/powerpoint/2010/main" val="1695564911"/>
              </p:ext>
            </p:extLst>
          </p:nvPr>
        </p:nvGraphicFramePr>
        <p:xfrm>
          <a:off x="1555017" y="1432872"/>
          <a:ext cx="9088530" cy="4517491"/>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12896348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C92539-DF76-325F-0B59-4799542AC44D}"/>
            </a:ext>
          </a:extLst>
        </p:cNvPr>
        <p:cNvGrpSpPr/>
        <p:nvPr/>
      </p:nvGrpSpPr>
      <p:grpSpPr>
        <a:xfrm>
          <a:off x="0" y="0"/>
          <a:ext cx="0" cy="0"/>
          <a:chOff x="0" y="0"/>
          <a:chExt cx="0" cy="0"/>
        </a:xfrm>
      </p:grpSpPr>
      <p:graphicFrame>
        <p:nvGraphicFramePr>
          <p:cNvPr id="16" name="think-cell data - do not delete" hidden="1">
            <a:extLst>
              <a:ext uri="{FF2B5EF4-FFF2-40B4-BE49-F238E27FC236}">
                <a16:creationId xmlns:a16="http://schemas.microsoft.com/office/drawing/2014/main" id="{9102BD3C-7B76-1E33-1438-718CFF65E0B4}"/>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21" imgH="420" progId="TCLayout.ActiveDocument.1">
                  <p:embed/>
                </p:oleObj>
              </mc:Choice>
              <mc:Fallback>
                <p:oleObj name="think-cell Slide" r:id="rId4" imgW="421" imgH="420" progId="TCLayout.ActiveDocument.1">
                  <p:embed/>
                  <p:pic>
                    <p:nvPicPr>
                      <p:cNvPr id="16" name="think-cell data - do not delete" hidden="1">
                        <a:extLst>
                          <a:ext uri="{FF2B5EF4-FFF2-40B4-BE49-F238E27FC236}">
                            <a16:creationId xmlns:a16="http://schemas.microsoft.com/office/drawing/2014/main" id="{9102BD3C-7B76-1E33-1438-718CFF65E0B4}"/>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Title 6">
            <a:extLst>
              <a:ext uri="{FF2B5EF4-FFF2-40B4-BE49-F238E27FC236}">
                <a16:creationId xmlns:a16="http://schemas.microsoft.com/office/drawing/2014/main" id="{FE189847-7A91-2C15-1FD7-5DA1986C2132}"/>
              </a:ext>
            </a:extLst>
          </p:cNvPr>
          <p:cNvSpPr>
            <a:spLocks noGrp="1"/>
          </p:cNvSpPr>
          <p:nvPr>
            <p:ph type="title" idx="4294967295"/>
          </p:nvPr>
        </p:nvSpPr>
        <p:spPr>
          <a:xfrm>
            <a:off x="417689" y="236235"/>
            <a:ext cx="10726738" cy="637097"/>
          </a:xfrm>
        </p:spPr>
        <p:txBody>
          <a:bodyPr vert="horz"/>
          <a:lstStyle/>
          <a:p>
            <a:r>
              <a:rPr lang="en-US" sz="2300">
                <a:solidFill>
                  <a:schemeClr val="tx1"/>
                </a:solidFill>
                <a:latin typeface="Arial Nova Cond"/>
              </a:rPr>
              <a:t>Steady cash generation and scale advantages, offset by near-term housing headwinds, suggest HD should be valued at $235 per share, 30% below its current price</a:t>
            </a:r>
          </a:p>
        </p:txBody>
      </p:sp>
      <p:sp>
        <p:nvSpPr>
          <p:cNvPr id="8" name="Text Placeholder 7">
            <a:extLst>
              <a:ext uri="{FF2B5EF4-FFF2-40B4-BE49-F238E27FC236}">
                <a16:creationId xmlns:a16="http://schemas.microsoft.com/office/drawing/2014/main" id="{DF31F230-D20A-6C45-71AD-13A0E3DD8B1A}"/>
              </a:ext>
            </a:extLst>
          </p:cNvPr>
          <p:cNvSpPr>
            <a:spLocks noGrp="1"/>
          </p:cNvSpPr>
          <p:nvPr>
            <p:ph type="body" sz="quarter" idx="4294967295"/>
          </p:nvPr>
        </p:nvSpPr>
        <p:spPr>
          <a:xfrm>
            <a:off x="420317" y="2338158"/>
            <a:ext cx="3007787" cy="1142488"/>
          </a:xfrm>
          <a:solidFill>
            <a:srgbClr val="F96302">
              <a:alpha val="60000"/>
            </a:srgbClr>
          </a:solidFill>
          <a:ln w="28575">
            <a:solidFill>
              <a:schemeClr val="bg1"/>
            </a:solidFill>
          </a:ln>
        </p:spPr>
        <p:txBody>
          <a:bodyPr vert="horz" wrap="square" lIns="0" tIns="0" rIns="0" bIns="0" rtlCol="0" anchor="ctr">
            <a:noAutofit/>
          </a:bodyPr>
          <a:lstStyle/>
          <a:p>
            <a:pPr marL="0" indent="0" algn="ctr">
              <a:buNone/>
            </a:pPr>
            <a:r>
              <a:rPr lang="en-US" b="1">
                <a:solidFill>
                  <a:schemeClr val="bg1"/>
                </a:solidFill>
                <a:latin typeface="Arial Nova"/>
              </a:rPr>
              <a:t>Pro Ecosystem Anchors Revenue Growth</a:t>
            </a:r>
          </a:p>
        </p:txBody>
      </p:sp>
      <p:sp>
        <p:nvSpPr>
          <p:cNvPr id="9" name="Content Placeholder 8">
            <a:extLst>
              <a:ext uri="{FF2B5EF4-FFF2-40B4-BE49-F238E27FC236}">
                <a16:creationId xmlns:a16="http://schemas.microsoft.com/office/drawing/2014/main" id="{9341AE9D-FFB5-4A21-A8BE-D20D9672D264}"/>
              </a:ext>
            </a:extLst>
          </p:cNvPr>
          <p:cNvSpPr>
            <a:spLocks noGrp="1"/>
          </p:cNvSpPr>
          <p:nvPr>
            <p:ph sz="quarter" idx="4294967295"/>
          </p:nvPr>
        </p:nvSpPr>
        <p:spPr>
          <a:xfrm>
            <a:off x="3607759" y="3814481"/>
            <a:ext cx="8483600" cy="1160115"/>
          </a:xfrm>
        </p:spPr>
        <p:txBody>
          <a:bodyPr/>
          <a:lstStyle/>
          <a:p>
            <a:pPr>
              <a:buFont typeface="Wingdings" panose="020B0004020202020204" pitchFamily="34" charset="0"/>
              <a:buChar char="§"/>
            </a:pPr>
            <a:r>
              <a:rPr lang="en-US" sz="1600">
                <a:solidFill>
                  <a:srgbClr val="000000"/>
                </a:solidFill>
                <a:latin typeface="Arial Nova"/>
                <a:cs typeface="Arial"/>
              </a:rPr>
              <a:t>HD's scale, private brands, and omnichannel logistics drive industry-leading profitability: gross margin </a:t>
            </a:r>
            <a:r>
              <a:rPr lang="en-US" sz="1600" b="1">
                <a:solidFill>
                  <a:srgbClr val="000000"/>
                </a:solidFill>
                <a:latin typeface="Arial Nova"/>
                <a:cs typeface="Arial"/>
              </a:rPr>
              <a:t>~33%</a:t>
            </a:r>
            <a:r>
              <a:rPr lang="en-US" sz="1600">
                <a:solidFill>
                  <a:srgbClr val="000000"/>
                </a:solidFill>
                <a:latin typeface="Arial Nova"/>
                <a:cs typeface="Arial"/>
              </a:rPr>
              <a:t>, EBIT margin </a:t>
            </a:r>
            <a:r>
              <a:rPr lang="en-US" sz="1600" b="1">
                <a:solidFill>
                  <a:srgbClr val="000000"/>
                </a:solidFill>
                <a:latin typeface="Arial Nova"/>
                <a:cs typeface="Arial"/>
              </a:rPr>
              <a:t>~12%</a:t>
            </a:r>
            <a:r>
              <a:rPr lang="en-US" sz="1600">
                <a:solidFill>
                  <a:srgbClr val="000000"/>
                </a:solidFill>
                <a:latin typeface="Arial Nova"/>
                <a:cs typeface="Arial"/>
              </a:rPr>
              <a:t>, and ROIC </a:t>
            </a:r>
            <a:r>
              <a:rPr lang="en-US" sz="1600" b="1">
                <a:solidFill>
                  <a:srgbClr val="000000"/>
                </a:solidFill>
                <a:latin typeface="Arial Nova"/>
                <a:cs typeface="Arial"/>
              </a:rPr>
              <a:t>~18%</a:t>
            </a:r>
            <a:endParaRPr lang="en-US">
              <a:solidFill>
                <a:srgbClr val="000000"/>
              </a:solidFill>
            </a:endParaRPr>
          </a:p>
          <a:p>
            <a:pPr>
              <a:buFont typeface="Wingdings" panose="020B0004020202020204" pitchFamily="34" charset="0"/>
              <a:buChar char="§"/>
            </a:pPr>
            <a:r>
              <a:rPr lang="en-US" sz="1600">
                <a:solidFill>
                  <a:srgbClr val="000000"/>
                </a:solidFill>
                <a:latin typeface="Arial Nova"/>
                <a:cs typeface="Arial"/>
              </a:rPr>
              <a:t>Private label brands and centralized procurement allow HD to hold COGS stable even as rivals face supply-chain pressure, supporting the gross margin assumption</a:t>
            </a:r>
          </a:p>
          <a:p>
            <a:pPr>
              <a:buFont typeface="Wingdings" panose="020B0004020202020204" pitchFamily="34" charset="0"/>
              <a:buChar char="§"/>
            </a:pPr>
            <a:endParaRPr lang="en-US"/>
          </a:p>
          <a:p>
            <a:pPr>
              <a:buFont typeface="Wingdings" panose="020B0004020202020204" pitchFamily="34" charset="0"/>
              <a:buChar char="§"/>
            </a:pPr>
            <a:endParaRPr lang="en-US"/>
          </a:p>
        </p:txBody>
      </p:sp>
      <p:sp>
        <p:nvSpPr>
          <p:cNvPr id="10" name="Text Placeholder 9">
            <a:extLst>
              <a:ext uri="{FF2B5EF4-FFF2-40B4-BE49-F238E27FC236}">
                <a16:creationId xmlns:a16="http://schemas.microsoft.com/office/drawing/2014/main" id="{7A97DFC6-2A23-8FA4-1FFD-3A28609FE11F}"/>
              </a:ext>
            </a:extLst>
          </p:cNvPr>
          <p:cNvSpPr>
            <a:spLocks noGrp="1"/>
          </p:cNvSpPr>
          <p:nvPr>
            <p:ph type="body" sz="quarter" idx="4294967295"/>
          </p:nvPr>
        </p:nvSpPr>
        <p:spPr>
          <a:xfrm>
            <a:off x="399878" y="3718152"/>
            <a:ext cx="3005392" cy="1143006"/>
          </a:xfrm>
          <a:solidFill>
            <a:srgbClr val="F96302"/>
          </a:solidFill>
          <a:ln w="28575">
            <a:solidFill>
              <a:schemeClr val="tx1"/>
            </a:solidFill>
          </a:ln>
        </p:spPr>
        <p:txBody>
          <a:bodyPr vert="horz" lIns="0" tIns="0" rIns="0" bIns="0" rtlCol="0" anchor="ctr">
            <a:noAutofit/>
          </a:bodyPr>
          <a:lstStyle/>
          <a:p>
            <a:pPr marL="0" indent="0" algn="ctr">
              <a:buNone/>
            </a:pPr>
            <a:r>
              <a:rPr lang="en-US" b="1">
                <a:solidFill>
                  <a:schemeClr val="bg1"/>
                </a:solidFill>
                <a:latin typeface="Arial Nova"/>
              </a:rPr>
              <a:t>Scale and Efficiency Defends Margins</a:t>
            </a:r>
          </a:p>
        </p:txBody>
      </p:sp>
      <p:sp>
        <p:nvSpPr>
          <p:cNvPr id="11" name="Text Placeholder 10">
            <a:extLst>
              <a:ext uri="{FF2B5EF4-FFF2-40B4-BE49-F238E27FC236}">
                <a16:creationId xmlns:a16="http://schemas.microsoft.com/office/drawing/2014/main" id="{D1EFEF20-297D-27D3-5744-457BEF7738DB}"/>
              </a:ext>
            </a:extLst>
          </p:cNvPr>
          <p:cNvSpPr>
            <a:spLocks noGrp="1"/>
          </p:cNvSpPr>
          <p:nvPr>
            <p:ph type="body" sz="quarter" idx="4294967295"/>
          </p:nvPr>
        </p:nvSpPr>
        <p:spPr>
          <a:xfrm>
            <a:off x="422983" y="1030339"/>
            <a:ext cx="3013081" cy="1140068"/>
          </a:xfrm>
          <a:solidFill>
            <a:srgbClr val="F96302">
              <a:alpha val="60000"/>
            </a:srgbClr>
          </a:solidFill>
          <a:ln w="28575">
            <a:noFill/>
          </a:ln>
        </p:spPr>
        <p:txBody>
          <a:bodyPr vert="horz" lIns="0" tIns="0" rIns="0" bIns="0" rtlCol="0" anchor="ctr">
            <a:noAutofit/>
          </a:bodyPr>
          <a:lstStyle/>
          <a:p>
            <a:pPr marL="0" indent="0" algn="ctr">
              <a:buNone/>
            </a:pPr>
            <a:r>
              <a:rPr lang="en-US" b="1">
                <a:solidFill>
                  <a:schemeClr val="bg1"/>
                </a:solidFill>
                <a:latin typeface="Arial Nova"/>
              </a:rPr>
              <a:t>Macro and Housing Uncertainty</a:t>
            </a:r>
          </a:p>
        </p:txBody>
      </p:sp>
      <p:sp>
        <p:nvSpPr>
          <p:cNvPr id="13" name="Content Placeholder 12">
            <a:extLst>
              <a:ext uri="{FF2B5EF4-FFF2-40B4-BE49-F238E27FC236}">
                <a16:creationId xmlns:a16="http://schemas.microsoft.com/office/drawing/2014/main" id="{2869D797-07A8-077F-8E05-4D3D434E7057}"/>
              </a:ext>
            </a:extLst>
          </p:cNvPr>
          <p:cNvSpPr>
            <a:spLocks noGrp="1"/>
          </p:cNvSpPr>
          <p:nvPr>
            <p:ph sz="quarter" idx="4294967295"/>
          </p:nvPr>
        </p:nvSpPr>
        <p:spPr>
          <a:xfrm>
            <a:off x="3607759" y="2418717"/>
            <a:ext cx="8483600" cy="1061829"/>
          </a:xfrm>
        </p:spPr>
        <p:txBody>
          <a:bodyPr/>
          <a:lstStyle/>
          <a:p>
            <a:pPr>
              <a:buFont typeface="Wingdings" panose="020B0004020202020204" pitchFamily="34" charset="0"/>
              <a:buChar char="§"/>
            </a:pPr>
            <a:r>
              <a:rPr lang="en-US" sz="1600">
                <a:solidFill>
                  <a:srgbClr val="999999"/>
                </a:solidFill>
                <a:latin typeface="Arial Nova"/>
                <a:cs typeface="Arial"/>
              </a:rPr>
              <a:t>Pro customers generate larger and more frequent purchases than DIY customers, providing a stable source of </a:t>
            </a:r>
            <a:r>
              <a:rPr lang="en-US" sz="1600" b="1">
                <a:solidFill>
                  <a:srgbClr val="999999"/>
                </a:solidFill>
                <a:latin typeface="Arial Nova"/>
                <a:cs typeface="Arial"/>
              </a:rPr>
              <a:t>recurring revenue</a:t>
            </a:r>
            <a:endParaRPr lang="en-US" sz="1600">
              <a:solidFill>
                <a:srgbClr val="999999"/>
              </a:solidFill>
              <a:latin typeface="Arial Nova"/>
              <a:cs typeface="Arial"/>
            </a:endParaRPr>
          </a:p>
          <a:p>
            <a:pPr>
              <a:buFont typeface="Wingdings" panose="020B0004020202020204" pitchFamily="34" charset="0"/>
              <a:buChar char="§"/>
            </a:pPr>
            <a:r>
              <a:rPr lang="en-US" sz="1600">
                <a:solidFill>
                  <a:srgbClr val="999999"/>
                </a:solidFill>
                <a:latin typeface="Arial Nova"/>
                <a:ea typeface="+mn-lt"/>
                <a:cs typeface="Arial"/>
              </a:rPr>
              <a:t>Investments in delivery</a:t>
            </a:r>
            <a:r>
              <a:rPr lang="en-US" sz="1600">
                <a:solidFill>
                  <a:srgbClr val="999999"/>
                </a:solidFill>
                <a:latin typeface="Arial Nova"/>
                <a:cs typeface="Arial"/>
              </a:rPr>
              <a:t>, </a:t>
            </a:r>
            <a:r>
              <a:rPr lang="en-US" sz="1600">
                <a:solidFill>
                  <a:srgbClr val="999999"/>
                </a:solidFill>
                <a:latin typeface="Arial Nova"/>
                <a:ea typeface="+mn-lt"/>
                <a:cs typeface="Arial"/>
              </a:rPr>
              <a:t>fulfillment</a:t>
            </a:r>
            <a:r>
              <a:rPr lang="en-US" sz="1600">
                <a:solidFill>
                  <a:srgbClr val="999999"/>
                </a:solidFill>
                <a:latin typeface="Arial Nova"/>
                <a:cs typeface="Arial"/>
              </a:rPr>
              <a:t>, and </a:t>
            </a:r>
            <a:r>
              <a:rPr lang="en-US" sz="1600">
                <a:solidFill>
                  <a:srgbClr val="999999"/>
                </a:solidFill>
                <a:latin typeface="Arial Nova"/>
                <a:ea typeface="+mn-lt"/>
                <a:cs typeface="Arial"/>
              </a:rPr>
              <a:t>trade-focused services strengthen customer loyalty and help Home Depot capture a </a:t>
            </a:r>
            <a:r>
              <a:rPr lang="en-US" sz="1600" b="1">
                <a:solidFill>
                  <a:srgbClr val="999999"/>
                </a:solidFill>
                <a:latin typeface="Arial Nova"/>
                <a:ea typeface="+mn-lt"/>
                <a:cs typeface="Arial"/>
              </a:rPr>
              <a:t>greater share of professional spending</a:t>
            </a:r>
            <a:endParaRPr lang="en-US" b="1">
              <a:solidFill>
                <a:srgbClr val="999999"/>
              </a:solidFill>
              <a:latin typeface="Arial Nova"/>
            </a:endParaRPr>
          </a:p>
        </p:txBody>
      </p:sp>
      <p:sp>
        <p:nvSpPr>
          <p:cNvPr id="14" name="Content Placeholder 13">
            <a:extLst>
              <a:ext uri="{FF2B5EF4-FFF2-40B4-BE49-F238E27FC236}">
                <a16:creationId xmlns:a16="http://schemas.microsoft.com/office/drawing/2014/main" id="{0D28A9C9-50B9-2F3D-E5F8-00698175E44C}"/>
              </a:ext>
            </a:extLst>
          </p:cNvPr>
          <p:cNvSpPr>
            <a:spLocks noGrp="1"/>
          </p:cNvSpPr>
          <p:nvPr>
            <p:ph sz="quarter" idx="4294967295"/>
          </p:nvPr>
        </p:nvSpPr>
        <p:spPr>
          <a:xfrm>
            <a:off x="3607759" y="1075453"/>
            <a:ext cx="8483600" cy="1092607"/>
          </a:xfrm>
        </p:spPr>
        <p:txBody>
          <a:bodyPr/>
          <a:lstStyle/>
          <a:p>
            <a:pPr>
              <a:buFont typeface="Wingdings" panose="020B0004020202020204" pitchFamily="34" charset="0"/>
              <a:buChar char="§"/>
            </a:pPr>
            <a:r>
              <a:rPr lang="en-US" sz="1600">
                <a:solidFill>
                  <a:srgbClr val="999999"/>
                </a:solidFill>
                <a:latin typeface="Arial Nova"/>
              </a:rPr>
              <a:t>Higher mortgage rates and low housing turnover have frozen big-ticket, debt-financed remodels, causing consumers to hold off on large projects</a:t>
            </a:r>
            <a:endParaRPr lang="en-US">
              <a:solidFill>
                <a:srgbClr val="999999"/>
              </a:solidFill>
              <a:latin typeface="Arial Nova"/>
            </a:endParaRPr>
          </a:p>
          <a:p>
            <a:pPr>
              <a:buFont typeface="Wingdings" panose="020B0004020202020204" pitchFamily="34" charset="0"/>
              <a:buChar char="§"/>
            </a:pPr>
            <a:r>
              <a:rPr lang="en-US" sz="1600">
                <a:solidFill>
                  <a:srgbClr val="999999"/>
                </a:solidFill>
                <a:latin typeface="Arial Nova"/>
              </a:rPr>
              <a:t>Housing turnover has declined to a </a:t>
            </a:r>
            <a:r>
              <a:rPr lang="en-US" sz="1600" b="1">
                <a:solidFill>
                  <a:srgbClr val="999999"/>
                </a:solidFill>
                <a:latin typeface="Arial Nova"/>
              </a:rPr>
              <a:t>30-year low</a:t>
            </a:r>
            <a:r>
              <a:rPr lang="en-US" sz="1600">
                <a:solidFill>
                  <a:srgbClr val="999999"/>
                </a:solidFill>
                <a:latin typeface="Arial Nova"/>
              </a:rPr>
              <a:t>, with recent coverage still proving the market to be subdued with turnover far below pre-pandemic norms</a:t>
            </a:r>
          </a:p>
        </p:txBody>
      </p:sp>
      <p:sp>
        <p:nvSpPr>
          <p:cNvPr id="15" name="Content Placeholder 14">
            <a:extLst>
              <a:ext uri="{FF2B5EF4-FFF2-40B4-BE49-F238E27FC236}">
                <a16:creationId xmlns:a16="http://schemas.microsoft.com/office/drawing/2014/main" id="{C9A563D7-4220-B98A-A860-BF415B59BECA}"/>
              </a:ext>
            </a:extLst>
          </p:cNvPr>
          <p:cNvSpPr>
            <a:spLocks noGrp="1"/>
          </p:cNvSpPr>
          <p:nvPr>
            <p:ph sz="quarter" idx="4294967295"/>
          </p:nvPr>
        </p:nvSpPr>
        <p:spPr>
          <a:xfrm>
            <a:off x="3607759" y="5156886"/>
            <a:ext cx="8483600" cy="1336191"/>
          </a:xfrm>
        </p:spPr>
        <p:txBody>
          <a:bodyPr/>
          <a:lstStyle/>
          <a:p>
            <a:pPr>
              <a:buFont typeface="Wingdings" panose="020B0004020202020204" pitchFamily="34" charset="0"/>
              <a:buChar char="§"/>
            </a:pPr>
            <a:r>
              <a:rPr lang="en-US" sz="1600">
                <a:solidFill>
                  <a:srgbClr val="999999"/>
                </a:solidFill>
                <a:latin typeface="Arial Nova"/>
              </a:rPr>
              <a:t>Our DCF values HD at </a:t>
            </a:r>
            <a:r>
              <a:rPr lang="en-US" sz="1600" b="1">
                <a:solidFill>
                  <a:srgbClr val="999999"/>
                </a:solidFill>
                <a:latin typeface="Arial Nova"/>
              </a:rPr>
              <a:t>$</a:t>
            </a:r>
            <a:r>
              <a:rPr lang="en-US" b="1">
                <a:solidFill>
                  <a:srgbClr val="999999"/>
                </a:solidFill>
                <a:latin typeface="Arial Nova"/>
              </a:rPr>
              <a:t>235</a:t>
            </a:r>
            <a:r>
              <a:rPr lang="en-US" sz="1600" b="1">
                <a:solidFill>
                  <a:srgbClr val="999999"/>
                </a:solidFill>
                <a:latin typeface="Arial Nova"/>
              </a:rPr>
              <a:t> per share</a:t>
            </a:r>
            <a:r>
              <a:rPr lang="en-US" sz="1600">
                <a:solidFill>
                  <a:srgbClr val="999999"/>
                </a:solidFill>
                <a:latin typeface="Arial Nova"/>
              </a:rPr>
              <a:t> – </a:t>
            </a:r>
            <a:r>
              <a:rPr lang="en-US" sz="1600" b="1">
                <a:solidFill>
                  <a:srgbClr val="999999"/>
                </a:solidFill>
                <a:latin typeface="Arial Nova"/>
              </a:rPr>
              <a:t>30%</a:t>
            </a:r>
            <a:r>
              <a:rPr lang="en-US" sz="1600">
                <a:solidFill>
                  <a:srgbClr val="999999"/>
                </a:solidFill>
                <a:latin typeface="Arial Nova"/>
              </a:rPr>
              <a:t> lower than the </a:t>
            </a:r>
            <a:r>
              <a:rPr lang="en-US" sz="1600" b="1">
                <a:solidFill>
                  <a:srgbClr val="999999"/>
                </a:solidFill>
                <a:latin typeface="Arial Nova"/>
              </a:rPr>
              <a:t>$334 current market price</a:t>
            </a:r>
            <a:r>
              <a:rPr lang="en-US" sz="1600">
                <a:solidFill>
                  <a:srgbClr val="999999"/>
                </a:solidFill>
                <a:latin typeface="Arial Nova"/>
              </a:rPr>
              <a:t>, implying stronger</a:t>
            </a:r>
            <a:r>
              <a:rPr lang="en-US">
                <a:solidFill>
                  <a:srgbClr val="999999"/>
                </a:solidFill>
                <a:latin typeface="Arial Nova"/>
              </a:rPr>
              <a:t> </a:t>
            </a:r>
            <a:r>
              <a:rPr lang="en-US" sz="1600">
                <a:solidFill>
                  <a:srgbClr val="999999"/>
                </a:solidFill>
                <a:latin typeface="Arial Nova"/>
              </a:rPr>
              <a:t>long-term growth than our model supports</a:t>
            </a:r>
            <a:endParaRPr lang="en-US">
              <a:solidFill>
                <a:srgbClr val="999999"/>
              </a:solidFill>
            </a:endParaRPr>
          </a:p>
          <a:p>
            <a:pPr>
              <a:buFont typeface="Wingdings" panose="020B0004020202020204" pitchFamily="34" charset="0"/>
              <a:buChar char="§"/>
            </a:pPr>
            <a:r>
              <a:rPr lang="en-US" sz="1600">
                <a:solidFill>
                  <a:srgbClr val="999999"/>
                </a:solidFill>
                <a:latin typeface="Arial Nova"/>
                <a:ea typeface="+mn-lt"/>
                <a:cs typeface="+mn-lt"/>
              </a:rPr>
              <a:t>The current share price appears to fully price in future growth opportunities, offering limited upside while leaving investors vulnerable to macroeconomic risks</a:t>
            </a:r>
            <a:endParaRPr lang="en-US" sz="1600">
              <a:solidFill>
                <a:srgbClr val="999999"/>
              </a:solidFill>
              <a:latin typeface="Arial Nova"/>
            </a:endParaRPr>
          </a:p>
          <a:p>
            <a:pPr>
              <a:buFont typeface="Wingdings" panose="020B0004020202020204" pitchFamily="34" charset="0"/>
              <a:buChar char="§"/>
            </a:pPr>
            <a:endParaRPr lang="en-US" sz="1600"/>
          </a:p>
        </p:txBody>
      </p:sp>
      <p:pic>
        <p:nvPicPr>
          <p:cNvPr id="4" name="Picture 3">
            <a:extLst>
              <a:ext uri="{FF2B5EF4-FFF2-40B4-BE49-F238E27FC236}">
                <a16:creationId xmlns:a16="http://schemas.microsoft.com/office/drawing/2014/main" id="{AA989D49-FC70-28A5-234C-5A6E0F4E6FD6}"/>
              </a:ext>
            </a:extLst>
          </p:cNvPr>
          <p:cNvPicPr>
            <a:picLocks noChangeAspect="1"/>
          </p:cNvPicPr>
          <p:nvPr/>
        </p:nvPicPr>
        <p:blipFill>
          <a:blip r:embed="rId6"/>
          <a:stretch>
            <a:fillRect/>
          </a:stretch>
        </p:blipFill>
        <p:spPr>
          <a:xfrm>
            <a:off x="11144528" y="238218"/>
            <a:ext cx="689315" cy="699858"/>
          </a:xfrm>
          <a:prstGeom prst="rect">
            <a:avLst/>
          </a:prstGeom>
          <a:ln w="28575">
            <a:solidFill>
              <a:schemeClr val="tx1"/>
            </a:solidFill>
          </a:ln>
        </p:spPr>
      </p:pic>
      <p:sp>
        <p:nvSpPr>
          <p:cNvPr id="5" name="Text Placeholder 10">
            <a:extLst>
              <a:ext uri="{FF2B5EF4-FFF2-40B4-BE49-F238E27FC236}">
                <a16:creationId xmlns:a16="http://schemas.microsoft.com/office/drawing/2014/main" id="{9B46B481-9AB6-4B37-8AF3-2BB1B5D372AF}"/>
              </a:ext>
            </a:extLst>
          </p:cNvPr>
          <p:cNvSpPr txBox="1">
            <a:spLocks/>
          </p:cNvSpPr>
          <p:nvPr/>
        </p:nvSpPr>
        <p:spPr>
          <a:xfrm>
            <a:off x="397856" y="5126529"/>
            <a:ext cx="3006985" cy="1140068"/>
          </a:xfrm>
          <a:prstGeom prst="rect">
            <a:avLst/>
          </a:prstGeom>
          <a:solidFill>
            <a:srgbClr val="ED7D31">
              <a:alpha val="60000"/>
            </a:srgbClr>
          </a:solidFill>
          <a:ln w="28575">
            <a:solidFill>
              <a:schemeClr val="bg1"/>
            </a:solidFill>
          </a:ln>
        </p:spPr>
        <p:txBody>
          <a:bodyPr vert="horz" lIns="0" tIns="0" rIns="0" bIns="0" rtlCol="0" anchor="ctr">
            <a:noAutofit/>
          </a:bodyPr>
          <a:lstStyle>
            <a:lvl1pPr marL="182880" indent="-182880" algn="l" defTabSz="914400" rtl="0" eaLnBrk="1" latinLnBrk="0" hangingPunct="1">
              <a:lnSpc>
                <a:spcPct val="100000"/>
              </a:lnSpc>
              <a:spcBef>
                <a:spcPts val="0"/>
              </a:spcBef>
              <a:spcAft>
                <a:spcPts val="600"/>
              </a:spcAft>
              <a:buClr>
                <a:schemeClr val="accent1"/>
              </a:buClr>
              <a:buFont typeface="Aptos" panose="020B0004020202020204" pitchFamily="34" charset="0"/>
              <a:buChar char="•"/>
              <a:defRPr lang="en-US" sz="1800" kern="1200" dirty="0">
                <a:solidFill>
                  <a:schemeClr val="tx1">
                    <a:lumMod val="75000"/>
                    <a:lumOff val="25000"/>
                  </a:schemeClr>
                </a:solidFill>
                <a:latin typeface="+mn-lt"/>
                <a:ea typeface="+mn-ea"/>
                <a:cs typeface="+mn-cs"/>
              </a:defRPr>
            </a:lvl1pPr>
            <a:lvl2pPr marL="365760" indent="-182880" algn="l" defTabSz="914400" rtl="0" eaLnBrk="1" latinLnBrk="0" hangingPunct="1">
              <a:lnSpc>
                <a:spcPct val="100000"/>
              </a:lnSpc>
              <a:spcBef>
                <a:spcPts val="0"/>
              </a:spcBef>
              <a:spcAft>
                <a:spcPts val="600"/>
              </a:spcAft>
              <a:buClr>
                <a:schemeClr val="accent1"/>
              </a:buClr>
              <a:buFont typeface="Aptos" panose="020B0004020202020204" pitchFamily="34" charset="0"/>
              <a:buChar char="–"/>
              <a:defRPr lang="en-US" sz="1800" kern="1200" dirty="0">
                <a:solidFill>
                  <a:schemeClr val="tx1">
                    <a:lumMod val="75000"/>
                    <a:lumOff val="25000"/>
                  </a:schemeClr>
                </a:solidFill>
                <a:latin typeface="+mn-lt"/>
                <a:ea typeface="+mn-ea"/>
                <a:cs typeface="+mn-cs"/>
              </a:defRPr>
            </a:lvl2pPr>
            <a:lvl3pPr marL="548640" indent="-182880" algn="l" defTabSz="914400" rtl="0" eaLnBrk="1" latinLnBrk="0" hangingPunct="1">
              <a:lnSpc>
                <a:spcPct val="100000"/>
              </a:lnSpc>
              <a:spcBef>
                <a:spcPts val="0"/>
              </a:spcBef>
              <a:spcAft>
                <a:spcPts val="600"/>
              </a:spcAft>
              <a:buClr>
                <a:schemeClr val="accent1"/>
              </a:buClr>
              <a:buFont typeface="Arial" panose="020B0604020202020204" pitchFamily="34" charset="0"/>
              <a:buChar char="▪"/>
              <a:defRPr lang="en-US" sz="1800" kern="1200" dirty="0">
                <a:solidFill>
                  <a:schemeClr val="tx1">
                    <a:lumMod val="75000"/>
                    <a:lumOff val="25000"/>
                  </a:schemeClr>
                </a:solidFill>
                <a:latin typeface="+mn-lt"/>
                <a:ea typeface="+mn-ea"/>
                <a:cs typeface="+mn-cs"/>
              </a:defRPr>
            </a:lvl3pPr>
            <a:lvl4pPr marL="731520" indent="-182880" algn="l" defTabSz="914400" rtl="0" eaLnBrk="1" latinLnBrk="0" hangingPunct="1">
              <a:lnSpc>
                <a:spcPct val="100000"/>
              </a:lnSpc>
              <a:spcBef>
                <a:spcPts val="0"/>
              </a:spcBef>
              <a:spcAft>
                <a:spcPts val="600"/>
              </a:spcAft>
              <a:buClr>
                <a:schemeClr val="accent1"/>
              </a:buClr>
              <a:buFont typeface="Aptos" panose="020B0004020202020204" pitchFamily="34" charset="0"/>
              <a:buChar char="o"/>
              <a:defRPr lang="en-US" sz="1800" kern="1200" dirty="0">
                <a:solidFill>
                  <a:schemeClr val="tx1">
                    <a:lumMod val="75000"/>
                    <a:lumOff val="25000"/>
                  </a:schemeClr>
                </a:solidFill>
                <a:latin typeface="+mn-lt"/>
                <a:ea typeface="+mn-ea"/>
                <a:cs typeface="+mn-cs"/>
              </a:defRPr>
            </a:lvl4pPr>
            <a:lvl5pPr marL="914400" indent="-182880" algn="l" defTabSz="914400" rtl="0" eaLnBrk="1" latinLnBrk="0" hangingPunct="1">
              <a:lnSpc>
                <a:spcPct val="100000"/>
              </a:lnSpc>
              <a:spcBef>
                <a:spcPts val="0"/>
              </a:spcBef>
              <a:spcAft>
                <a:spcPts val="600"/>
              </a:spcAft>
              <a:buClr>
                <a:schemeClr val="accent1"/>
              </a:buClr>
              <a:buFont typeface="DM Sans" pitchFamily="2" charset="0"/>
              <a:buChar char="&gt;"/>
              <a:defRPr lang="en-US" sz="1800" kern="1200" dirty="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ptos" panose="020B00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ptos" panose="020B00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ptos" panose="020B00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ptos" panose="020B0004020202020204" pitchFamily="34" charset="0"/>
              <a:buChar char="•"/>
              <a:defRPr sz="1800" kern="1200">
                <a:solidFill>
                  <a:schemeClr val="tx1"/>
                </a:solidFill>
                <a:latin typeface="+mn-lt"/>
                <a:ea typeface="+mn-ea"/>
                <a:cs typeface="+mn-cs"/>
              </a:defRPr>
            </a:lvl9pPr>
          </a:lstStyle>
          <a:p>
            <a:pPr marL="0" indent="0" algn="ctr">
              <a:buNone/>
            </a:pPr>
            <a:r>
              <a:rPr lang="en-US" b="1">
                <a:solidFill>
                  <a:schemeClr val="bg1"/>
                </a:solidFill>
                <a:latin typeface="Arial Nova"/>
              </a:rPr>
              <a:t>Currently Overvalued</a:t>
            </a:r>
          </a:p>
        </p:txBody>
      </p:sp>
      <p:sp>
        <p:nvSpPr>
          <p:cNvPr id="2" name="Slide Number Placeholder 1">
            <a:extLst>
              <a:ext uri="{FF2B5EF4-FFF2-40B4-BE49-F238E27FC236}">
                <a16:creationId xmlns:a16="http://schemas.microsoft.com/office/drawing/2014/main" id="{4D97422D-B250-989E-9D21-F84EED23F00F}"/>
              </a:ext>
            </a:extLst>
          </p:cNvPr>
          <p:cNvSpPr>
            <a:spLocks noGrp="1"/>
          </p:cNvSpPr>
          <p:nvPr>
            <p:ph type="sldNum" sz="quarter" idx="4"/>
          </p:nvPr>
        </p:nvSpPr>
        <p:spPr/>
        <p:txBody>
          <a:bodyPr/>
          <a:lstStyle/>
          <a:p>
            <a:pPr>
              <a:lnSpc>
                <a:spcPct val="90000"/>
              </a:lnSpc>
              <a:spcBef>
                <a:spcPts val="1000"/>
              </a:spcBef>
            </a:pPr>
            <a:fld id="{339C9110-F427-4586-9638-A5638F41FBCD}" type="slidenum">
              <a:rPr lang="en-IN" smtClean="0"/>
              <a:pPr>
                <a:lnSpc>
                  <a:spcPct val="90000"/>
                </a:lnSpc>
                <a:spcBef>
                  <a:spcPts val="1000"/>
                </a:spcBef>
              </a:pPr>
              <a:t>15</a:t>
            </a:fld>
            <a:endParaRPr lang="en-US"/>
          </a:p>
        </p:txBody>
      </p:sp>
    </p:spTree>
    <p:extLst>
      <p:ext uri="{BB962C8B-B14F-4D97-AF65-F5344CB8AC3E}">
        <p14:creationId xmlns:p14="http://schemas.microsoft.com/office/powerpoint/2010/main" val="22801903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41B0A9-2CFE-9398-9CBA-87A6D0A059FD}"/>
            </a:ext>
          </a:extLst>
        </p:cNvPr>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06F02D6F-1F09-F98B-8945-1E508475A63C}"/>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21" imgH="423" progId="TCLayout.ActiveDocument.1">
                  <p:embed/>
                </p:oleObj>
              </mc:Choice>
              <mc:Fallback>
                <p:oleObj name="think-cell Slide" r:id="rId4" imgW="421" imgH="423" progId="TCLayout.ActiveDocument.1">
                  <p:embed/>
                  <p:pic>
                    <p:nvPicPr>
                      <p:cNvPr id="8" name="think-cell data - do not delete" hidden="1">
                        <a:extLst>
                          <a:ext uri="{FF2B5EF4-FFF2-40B4-BE49-F238E27FC236}">
                            <a16:creationId xmlns:a16="http://schemas.microsoft.com/office/drawing/2014/main" id="{06F02D6F-1F09-F98B-8945-1E508475A63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Slide Number Placeholder 2">
            <a:extLst>
              <a:ext uri="{FF2B5EF4-FFF2-40B4-BE49-F238E27FC236}">
                <a16:creationId xmlns:a16="http://schemas.microsoft.com/office/drawing/2014/main" id="{9A8E683F-96E8-7E10-19A2-1275B736CA6B}"/>
              </a:ext>
            </a:extLst>
          </p:cNvPr>
          <p:cNvSpPr>
            <a:spLocks noGrp="1"/>
          </p:cNvSpPr>
          <p:nvPr>
            <p:ph type="sldNum" sz="quarter" idx="4"/>
          </p:nvPr>
        </p:nvSpPr>
        <p:spPr/>
        <p:txBody>
          <a:bodyPr>
            <a:normAutofit lnSpcReduction="10000"/>
          </a:bodyPr>
          <a:lstStyle/>
          <a:p>
            <a:pPr>
              <a:lnSpc>
                <a:spcPct val="90000"/>
              </a:lnSpc>
              <a:spcBef>
                <a:spcPts val="1000"/>
              </a:spcBef>
            </a:pPr>
            <a:fld id="{339C9110-F427-4586-9638-A5638F41FBCD}" type="slidenum">
              <a:rPr lang="en-IN" smtClean="0"/>
              <a:pPr>
                <a:lnSpc>
                  <a:spcPct val="90000"/>
                </a:lnSpc>
                <a:spcBef>
                  <a:spcPts val="1000"/>
                </a:spcBef>
              </a:pPr>
              <a:t>16</a:t>
            </a:fld>
            <a:endParaRPr lang="en-IN"/>
          </a:p>
        </p:txBody>
      </p:sp>
      <p:sp>
        <p:nvSpPr>
          <p:cNvPr id="14" name="Title 13">
            <a:extLst>
              <a:ext uri="{FF2B5EF4-FFF2-40B4-BE49-F238E27FC236}">
                <a16:creationId xmlns:a16="http://schemas.microsoft.com/office/drawing/2014/main" id="{DB6BD8AB-2B69-0657-AD70-E414D4459A13}"/>
              </a:ext>
            </a:extLst>
          </p:cNvPr>
          <p:cNvSpPr>
            <a:spLocks noGrp="1"/>
          </p:cNvSpPr>
          <p:nvPr>
            <p:ph type="title" idx="4294967295"/>
          </p:nvPr>
        </p:nvSpPr>
        <p:spPr>
          <a:xfrm>
            <a:off x="220065" y="250652"/>
            <a:ext cx="10726738" cy="332399"/>
          </a:xfrm>
        </p:spPr>
        <p:txBody>
          <a:bodyPr vert="horz"/>
          <a:lstStyle/>
          <a:p>
            <a:r>
              <a:rPr lang="en-US" sz="2400">
                <a:solidFill>
                  <a:schemeClr val="tx1"/>
                </a:solidFill>
                <a:ea typeface="+mj-lt"/>
                <a:cs typeface="+mj-lt"/>
              </a:rPr>
              <a:t>Home Depot Occupies the Industry's Most Attractive Competitive Position</a:t>
            </a:r>
            <a:endParaRPr lang="en-US">
              <a:solidFill>
                <a:schemeClr val="tx1"/>
              </a:solidFill>
            </a:endParaRPr>
          </a:p>
        </p:txBody>
      </p:sp>
      <p:pic>
        <p:nvPicPr>
          <p:cNvPr id="5" name="Picture 4" descr="A close-up of a logo&#10;&#10;AI-generated content may be incorrect.">
            <a:extLst>
              <a:ext uri="{FF2B5EF4-FFF2-40B4-BE49-F238E27FC236}">
                <a16:creationId xmlns:a16="http://schemas.microsoft.com/office/drawing/2014/main" id="{731AB7D3-8DF9-80A8-2C41-BB4743F881F4}"/>
              </a:ext>
            </a:extLst>
          </p:cNvPr>
          <p:cNvPicPr>
            <a:picLocks noChangeAspect="1"/>
          </p:cNvPicPr>
          <p:nvPr/>
        </p:nvPicPr>
        <p:blipFill>
          <a:blip r:embed="rId6"/>
          <a:stretch>
            <a:fillRect/>
          </a:stretch>
        </p:blipFill>
        <p:spPr>
          <a:xfrm>
            <a:off x="11144528" y="238218"/>
            <a:ext cx="689315" cy="699858"/>
          </a:xfrm>
          <a:prstGeom prst="rect">
            <a:avLst/>
          </a:prstGeom>
          <a:ln w="28575">
            <a:solidFill>
              <a:schemeClr val="tx1"/>
            </a:solidFill>
          </a:ln>
        </p:spPr>
      </p:pic>
      <p:sp>
        <p:nvSpPr>
          <p:cNvPr id="7" name="Minus Sign 6">
            <a:extLst>
              <a:ext uri="{FF2B5EF4-FFF2-40B4-BE49-F238E27FC236}">
                <a16:creationId xmlns:a16="http://schemas.microsoft.com/office/drawing/2014/main" id="{109BE122-1BBF-529D-69AD-B085A9EE9B97}"/>
              </a:ext>
            </a:extLst>
          </p:cNvPr>
          <p:cNvSpPr/>
          <p:nvPr/>
        </p:nvSpPr>
        <p:spPr>
          <a:xfrm>
            <a:off x="-2196860" y="5938745"/>
            <a:ext cx="16585718" cy="571010"/>
          </a:xfrm>
          <a:prstGeom prst="mathMinus">
            <a:avLst/>
          </a:prstGeom>
          <a:solidFill>
            <a:srgbClr val="F963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C3223ACE-6F08-6CFF-3754-BEE9AF1A1342}"/>
              </a:ext>
            </a:extLst>
          </p:cNvPr>
          <p:cNvSpPr txBox="1"/>
          <p:nvPr/>
        </p:nvSpPr>
        <p:spPr>
          <a:xfrm>
            <a:off x="934023" y="6441708"/>
            <a:ext cx="10316811" cy="276999"/>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a:solidFill>
                  <a:schemeClr val="accent4">
                    <a:lumMod val="76000"/>
                  </a:schemeClr>
                </a:solidFill>
              </a:rPr>
              <a:t>Macro and Housing Uncertainty • Pro Ecosystem Anchors Revenue Growth • </a:t>
            </a:r>
            <a:r>
              <a:rPr lang="en-US" sz="1200" b="1"/>
              <a:t>Scale and Efficiency Defend Margins </a:t>
            </a:r>
            <a:r>
              <a:rPr lang="en-US" sz="1200">
                <a:solidFill>
                  <a:schemeClr val="accent4">
                    <a:lumMod val="76000"/>
                  </a:schemeClr>
                </a:solidFill>
              </a:rPr>
              <a:t>• Currently Overvalued</a:t>
            </a:r>
            <a:endParaRPr lang="en-US">
              <a:solidFill>
                <a:schemeClr val="accent4">
                  <a:lumMod val="76000"/>
                </a:schemeClr>
              </a:solidFill>
            </a:endParaRPr>
          </a:p>
        </p:txBody>
      </p:sp>
      <p:cxnSp>
        <p:nvCxnSpPr>
          <p:cNvPr id="10" name="Straight Arrow Connector 9">
            <a:extLst>
              <a:ext uri="{FF2B5EF4-FFF2-40B4-BE49-F238E27FC236}">
                <a16:creationId xmlns:a16="http://schemas.microsoft.com/office/drawing/2014/main" id="{F8CFCDB8-390C-68D7-AE93-7608C6DA53C3}"/>
              </a:ext>
            </a:extLst>
          </p:cNvPr>
          <p:cNvCxnSpPr>
            <a:cxnSpLocks/>
          </p:cNvCxnSpPr>
          <p:nvPr/>
        </p:nvCxnSpPr>
        <p:spPr>
          <a:xfrm flipH="1">
            <a:off x="5940295" y="1357729"/>
            <a:ext cx="6096" cy="4237259"/>
          </a:xfrm>
          <a:prstGeom prst="straightConnector1">
            <a:avLst/>
          </a:prstGeom>
          <a:ln>
            <a:solidFill>
              <a:schemeClr val="bg1">
                <a:lumMod val="50000"/>
              </a:schemeClr>
            </a:solidFill>
            <a:headEnd type="triangle" w="lg" len="lg"/>
            <a:tailEnd type="triangle" w="lg" len="lg"/>
          </a:ln>
        </p:spPr>
        <p:style>
          <a:lnRef idx="2">
            <a:schemeClr val="accent1"/>
          </a:lnRef>
          <a:fillRef idx="0">
            <a:schemeClr val="accent1"/>
          </a:fillRef>
          <a:effectRef idx="1">
            <a:schemeClr val="accent1"/>
          </a:effectRef>
          <a:fontRef idx="minor">
            <a:schemeClr val="tx1"/>
          </a:fontRef>
        </p:style>
      </p:cxnSp>
      <p:cxnSp>
        <p:nvCxnSpPr>
          <p:cNvPr id="12" name="Straight Arrow Connector 11">
            <a:extLst>
              <a:ext uri="{FF2B5EF4-FFF2-40B4-BE49-F238E27FC236}">
                <a16:creationId xmlns:a16="http://schemas.microsoft.com/office/drawing/2014/main" id="{B3C75783-CFA6-3BCF-D77B-95B546D2A7B4}"/>
              </a:ext>
            </a:extLst>
          </p:cNvPr>
          <p:cNvCxnSpPr>
            <a:cxnSpLocks/>
          </p:cNvCxnSpPr>
          <p:nvPr/>
        </p:nvCxnSpPr>
        <p:spPr>
          <a:xfrm flipH="1">
            <a:off x="2663041" y="3387967"/>
            <a:ext cx="6493547" cy="0"/>
          </a:xfrm>
          <a:prstGeom prst="straightConnector1">
            <a:avLst/>
          </a:prstGeom>
          <a:ln>
            <a:solidFill>
              <a:schemeClr val="bg1">
                <a:lumMod val="50000"/>
              </a:schemeClr>
            </a:solidFill>
            <a:headEnd type="triangle" w="lg" len="lg"/>
            <a:tailEnd type="triangle" w="lg" len="lg"/>
          </a:ln>
        </p:spPr>
        <p:style>
          <a:lnRef idx="2">
            <a:schemeClr val="accent1"/>
          </a:lnRef>
          <a:fillRef idx="0">
            <a:schemeClr val="accent1"/>
          </a:fillRef>
          <a:effectRef idx="1">
            <a:schemeClr val="accent1"/>
          </a:effectRef>
          <a:fontRef idx="minor">
            <a:schemeClr val="tx1"/>
          </a:fontRef>
        </p:style>
      </p:cxnSp>
      <p:pic>
        <p:nvPicPr>
          <p:cNvPr id="38" name="Picture 37" descr="A close-up of a logo&#10;&#10;AI-generated content may be incorrect.">
            <a:extLst>
              <a:ext uri="{FF2B5EF4-FFF2-40B4-BE49-F238E27FC236}">
                <a16:creationId xmlns:a16="http://schemas.microsoft.com/office/drawing/2014/main" id="{ED9AFE4A-41CA-A673-C412-39B3B20B6A56}"/>
              </a:ext>
            </a:extLst>
          </p:cNvPr>
          <p:cNvPicPr>
            <a:picLocks noChangeAspect="1"/>
          </p:cNvPicPr>
          <p:nvPr/>
        </p:nvPicPr>
        <p:blipFill>
          <a:blip r:embed="rId6"/>
          <a:stretch>
            <a:fillRect/>
          </a:stretch>
        </p:blipFill>
        <p:spPr>
          <a:xfrm>
            <a:off x="7670387" y="1477682"/>
            <a:ext cx="717226" cy="751004"/>
          </a:xfrm>
          <a:prstGeom prst="rect">
            <a:avLst/>
          </a:prstGeom>
          <a:ln w="28575">
            <a:noFill/>
          </a:ln>
        </p:spPr>
      </p:pic>
      <p:sp>
        <p:nvSpPr>
          <p:cNvPr id="39" name="Rectangle 38">
            <a:extLst>
              <a:ext uri="{FF2B5EF4-FFF2-40B4-BE49-F238E27FC236}">
                <a16:creationId xmlns:a16="http://schemas.microsoft.com/office/drawing/2014/main" id="{FA89EEE1-5480-6551-01CB-6E7032BF9EA5}"/>
              </a:ext>
            </a:extLst>
          </p:cNvPr>
          <p:cNvSpPr/>
          <p:nvPr/>
        </p:nvSpPr>
        <p:spPr>
          <a:xfrm>
            <a:off x="5054591" y="858153"/>
            <a:ext cx="1777500" cy="435946"/>
          </a:xfrm>
          <a:prstGeom prst="rect">
            <a:avLst/>
          </a:prstGeom>
          <a:solidFill>
            <a:srgbClr val="F96302"/>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defTabSz="2000250">
              <a:lnSpc>
                <a:spcPct val="90000"/>
              </a:lnSpc>
              <a:spcBef>
                <a:spcPct val="0"/>
              </a:spcBef>
              <a:spcAft>
                <a:spcPct val="35000"/>
              </a:spcAft>
            </a:pPr>
            <a:r>
              <a:rPr lang="en-US" sz="1600" b="1">
                <a:solidFill>
                  <a:schemeClr val="bg1"/>
                </a:solidFill>
              </a:rPr>
              <a:t>High Service</a:t>
            </a:r>
            <a:endParaRPr lang="en-IN" sz="1600" b="1" kern="1200">
              <a:solidFill>
                <a:schemeClr val="bg1"/>
              </a:solidFill>
            </a:endParaRPr>
          </a:p>
        </p:txBody>
      </p:sp>
      <p:sp>
        <p:nvSpPr>
          <p:cNvPr id="40" name="Rectangle 39">
            <a:extLst>
              <a:ext uri="{FF2B5EF4-FFF2-40B4-BE49-F238E27FC236}">
                <a16:creationId xmlns:a16="http://schemas.microsoft.com/office/drawing/2014/main" id="{DCF827BF-3BBA-33B0-80DE-E6EE0EE0FFAF}"/>
              </a:ext>
            </a:extLst>
          </p:cNvPr>
          <p:cNvSpPr/>
          <p:nvPr/>
        </p:nvSpPr>
        <p:spPr>
          <a:xfrm>
            <a:off x="5054590" y="5644605"/>
            <a:ext cx="1777500" cy="435946"/>
          </a:xfrm>
          <a:prstGeom prst="rect">
            <a:avLst/>
          </a:prstGeom>
          <a:solidFill>
            <a:srgbClr val="FF9662"/>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defTabSz="2000250">
              <a:lnSpc>
                <a:spcPct val="90000"/>
              </a:lnSpc>
              <a:spcBef>
                <a:spcPct val="0"/>
              </a:spcBef>
              <a:spcAft>
                <a:spcPct val="35000"/>
              </a:spcAft>
            </a:pPr>
            <a:r>
              <a:rPr lang="en-US" sz="1600" b="1">
                <a:solidFill>
                  <a:schemeClr val="bg1"/>
                </a:solidFill>
              </a:rPr>
              <a:t>Low Service</a:t>
            </a:r>
            <a:endParaRPr lang="en-IN" sz="1600" b="1" kern="1200">
              <a:solidFill>
                <a:schemeClr val="bg1"/>
              </a:solidFill>
            </a:endParaRPr>
          </a:p>
        </p:txBody>
      </p:sp>
      <p:sp>
        <p:nvSpPr>
          <p:cNvPr id="41" name="Rectangle 40">
            <a:extLst>
              <a:ext uri="{FF2B5EF4-FFF2-40B4-BE49-F238E27FC236}">
                <a16:creationId xmlns:a16="http://schemas.microsoft.com/office/drawing/2014/main" id="{6500E6B4-1F7E-5747-A854-02986B18A02D}"/>
              </a:ext>
            </a:extLst>
          </p:cNvPr>
          <p:cNvSpPr/>
          <p:nvPr/>
        </p:nvSpPr>
        <p:spPr>
          <a:xfrm>
            <a:off x="9254734" y="3163533"/>
            <a:ext cx="2100588" cy="448138"/>
          </a:xfrm>
          <a:prstGeom prst="rect">
            <a:avLst/>
          </a:prstGeom>
          <a:solidFill>
            <a:srgbClr val="F96302"/>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defTabSz="2000250">
              <a:lnSpc>
                <a:spcPct val="90000"/>
              </a:lnSpc>
              <a:spcBef>
                <a:spcPct val="0"/>
              </a:spcBef>
              <a:spcAft>
                <a:spcPct val="35000"/>
              </a:spcAft>
            </a:pPr>
            <a:r>
              <a:rPr lang="en-US" sz="1600" b="1">
                <a:solidFill>
                  <a:schemeClr val="bg1"/>
                </a:solidFill>
              </a:rPr>
              <a:t>Broad Selection</a:t>
            </a:r>
            <a:endParaRPr lang="en-IN" sz="1600" b="1" kern="1200">
              <a:solidFill>
                <a:schemeClr val="bg1"/>
              </a:solidFill>
            </a:endParaRPr>
          </a:p>
        </p:txBody>
      </p:sp>
      <p:sp>
        <p:nvSpPr>
          <p:cNvPr id="42" name="Rectangle 41">
            <a:extLst>
              <a:ext uri="{FF2B5EF4-FFF2-40B4-BE49-F238E27FC236}">
                <a16:creationId xmlns:a16="http://schemas.microsoft.com/office/drawing/2014/main" id="{6DF42147-3506-072A-89D3-7F35EE7926BB}"/>
              </a:ext>
            </a:extLst>
          </p:cNvPr>
          <p:cNvSpPr/>
          <p:nvPr/>
        </p:nvSpPr>
        <p:spPr>
          <a:xfrm>
            <a:off x="470398" y="3133053"/>
            <a:ext cx="2100588" cy="448138"/>
          </a:xfrm>
          <a:prstGeom prst="rect">
            <a:avLst/>
          </a:prstGeom>
          <a:solidFill>
            <a:srgbClr val="FF9662"/>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defTabSz="2000250">
              <a:lnSpc>
                <a:spcPct val="90000"/>
              </a:lnSpc>
              <a:spcBef>
                <a:spcPct val="0"/>
              </a:spcBef>
              <a:spcAft>
                <a:spcPct val="35000"/>
              </a:spcAft>
            </a:pPr>
            <a:r>
              <a:rPr lang="en-US" sz="1600" b="1">
                <a:solidFill>
                  <a:schemeClr val="bg1"/>
                </a:solidFill>
              </a:rPr>
              <a:t>Limited Selection</a:t>
            </a:r>
            <a:endParaRPr lang="en-IN" sz="1600" b="1" kern="1200">
              <a:solidFill>
                <a:schemeClr val="bg1"/>
              </a:solidFill>
            </a:endParaRPr>
          </a:p>
        </p:txBody>
      </p:sp>
      <p:pic>
        <p:nvPicPr>
          <p:cNvPr id="45" name="Picture 44" descr="Menards Weekly Ads &amp; Flyers | WeeklyAd.io">
            <a:extLst>
              <a:ext uri="{FF2B5EF4-FFF2-40B4-BE49-F238E27FC236}">
                <a16:creationId xmlns:a16="http://schemas.microsoft.com/office/drawing/2014/main" id="{99992D48-B38D-6064-F791-45AD23BCFBD5}"/>
              </a:ext>
            </a:extLst>
          </p:cNvPr>
          <p:cNvPicPr>
            <a:picLocks noChangeAspect="1"/>
          </p:cNvPicPr>
          <p:nvPr/>
        </p:nvPicPr>
        <p:blipFill>
          <a:blip r:embed="rId7"/>
          <a:stretch>
            <a:fillRect/>
          </a:stretch>
        </p:blipFill>
        <p:spPr>
          <a:xfrm>
            <a:off x="7609767" y="2434118"/>
            <a:ext cx="677672" cy="729633"/>
          </a:xfrm>
          <a:prstGeom prst="rect">
            <a:avLst/>
          </a:prstGeom>
        </p:spPr>
      </p:pic>
      <p:pic>
        <p:nvPicPr>
          <p:cNvPr id="46" name="Picture 45" descr="A black and orange logo&#10;&#10;AI-generated content may be incorrect.">
            <a:extLst>
              <a:ext uri="{FF2B5EF4-FFF2-40B4-BE49-F238E27FC236}">
                <a16:creationId xmlns:a16="http://schemas.microsoft.com/office/drawing/2014/main" id="{32F763CB-EDE0-4A57-8D82-D4954D571321}"/>
              </a:ext>
            </a:extLst>
          </p:cNvPr>
          <p:cNvPicPr>
            <a:picLocks noChangeAspect="1"/>
          </p:cNvPicPr>
          <p:nvPr/>
        </p:nvPicPr>
        <p:blipFill>
          <a:blip r:embed="rId8">
            <a:extLst>
              <a:ext uri="{837473B0-CC2E-450A-ABE3-18F120FF3D39}">
                <a1611:picAttrSrcUrl xmlns:a1611="http://schemas.microsoft.com/office/drawing/2016/11/main" r:id="rId9"/>
              </a:ext>
            </a:extLst>
          </a:blip>
          <a:stretch>
            <a:fillRect/>
          </a:stretch>
        </p:blipFill>
        <p:spPr>
          <a:xfrm>
            <a:off x="8032579" y="4278459"/>
            <a:ext cx="571698" cy="583890"/>
          </a:xfrm>
          <a:prstGeom prst="rect">
            <a:avLst/>
          </a:prstGeom>
        </p:spPr>
      </p:pic>
      <p:pic>
        <p:nvPicPr>
          <p:cNvPr id="49" name="Picture 48" descr="A blue and white logo&#10;&#10;AI-generated content may be incorrect.">
            <a:extLst>
              <a:ext uri="{FF2B5EF4-FFF2-40B4-BE49-F238E27FC236}">
                <a16:creationId xmlns:a16="http://schemas.microsoft.com/office/drawing/2014/main" id="{DB82CEE9-AD91-5121-94A1-69D896994AD2}"/>
              </a:ext>
            </a:extLst>
          </p:cNvPr>
          <p:cNvPicPr>
            <a:picLocks noChangeAspect="1"/>
          </p:cNvPicPr>
          <p:nvPr/>
        </p:nvPicPr>
        <p:blipFill>
          <a:blip r:embed="rId10">
            <a:extLst>
              <a:ext uri="{837473B0-CC2E-450A-ABE3-18F120FF3D39}">
                <a1611:picAttrSrcUrl xmlns:a1611="http://schemas.microsoft.com/office/drawing/2016/11/main" r:id="rId11"/>
              </a:ext>
            </a:extLst>
          </a:blip>
          <a:stretch>
            <a:fillRect/>
          </a:stretch>
        </p:blipFill>
        <p:spPr>
          <a:xfrm>
            <a:off x="6268402" y="2226610"/>
            <a:ext cx="723156" cy="776568"/>
          </a:xfrm>
          <a:prstGeom prst="rect">
            <a:avLst/>
          </a:prstGeom>
        </p:spPr>
      </p:pic>
      <p:pic>
        <p:nvPicPr>
          <p:cNvPr id="52" name="Picture 51" descr="A red and black logo&#10;&#10;AI-generated content may be incorrect.">
            <a:extLst>
              <a:ext uri="{FF2B5EF4-FFF2-40B4-BE49-F238E27FC236}">
                <a16:creationId xmlns:a16="http://schemas.microsoft.com/office/drawing/2014/main" id="{9785BC03-E9B0-6F14-2703-F33DBD50C9E6}"/>
              </a:ext>
            </a:extLst>
          </p:cNvPr>
          <p:cNvPicPr>
            <a:picLocks noChangeAspect="1"/>
          </p:cNvPicPr>
          <p:nvPr/>
        </p:nvPicPr>
        <p:blipFill>
          <a:blip r:embed="rId12"/>
          <a:stretch>
            <a:fillRect/>
          </a:stretch>
        </p:blipFill>
        <p:spPr>
          <a:xfrm>
            <a:off x="4049268" y="2431088"/>
            <a:ext cx="838200" cy="572262"/>
          </a:xfrm>
          <a:prstGeom prst="rect">
            <a:avLst/>
          </a:prstGeom>
        </p:spPr>
      </p:pic>
      <p:pic>
        <p:nvPicPr>
          <p:cNvPr id="2" name="Picture 1" descr="A logo of a walmart company">
            <a:extLst>
              <a:ext uri="{FF2B5EF4-FFF2-40B4-BE49-F238E27FC236}">
                <a16:creationId xmlns:a16="http://schemas.microsoft.com/office/drawing/2014/main" id="{840AD64F-8196-E210-E845-C3AA2C6254D4}"/>
              </a:ext>
            </a:extLst>
          </p:cNvPr>
          <p:cNvPicPr>
            <a:picLocks noChangeAspect="1"/>
          </p:cNvPicPr>
          <p:nvPr/>
        </p:nvPicPr>
        <p:blipFill>
          <a:blip r:embed="rId13">
            <a:extLst>
              <a:ext uri="{837473B0-CC2E-450A-ABE3-18F120FF3D39}">
                <a1611:picAttrSrcUrl xmlns:a1611="http://schemas.microsoft.com/office/drawing/2016/11/main" r:id="rId14"/>
              </a:ext>
            </a:extLst>
          </a:blip>
          <a:srcRect l="1299" t="359" r="-2089"/>
          <a:stretch>
            <a:fillRect/>
          </a:stretch>
        </p:blipFill>
        <p:spPr>
          <a:xfrm>
            <a:off x="7126513" y="3424819"/>
            <a:ext cx="1126430" cy="853268"/>
          </a:xfrm>
          <a:prstGeom prst="rect">
            <a:avLst/>
          </a:prstGeom>
        </p:spPr>
      </p:pic>
      <p:pic>
        <p:nvPicPr>
          <p:cNvPr id="11" name="Picture 10" descr="Sherwin-Williams: Jobs | LinkedIn">
            <a:extLst>
              <a:ext uri="{FF2B5EF4-FFF2-40B4-BE49-F238E27FC236}">
                <a16:creationId xmlns:a16="http://schemas.microsoft.com/office/drawing/2014/main" id="{60CB62ED-7937-7254-2FFD-73156C5C3A27}"/>
              </a:ext>
            </a:extLst>
          </p:cNvPr>
          <p:cNvPicPr>
            <a:picLocks noChangeAspect="1"/>
          </p:cNvPicPr>
          <p:nvPr/>
        </p:nvPicPr>
        <p:blipFill>
          <a:blip r:embed="rId15"/>
          <a:stretch>
            <a:fillRect/>
          </a:stretch>
        </p:blipFill>
        <p:spPr>
          <a:xfrm>
            <a:off x="3329216" y="1743530"/>
            <a:ext cx="722085" cy="685800"/>
          </a:xfrm>
          <a:prstGeom prst="rect">
            <a:avLst/>
          </a:prstGeom>
        </p:spPr>
      </p:pic>
      <p:pic>
        <p:nvPicPr>
          <p:cNvPr id="13" name="Picture 12" descr="Harbor Freight Tools - Apps on Google Play">
            <a:extLst>
              <a:ext uri="{FF2B5EF4-FFF2-40B4-BE49-F238E27FC236}">
                <a16:creationId xmlns:a16="http://schemas.microsoft.com/office/drawing/2014/main" id="{7A8026E4-FE11-1A85-E5B9-BABEA2E5801B}"/>
              </a:ext>
            </a:extLst>
          </p:cNvPr>
          <p:cNvPicPr>
            <a:picLocks noChangeAspect="1"/>
          </p:cNvPicPr>
          <p:nvPr/>
        </p:nvPicPr>
        <p:blipFill>
          <a:blip r:embed="rId16"/>
          <a:stretch>
            <a:fillRect/>
          </a:stretch>
        </p:blipFill>
        <p:spPr>
          <a:xfrm>
            <a:off x="6132590" y="3915533"/>
            <a:ext cx="696077" cy="732362"/>
          </a:xfrm>
          <a:prstGeom prst="rect">
            <a:avLst/>
          </a:prstGeom>
        </p:spPr>
      </p:pic>
    </p:spTree>
    <p:extLst>
      <p:ext uri="{BB962C8B-B14F-4D97-AF65-F5344CB8AC3E}">
        <p14:creationId xmlns:p14="http://schemas.microsoft.com/office/powerpoint/2010/main" val="40084665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4E253A-C53B-8974-317D-7B50E3F7650F}"/>
            </a:ext>
          </a:extLst>
        </p:cNvPr>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E579673F-9F0E-6D8F-403A-2AABC80D15B9}"/>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21" imgH="423" progId="TCLayout.ActiveDocument.1">
                  <p:embed/>
                </p:oleObj>
              </mc:Choice>
              <mc:Fallback>
                <p:oleObj name="think-cell Slide" r:id="rId4" imgW="421" imgH="423" progId="TCLayout.ActiveDocument.1">
                  <p:embed/>
                  <p:pic>
                    <p:nvPicPr>
                      <p:cNvPr id="8" name="think-cell data - do not delete" hidden="1">
                        <a:extLst>
                          <a:ext uri="{FF2B5EF4-FFF2-40B4-BE49-F238E27FC236}">
                            <a16:creationId xmlns:a16="http://schemas.microsoft.com/office/drawing/2014/main" id="{E579673F-9F0E-6D8F-403A-2AABC80D15B9}"/>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Slide Number Placeholder 2">
            <a:extLst>
              <a:ext uri="{FF2B5EF4-FFF2-40B4-BE49-F238E27FC236}">
                <a16:creationId xmlns:a16="http://schemas.microsoft.com/office/drawing/2014/main" id="{DAFC3641-F6C0-B39D-036D-D08527EE0D47}"/>
              </a:ext>
            </a:extLst>
          </p:cNvPr>
          <p:cNvSpPr>
            <a:spLocks noGrp="1"/>
          </p:cNvSpPr>
          <p:nvPr>
            <p:ph type="sldNum" sz="quarter" idx="4"/>
          </p:nvPr>
        </p:nvSpPr>
        <p:spPr/>
        <p:txBody>
          <a:bodyPr>
            <a:normAutofit lnSpcReduction="10000"/>
          </a:bodyPr>
          <a:lstStyle/>
          <a:p>
            <a:pPr>
              <a:lnSpc>
                <a:spcPct val="90000"/>
              </a:lnSpc>
              <a:spcBef>
                <a:spcPts val="1000"/>
              </a:spcBef>
            </a:pPr>
            <a:fld id="{484A9616-2B7D-49A0-94D6-B06A117F23FF}" type="slidenum">
              <a:rPr lang="en-IN" dirty="0"/>
              <a:t>17</a:t>
            </a:fld>
            <a:endParaRPr lang="en-IN"/>
          </a:p>
        </p:txBody>
      </p:sp>
      <p:sp>
        <p:nvSpPr>
          <p:cNvPr id="14" name="Title 13">
            <a:extLst>
              <a:ext uri="{FF2B5EF4-FFF2-40B4-BE49-F238E27FC236}">
                <a16:creationId xmlns:a16="http://schemas.microsoft.com/office/drawing/2014/main" id="{19EE4E66-59C8-4702-8403-53177FD8625F}"/>
              </a:ext>
            </a:extLst>
          </p:cNvPr>
          <p:cNvSpPr>
            <a:spLocks noGrp="1"/>
          </p:cNvSpPr>
          <p:nvPr>
            <p:ph type="title" idx="4294967295"/>
          </p:nvPr>
        </p:nvSpPr>
        <p:spPr>
          <a:xfrm>
            <a:off x="166487" y="272998"/>
            <a:ext cx="10726738" cy="664797"/>
          </a:xfrm>
        </p:spPr>
        <p:txBody>
          <a:bodyPr vert="horz"/>
          <a:lstStyle/>
          <a:p>
            <a:r>
              <a:rPr lang="en-US" sz="2400">
                <a:solidFill>
                  <a:schemeClr val="tx1"/>
                </a:solidFill>
                <a:ea typeface="+mj-lt"/>
                <a:cs typeface="+mj-lt"/>
              </a:rPr>
              <a:t>Vertical integration across sourcing, distribution, and private label gives HD direct control over its cost structure</a:t>
            </a:r>
            <a:endParaRPr lang="en-US" sz="2400">
              <a:solidFill>
                <a:schemeClr val="tx1"/>
              </a:solidFill>
            </a:endParaRPr>
          </a:p>
        </p:txBody>
      </p:sp>
      <p:pic>
        <p:nvPicPr>
          <p:cNvPr id="5" name="Picture 4" descr="A close-up of a logo&#10;&#10;AI-generated content may be incorrect.">
            <a:extLst>
              <a:ext uri="{FF2B5EF4-FFF2-40B4-BE49-F238E27FC236}">
                <a16:creationId xmlns:a16="http://schemas.microsoft.com/office/drawing/2014/main" id="{E5415169-E1F5-D266-DC08-FF074F9BAB31}"/>
              </a:ext>
            </a:extLst>
          </p:cNvPr>
          <p:cNvPicPr>
            <a:picLocks noChangeAspect="1"/>
          </p:cNvPicPr>
          <p:nvPr/>
        </p:nvPicPr>
        <p:blipFill>
          <a:blip r:embed="rId6"/>
          <a:stretch>
            <a:fillRect/>
          </a:stretch>
        </p:blipFill>
        <p:spPr>
          <a:xfrm>
            <a:off x="11144528" y="238218"/>
            <a:ext cx="689315" cy="699858"/>
          </a:xfrm>
          <a:prstGeom prst="rect">
            <a:avLst/>
          </a:prstGeom>
          <a:ln w="28575">
            <a:solidFill>
              <a:schemeClr val="tx1"/>
            </a:solidFill>
          </a:ln>
        </p:spPr>
      </p:pic>
      <p:sp>
        <p:nvSpPr>
          <p:cNvPr id="9" name="TextBox 8">
            <a:extLst>
              <a:ext uri="{FF2B5EF4-FFF2-40B4-BE49-F238E27FC236}">
                <a16:creationId xmlns:a16="http://schemas.microsoft.com/office/drawing/2014/main" id="{E208E40A-3FF5-9B8B-7890-EF4AD2B6D1B5}"/>
              </a:ext>
            </a:extLst>
          </p:cNvPr>
          <p:cNvSpPr txBox="1"/>
          <p:nvPr/>
        </p:nvSpPr>
        <p:spPr>
          <a:xfrm>
            <a:off x="934023" y="6441708"/>
            <a:ext cx="10316811" cy="276999"/>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a:solidFill>
                  <a:schemeClr val="accent4">
                    <a:lumMod val="76000"/>
                  </a:schemeClr>
                </a:solidFill>
              </a:rPr>
              <a:t>Macro and Housing Uncertainty • Pro Ecosystem Anchors Revenue Growth • </a:t>
            </a:r>
            <a:r>
              <a:rPr lang="en-US" sz="1200" b="1"/>
              <a:t>Scale and Efficiency Defend Margins </a:t>
            </a:r>
            <a:r>
              <a:rPr lang="en-US" sz="1200">
                <a:solidFill>
                  <a:schemeClr val="accent4">
                    <a:lumMod val="76000"/>
                  </a:schemeClr>
                </a:solidFill>
              </a:rPr>
              <a:t>• Currently Overvalued</a:t>
            </a:r>
            <a:endParaRPr lang="en-US">
              <a:solidFill>
                <a:schemeClr val="accent4">
                  <a:lumMod val="76000"/>
                </a:schemeClr>
              </a:solidFill>
            </a:endParaRPr>
          </a:p>
        </p:txBody>
      </p:sp>
      <p:sp>
        <p:nvSpPr>
          <p:cNvPr id="6" name="Minus Sign 5">
            <a:extLst>
              <a:ext uri="{FF2B5EF4-FFF2-40B4-BE49-F238E27FC236}">
                <a16:creationId xmlns:a16="http://schemas.microsoft.com/office/drawing/2014/main" id="{748FD8FA-7CBB-661D-105A-8F475523A1EE}"/>
              </a:ext>
            </a:extLst>
          </p:cNvPr>
          <p:cNvSpPr/>
          <p:nvPr/>
        </p:nvSpPr>
        <p:spPr>
          <a:xfrm>
            <a:off x="-2196860" y="5938745"/>
            <a:ext cx="16585718" cy="571010"/>
          </a:xfrm>
          <a:prstGeom prst="mathMinus">
            <a:avLst/>
          </a:prstGeom>
          <a:solidFill>
            <a:srgbClr val="F963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5CA02739-B362-C2E4-D651-3A5B28B89F11}"/>
              </a:ext>
            </a:extLst>
          </p:cNvPr>
          <p:cNvPicPr>
            <a:picLocks noChangeAspect="1"/>
          </p:cNvPicPr>
          <p:nvPr/>
        </p:nvPicPr>
        <p:blipFill>
          <a:blip r:embed="rId7"/>
          <a:stretch>
            <a:fillRect/>
          </a:stretch>
        </p:blipFill>
        <p:spPr>
          <a:xfrm>
            <a:off x="820057" y="1388737"/>
            <a:ext cx="10297887" cy="4711898"/>
          </a:xfrm>
          <a:prstGeom prst="rect">
            <a:avLst/>
          </a:prstGeom>
        </p:spPr>
      </p:pic>
      <p:sp>
        <p:nvSpPr>
          <p:cNvPr id="11" name="TextBox 10">
            <a:extLst>
              <a:ext uri="{FF2B5EF4-FFF2-40B4-BE49-F238E27FC236}">
                <a16:creationId xmlns:a16="http://schemas.microsoft.com/office/drawing/2014/main" id="{7A9A4A1C-1E4A-AC2C-37D2-EDE0323B0B4C}"/>
              </a:ext>
            </a:extLst>
          </p:cNvPr>
          <p:cNvSpPr txBox="1"/>
          <p:nvPr/>
        </p:nvSpPr>
        <p:spPr>
          <a:xfrm>
            <a:off x="1488568" y="1020695"/>
            <a:ext cx="363967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a:latin typeface="Arial Nova Cond"/>
              </a:rPr>
              <a:t>Vertical Value Chain</a:t>
            </a:r>
            <a:endParaRPr lang="en-US"/>
          </a:p>
        </p:txBody>
      </p:sp>
      <p:sp>
        <p:nvSpPr>
          <p:cNvPr id="12" name="TextBox 11">
            <a:extLst>
              <a:ext uri="{FF2B5EF4-FFF2-40B4-BE49-F238E27FC236}">
                <a16:creationId xmlns:a16="http://schemas.microsoft.com/office/drawing/2014/main" id="{D685F58A-4ED9-769B-7D58-20E3CDBC2975}"/>
              </a:ext>
            </a:extLst>
          </p:cNvPr>
          <p:cNvSpPr txBox="1"/>
          <p:nvPr/>
        </p:nvSpPr>
        <p:spPr>
          <a:xfrm>
            <a:off x="7250738" y="1020694"/>
            <a:ext cx="363967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latin typeface="Arial Nova Cond"/>
              </a:rPr>
              <a:t>Private Label Portfolio</a:t>
            </a:r>
          </a:p>
          <a:p>
            <a:endParaRPr lang="en-US" b="1">
              <a:latin typeface="Arial Nova Cond"/>
            </a:endParaRPr>
          </a:p>
        </p:txBody>
      </p:sp>
      <p:sp>
        <p:nvSpPr>
          <p:cNvPr id="2" name="TextBox 1">
            <a:extLst>
              <a:ext uri="{FF2B5EF4-FFF2-40B4-BE49-F238E27FC236}">
                <a16:creationId xmlns:a16="http://schemas.microsoft.com/office/drawing/2014/main" id="{C57B329F-0B9B-BD94-F8A3-C450BD5CE45F}"/>
              </a:ext>
            </a:extLst>
          </p:cNvPr>
          <p:cNvSpPr txBox="1"/>
          <p:nvPr/>
        </p:nvSpPr>
        <p:spPr>
          <a:xfrm>
            <a:off x="5861638" y="5941465"/>
            <a:ext cx="6689804" cy="2308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
                <a:solidFill>
                  <a:schemeClr val="accent4">
                    <a:lumMod val="76000"/>
                  </a:schemeClr>
                </a:solidFill>
                <a:latin typeface="Arial Nova"/>
                <a:ea typeface="+mn-lt"/>
                <a:cs typeface="+mn-lt"/>
              </a:rPr>
              <a:t>Source: The Home Depot, Inc. Form 10-K, Fiscal Year 2024 (SEC Filing, Feb. 2025), </a:t>
            </a:r>
            <a:r>
              <a:rPr lang="en-US" sz="900">
                <a:solidFill>
                  <a:schemeClr val="accent4">
                    <a:lumMod val="76000"/>
                  </a:schemeClr>
                </a:solidFill>
                <a:ea typeface="+mn-lt"/>
                <a:cs typeface="+mn-lt"/>
              </a:rPr>
              <a:t>The Home Depot, Inc. Private Brands</a:t>
            </a:r>
            <a:endParaRPr lang="en-US" sz="900">
              <a:solidFill>
                <a:schemeClr val="accent4">
                  <a:lumMod val="76000"/>
                </a:schemeClr>
              </a:solidFill>
              <a:latin typeface="Arial Nova"/>
            </a:endParaRPr>
          </a:p>
        </p:txBody>
      </p:sp>
    </p:spTree>
    <p:extLst>
      <p:ext uri="{BB962C8B-B14F-4D97-AF65-F5344CB8AC3E}">
        <p14:creationId xmlns:p14="http://schemas.microsoft.com/office/powerpoint/2010/main" val="39018983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EE2352-4D80-2AF2-1FD9-11613A30338D}"/>
            </a:ext>
          </a:extLst>
        </p:cNvPr>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8AE7466C-ECF3-CE70-D231-0E8E713BA8F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21" imgH="423" progId="TCLayout.ActiveDocument.1">
                  <p:embed/>
                </p:oleObj>
              </mc:Choice>
              <mc:Fallback>
                <p:oleObj name="think-cell Slide" r:id="rId4" imgW="421" imgH="423" progId="TCLayout.ActiveDocument.1">
                  <p:embed/>
                  <p:pic>
                    <p:nvPicPr>
                      <p:cNvPr id="8" name="think-cell data - do not delete" hidden="1">
                        <a:extLst>
                          <a:ext uri="{FF2B5EF4-FFF2-40B4-BE49-F238E27FC236}">
                            <a16:creationId xmlns:a16="http://schemas.microsoft.com/office/drawing/2014/main" id="{8AE7466C-ECF3-CE70-D231-0E8E713BA8F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Slide Number Placeholder 2">
            <a:extLst>
              <a:ext uri="{FF2B5EF4-FFF2-40B4-BE49-F238E27FC236}">
                <a16:creationId xmlns:a16="http://schemas.microsoft.com/office/drawing/2014/main" id="{F2522B64-4DCC-A635-64F6-B93DFA350964}"/>
              </a:ext>
            </a:extLst>
          </p:cNvPr>
          <p:cNvSpPr>
            <a:spLocks noGrp="1"/>
          </p:cNvSpPr>
          <p:nvPr>
            <p:ph type="sldNum" sz="quarter" idx="4"/>
          </p:nvPr>
        </p:nvSpPr>
        <p:spPr/>
        <p:txBody>
          <a:bodyPr>
            <a:normAutofit lnSpcReduction="10000"/>
          </a:bodyPr>
          <a:lstStyle/>
          <a:p>
            <a:pPr>
              <a:lnSpc>
                <a:spcPct val="90000"/>
              </a:lnSpc>
              <a:spcBef>
                <a:spcPts val="1000"/>
              </a:spcBef>
            </a:pPr>
            <a:r>
              <a:rPr lang="en-IN"/>
              <a:t>18</a:t>
            </a:r>
            <a:endParaRPr lang="en-US"/>
          </a:p>
        </p:txBody>
      </p:sp>
      <p:sp>
        <p:nvSpPr>
          <p:cNvPr id="14" name="Title 13">
            <a:extLst>
              <a:ext uri="{FF2B5EF4-FFF2-40B4-BE49-F238E27FC236}">
                <a16:creationId xmlns:a16="http://schemas.microsoft.com/office/drawing/2014/main" id="{B2BED988-EAF7-B08A-0AFE-D91B62270B0F}"/>
              </a:ext>
            </a:extLst>
          </p:cNvPr>
          <p:cNvSpPr>
            <a:spLocks noGrp="1"/>
          </p:cNvSpPr>
          <p:nvPr>
            <p:ph type="title" idx="4294967295"/>
          </p:nvPr>
        </p:nvSpPr>
        <p:spPr>
          <a:xfrm>
            <a:off x="190300" y="272998"/>
            <a:ext cx="10726738" cy="664797"/>
          </a:xfrm>
        </p:spPr>
        <p:txBody>
          <a:bodyPr vert="horz"/>
          <a:lstStyle/>
          <a:p>
            <a:r>
              <a:rPr lang="en-US" sz="2400">
                <a:solidFill>
                  <a:schemeClr val="tx1"/>
                </a:solidFill>
                <a:ea typeface="+mj-lt"/>
                <a:cs typeface="+mj-lt"/>
              </a:rPr>
              <a:t>Gross margin has held near 33% through supply chain shocks and inflation, proving the structural durability of HD's cost position</a:t>
            </a:r>
            <a:endParaRPr lang="en-US" sz="2400">
              <a:solidFill>
                <a:schemeClr val="tx1"/>
              </a:solidFill>
            </a:endParaRPr>
          </a:p>
        </p:txBody>
      </p:sp>
      <p:pic>
        <p:nvPicPr>
          <p:cNvPr id="5" name="Picture 4" descr="A close-up of a logo&#10;&#10;AI-generated content may be incorrect.">
            <a:extLst>
              <a:ext uri="{FF2B5EF4-FFF2-40B4-BE49-F238E27FC236}">
                <a16:creationId xmlns:a16="http://schemas.microsoft.com/office/drawing/2014/main" id="{7A780901-231C-A285-AD14-A09F756A0C83}"/>
              </a:ext>
            </a:extLst>
          </p:cNvPr>
          <p:cNvPicPr>
            <a:picLocks noChangeAspect="1"/>
          </p:cNvPicPr>
          <p:nvPr/>
        </p:nvPicPr>
        <p:blipFill>
          <a:blip r:embed="rId6"/>
          <a:stretch>
            <a:fillRect/>
          </a:stretch>
        </p:blipFill>
        <p:spPr>
          <a:xfrm>
            <a:off x="11144528" y="238218"/>
            <a:ext cx="689315" cy="699858"/>
          </a:xfrm>
          <a:prstGeom prst="rect">
            <a:avLst/>
          </a:prstGeom>
          <a:ln w="28575">
            <a:solidFill>
              <a:schemeClr val="tx1"/>
            </a:solidFill>
          </a:ln>
        </p:spPr>
      </p:pic>
      <p:sp>
        <p:nvSpPr>
          <p:cNvPr id="9" name="TextBox 8">
            <a:extLst>
              <a:ext uri="{FF2B5EF4-FFF2-40B4-BE49-F238E27FC236}">
                <a16:creationId xmlns:a16="http://schemas.microsoft.com/office/drawing/2014/main" id="{AB0368D8-58B2-51D3-D81C-025D457DACDA}"/>
              </a:ext>
            </a:extLst>
          </p:cNvPr>
          <p:cNvSpPr txBox="1"/>
          <p:nvPr/>
        </p:nvSpPr>
        <p:spPr>
          <a:xfrm>
            <a:off x="934023" y="6441708"/>
            <a:ext cx="10316811" cy="276999"/>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a:solidFill>
                  <a:schemeClr val="accent4">
                    <a:lumMod val="76000"/>
                  </a:schemeClr>
                </a:solidFill>
              </a:rPr>
              <a:t>Macro and Housing Uncertainty • Pro Ecosystem Anchors Revenue Growth • </a:t>
            </a:r>
            <a:r>
              <a:rPr lang="en-US" sz="1200" b="1"/>
              <a:t>Scale and Efficiency Defend Margins </a:t>
            </a:r>
            <a:r>
              <a:rPr lang="en-US" sz="1200">
                <a:solidFill>
                  <a:schemeClr val="accent4">
                    <a:lumMod val="76000"/>
                  </a:schemeClr>
                </a:solidFill>
              </a:rPr>
              <a:t>• Currently Overvalued</a:t>
            </a:r>
            <a:endParaRPr lang="en-US">
              <a:solidFill>
                <a:schemeClr val="accent4">
                  <a:lumMod val="76000"/>
                </a:schemeClr>
              </a:solidFill>
            </a:endParaRPr>
          </a:p>
        </p:txBody>
      </p:sp>
      <p:sp>
        <p:nvSpPr>
          <p:cNvPr id="6" name="Minus Sign 5">
            <a:extLst>
              <a:ext uri="{FF2B5EF4-FFF2-40B4-BE49-F238E27FC236}">
                <a16:creationId xmlns:a16="http://schemas.microsoft.com/office/drawing/2014/main" id="{0ACD430F-A45E-5791-A7A4-EA563F282A62}"/>
              </a:ext>
            </a:extLst>
          </p:cNvPr>
          <p:cNvSpPr/>
          <p:nvPr/>
        </p:nvSpPr>
        <p:spPr>
          <a:xfrm>
            <a:off x="-2196860" y="5938745"/>
            <a:ext cx="16585718" cy="571010"/>
          </a:xfrm>
          <a:prstGeom prst="mathMinus">
            <a:avLst/>
          </a:prstGeom>
          <a:solidFill>
            <a:srgbClr val="F963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C61E420C-C6A0-E15C-44D2-5AFAAA81412D}"/>
              </a:ext>
            </a:extLst>
          </p:cNvPr>
          <p:cNvSpPr txBox="1"/>
          <p:nvPr/>
        </p:nvSpPr>
        <p:spPr>
          <a:xfrm>
            <a:off x="392156" y="5798241"/>
            <a:ext cx="10316811" cy="276999"/>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solidFill>
                  <a:schemeClr val="accent4">
                    <a:lumMod val="76000"/>
                  </a:schemeClr>
                </a:solidFill>
              </a:rPr>
              <a:t>Source: Home Depot 10-K filings, FY2025E per company guidance</a:t>
            </a:r>
          </a:p>
        </p:txBody>
      </p:sp>
      <p:graphicFrame>
        <p:nvGraphicFramePr>
          <p:cNvPr id="4" name="Chart 3">
            <a:extLst>
              <a:ext uri="{FF2B5EF4-FFF2-40B4-BE49-F238E27FC236}">
                <a16:creationId xmlns:a16="http://schemas.microsoft.com/office/drawing/2014/main" id="{48FC97CC-50C7-0E59-64F5-045544CCAD47}"/>
              </a:ext>
            </a:extLst>
          </p:cNvPr>
          <p:cNvGraphicFramePr>
            <a:graphicFrameLocks/>
          </p:cNvGraphicFramePr>
          <p:nvPr>
            <p:extLst>
              <p:ext uri="{D42A27DB-BD31-4B8C-83A1-F6EECF244321}">
                <p14:modId xmlns:p14="http://schemas.microsoft.com/office/powerpoint/2010/main" val="446044149"/>
              </p:ext>
            </p:extLst>
          </p:nvPr>
        </p:nvGraphicFramePr>
        <p:xfrm>
          <a:off x="1296760" y="1285876"/>
          <a:ext cx="9586686" cy="4281713"/>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5909850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01ED6-18DD-CE0C-192B-668706320F8C}"/>
            </a:ext>
          </a:extLst>
        </p:cNvPr>
        <p:cNvGrpSpPr/>
        <p:nvPr/>
      </p:nvGrpSpPr>
      <p:grpSpPr>
        <a:xfrm>
          <a:off x="0" y="0"/>
          <a:ext cx="0" cy="0"/>
          <a:chOff x="0" y="0"/>
          <a:chExt cx="0" cy="0"/>
        </a:xfrm>
      </p:grpSpPr>
      <p:graphicFrame>
        <p:nvGraphicFramePr>
          <p:cNvPr id="16" name="think-cell data - do not delete" hidden="1">
            <a:extLst>
              <a:ext uri="{FF2B5EF4-FFF2-40B4-BE49-F238E27FC236}">
                <a16:creationId xmlns:a16="http://schemas.microsoft.com/office/drawing/2014/main" id="{7BD422F8-25D9-8A02-89D9-99C23FAC297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21" imgH="420" progId="TCLayout.ActiveDocument.1">
                  <p:embed/>
                </p:oleObj>
              </mc:Choice>
              <mc:Fallback>
                <p:oleObj name="think-cell Slide" r:id="rId4" imgW="421" imgH="420" progId="TCLayout.ActiveDocument.1">
                  <p:embed/>
                  <p:pic>
                    <p:nvPicPr>
                      <p:cNvPr id="16" name="think-cell data - do not delete" hidden="1">
                        <a:extLst>
                          <a:ext uri="{FF2B5EF4-FFF2-40B4-BE49-F238E27FC236}">
                            <a16:creationId xmlns:a16="http://schemas.microsoft.com/office/drawing/2014/main" id="{7BD422F8-25D9-8A02-89D9-99C23FAC297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Title 6">
            <a:extLst>
              <a:ext uri="{FF2B5EF4-FFF2-40B4-BE49-F238E27FC236}">
                <a16:creationId xmlns:a16="http://schemas.microsoft.com/office/drawing/2014/main" id="{DD79D4CD-B1D9-01EB-5A43-9B0F3EE0C059}"/>
              </a:ext>
            </a:extLst>
          </p:cNvPr>
          <p:cNvSpPr>
            <a:spLocks noGrp="1"/>
          </p:cNvSpPr>
          <p:nvPr>
            <p:ph type="title" idx="4294967295"/>
          </p:nvPr>
        </p:nvSpPr>
        <p:spPr>
          <a:xfrm>
            <a:off x="417689" y="236235"/>
            <a:ext cx="10726738" cy="637097"/>
          </a:xfrm>
        </p:spPr>
        <p:txBody>
          <a:bodyPr vert="horz"/>
          <a:lstStyle/>
          <a:p>
            <a:r>
              <a:rPr lang="en-US" sz="2300">
                <a:solidFill>
                  <a:schemeClr val="tx1"/>
                </a:solidFill>
                <a:latin typeface="Arial Nova Cond"/>
              </a:rPr>
              <a:t>Steady cash generation and scale advantages, offset by near-term housing headwinds, suggest HD should be valued at $235 per share, 30% below its current price</a:t>
            </a:r>
          </a:p>
        </p:txBody>
      </p:sp>
      <p:sp>
        <p:nvSpPr>
          <p:cNvPr id="8" name="Text Placeholder 7">
            <a:extLst>
              <a:ext uri="{FF2B5EF4-FFF2-40B4-BE49-F238E27FC236}">
                <a16:creationId xmlns:a16="http://schemas.microsoft.com/office/drawing/2014/main" id="{BD56C9DE-F94C-A1F7-1997-05562B386BE4}"/>
              </a:ext>
            </a:extLst>
          </p:cNvPr>
          <p:cNvSpPr>
            <a:spLocks noGrp="1"/>
          </p:cNvSpPr>
          <p:nvPr>
            <p:ph type="body" sz="quarter" idx="4294967295"/>
          </p:nvPr>
        </p:nvSpPr>
        <p:spPr>
          <a:xfrm>
            <a:off x="420317" y="2338158"/>
            <a:ext cx="3007787" cy="1142488"/>
          </a:xfrm>
          <a:solidFill>
            <a:srgbClr val="F96302">
              <a:alpha val="60000"/>
            </a:srgbClr>
          </a:solidFill>
          <a:ln w="28575">
            <a:solidFill>
              <a:schemeClr val="bg1"/>
            </a:solidFill>
          </a:ln>
        </p:spPr>
        <p:txBody>
          <a:bodyPr vert="horz" wrap="square" lIns="0" tIns="0" rIns="0" bIns="0" rtlCol="0" anchor="ctr">
            <a:noAutofit/>
          </a:bodyPr>
          <a:lstStyle/>
          <a:p>
            <a:pPr marL="0" indent="0" algn="ctr">
              <a:buNone/>
            </a:pPr>
            <a:r>
              <a:rPr lang="en-US" b="1">
                <a:solidFill>
                  <a:schemeClr val="bg1"/>
                </a:solidFill>
                <a:latin typeface="Arial Nova"/>
              </a:rPr>
              <a:t>Pro Ecosystem Anchors Revenue Growth</a:t>
            </a:r>
          </a:p>
        </p:txBody>
      </p:sp>
      <p:sp>
        <p:nvSpPr>
          <p:cNvPr id="9" name="Content Placeholder 8">
            <a:extLst>
              <a:ext uri="{FF2B5EF4-FFF2-40B4-BE49-F238E27FC236}">
                <a16:creationId xmlns:a16="http://schemas.microsoft.com/office/drawing/2014/main" id="{BB439BA4-F592-7B29-A13F-FFCF90AF102C}"/>
              </a:ext>
            </a:extLst>
          </p:cNvPr>
          <p:cNvSpPr>
            <a:spLocks noGrp="1"/>
          </p:cNvSpPr>
          <p:nvPr>
            <p:ph sz="quarter" idx="4294967295"/>
          </p:nvPr>
        </p:nvSpPr>
        <p:spPr>
          <a:xfrm>
            <a:off x="3607759" y="3814481"/>
            <a:ext cx="8483600" cy="1769715"/>
          </a:xfrm>
        </p:spPr>
        <p:txBody>
          <a:bodyPr/>
          <a:lstStyle/>
          <a:p>
            <a:pPr>
              <a:buFont typeface="Wingdings" panose="020B0004020202020204" pitchFamily="34" charset="0"/>
              <a:buChar char="§"/>
            </a:pPr>
            <a:r>
              <a:rPr lang="en-US" sz="1600">
                <a:solidFill>
                  <a:srgbClr val="999999"/>
                </a:solidFill>
                <a:latin typeface="Arial Nova"/>
                <a:cs typeface="Arial"/>
              </a:rPr>
              <a:t>HD's scale, private brands, and omnichannel logistics drive industry-leading profitability: gross margin </a:t>
            </a:r>
            <a:r>
              <a:rPr lang="en-US" sz="1600" b="1">
                <a:solidFill>
                  <a:srgbClr val="999999"/>
                </a:solidFill>
                <a:latin typeface="Arial Nova"/>
                <a:cs typeface="Arial"/>
              </a:rPr>
              <a:t>~33%</a:t>
            </a:r>
            <a:r>
              <a:rPr lang="en-US" sz="1600">
                <a:solidFill>
                  <a:srgbClr val="999999"/>
                </a:solidFill>
                <a:latin typeface="Arial Nova"/>
                <a:cs typeface="Arial"/>
              </a:rPr>
              <a:t>, EBIT margin </a:t>
            </a:r>
            <a:r>
              <a:rPr lang="en-US" sz="1600" b="1">
                <a:solidFill>
                  <a:srgbClr val="999999"/>
                </a:solidFill>
                <a:latin typeface="Arial Nova"/>
                <a:cs typeface="Arial"/>
              </a:rPr>
              <a:t>~12%</a:t>
            </a:r>
            <a:r>
              <a:rPr lang="en-US" sz="1600">
                <a:solidFill>
                  <a:srgbClr val="999999"/>
                </a:solidFill>
                <a:latin typeface="Arial Nova"/>
                <a:cs typeface="Arial"/>
              </a:rPr>
              <a:t>, and ROIC </a:t>
            </a:r>
            <a:r>
              <a:rPr lang="en-US" sz="1600" b="1">
                <a:solidFill>
                  <a:srgbClr val="999999"/>
                </a:solidFill>
                <a:latin typeface="Arial Nova"/>
                <a:cs typeface="Arial"/>
              </a:rPr>
              <a:t>~18%</a:t>
            </a:r>
            <a:endParaRPr lang="en-US">
              <a:solidFill>
                <a:srgbClr val="999999"/>
              </a:solidFill>
            </a:endParaRPr>
          </a:p>
          <a:p>
            <a:pPr>
              <a:buFont typeface="Wingdings" panose="020B0004020202020204" pitchFamily="34" charset="0"/>
              <a:buChar char="§"/>
            </a:pPr>
            <a:r>
              <a:rPr lang="en-US" sz="1600">
                <a:solidFill>
                  <a:srgbClr val="999999"/>
                </a:solidFill>
                <a:latin typeface="Arial Nova"/>
                <a:cs typeface="Arial"/>
              </a:rPr>
              <a:t>Private label brands and centralized procurement allow HD to hold COGS stable even as rivals face supply-chain pressure, supporting the gross margin assumption</a:t>
            </a:r>
          </a:p>
          <a:p>
            <a:pPr>
              <a:buFont typeface="Wingdings" panose="020B0004020202020204" pitchFamily="34" charset="0"/>
              <a:buChar char="§"/>
            </a:pPr>
            <a:endParaRPr lang="en-US"/>
          </a:p>
          <a:p>
            <a:pPr>
              <a:buFont typeface="Wingdings" panose="020B0004020202020204" pitchFamily="34" charset="0"/>
              <a:buChar char="§"/>
            </a:pPr>
            <a:endParaRPr lang="en-US"/>
          </a:p>
        </p:txBody>
      </p:sp>
      <p:sp>
        <p:nvSpPr>
          <p:cNvPr id="10" name="Text Placeholder 9">
            <a:extLst>
              <a:ext uri="{FF2B5EF4-FFF2-40B4-BE49-F238E27FC236}">
                <a16:creationId xmlns:a16="http://schemas.microsoft.com/office/drawing/2014/main" id="{B631E762-4FB8-B9CA-F595-B76CA39222E6}"/>
              </a:ext>
            </a:extLst>
          </p:cNvPr>
          <p:cNvSpPr>
            <a:spLocks noGrp="1"/>
          </p:cNvSpPr>
          <p:nvPr>
            <p:ph type="body" sz="quarter" idx="4294967295"/>
          </p:nvPr>
        </p:nvSpPr>
        <p:spPr>
          <a:xfrm>
            <a:off x="399878" y="3718152"/>
            <a:ext cx="3005392" cy="1143006"/>
          </a:xfrm>
          <a:solidFill>
            <a:srgbClr val="F96302">
              <a:alpha val="60000"/>
            </a:srgbClr>
          </a:solidFill>
          <a:ln w="28575">
            <a:solidFill>
              <a:schemeClr val="bg1"/>
            </a:solidFill>
          </a:ln>
        </p:spPr>
        <p:txBody>
          <a:bodyPr vert="horz" lIns="0" tIns="0" rIns="0" bIns="0" rtlCol="0" anchor="ctr">
            <a:noAutofit/>
          </a:bodyPr>
          <a:lstStyle/>
          <a:p>
            <a:pPr marL="0" indent="0" algn="ctr">
              <a:buNone/>
            </a:pPr>
            <a:r>
              <a:rPr lang="en-US" b="1">
                <a:solidFill>
                  <a:schemeClr val="bg1"/>
                </a:solidFill>
                <a:latin typeface="Arial Nova"/>
              </a:rPr>
              <a:t>Scale and Efficiency Defends Margins</a:t>
            </a:r>
          </a:p>
        </p:txBody>
      </p:sp>
      <p:sp>
        <p:nvSpPr>
          <p:cNvPr id="11" name="Text Placeholder 10">
            <a:extLst>
              <a:ext uri="{FF2B5EF4-FFF2-40B4-BE49-F238E27FC236}">
                <a16:creationId xmlns:a16="http://schemas.microsoft.com/office/drawing/2014/main" id="{AD0EE2F7-3C77-29EA-1176-D6C7BB028D55}"/>
              </a:ext>
            </a:extLst>
          </p:cNvPr>
          <p:cNvSpPr>
            <a:spLocks noGrp="1"/>
          </p:cNvSpPr>
          <p:nvPr>
            <p:ph type="body" sz="quarter" idx="4294967295"/>
          </p:nvPr>
        </p:nvSpPr>
        <p:spPr>
          <a:xfrm>
            <a:off x="422983" y="1030339"/>
            <a:ext cx="3013081" cy="1140068"/>
          </a:xfrm>
          <a:solidFill>
            <a:srgbClr val="F96302">
              <a:alpha val="60000"/>
            </a:srgbClr>
          </a:solidFill>
          <a:ln w="28575">
            <a:noFill/>
          </a:ln>
        </p:spPr>
        <p:txBody>
          <a:bodyPr vert="horz" lIns="0" tIns="0" rIns="0" bIns="0" rtlCol="0" anchor="ctr">
            <a:noAutofit/>
          </a:bodyPr>
          <a:lstStyle/>
          <a:p>
            <a:pPr marL="0" indent="0" algn="ctr">
              <a:buNone/>
            </a:pPr>
            <a:r>
              <a:rPr lang="en-US" b="1">
                <a:solidFill>
                  <a:schemeClr val="bg1"/>
                </a:solidFill>
                <a:latin typeface="Arial Nova"/>
              </a:rPr>
              <a:t>Macro and Housing Uncertainty</a:t>
            </a:r>
          </a:p>
        </p:txBody>
      </p:sp>
      <p:sp>
        <p:nvSpPr>
          <p:cNvPr id="13" name="Content Placeholder 12">
            <a:extLst>
              <a:ext uri="{FF2B5EF4-FFF2-40B4-BE49-F238E27FC236}">
                <a16:creationId xmlns:a16="http://schemas.microsoft.com/office/drawing/2014/main" id="{9178E2A2-0B69-75B7-C153-5F3D16739639}"/>
              </a:ext>
            </a:extLst>
          </p:cNvPr>
          <p:cNvSpPr>
            <a:spLocks noGrp="1"/>
          </p:cNvSpPr>
          <p:nvPr>
            <p:ph sz="quarter" idx="4294967295"/>
          </p:nvPr>
        </p:nvSpPr>
        <p:spPr>
          <a:xfrm>
            <a:off x="3607759" y="2418717"/>
            <a:ext cx="8483600" cy="1061829"/>
          </a:xfrm>
        </p:spPr>
        <p:txBody>
          <a:bodyPr/>
          <a:lstStyle/>
          <a:p>
            <a:pPr>
              <a:buFont typeface="Wingdings" panose="020B0004020202020204" pitchFamily="34" charset="0"/>
              <a:buChar char="§"/>
            </a:pPr>
            <a:r>
              <a:rPr lang="en-US" sz="1600">
                <a:solidFill>
                  <a:srgbClr val="999999"/>
                </a:solidFill>
                <a:latin typeface="Arial Nova"/>
                <a:cs typeface="Arial"/>
              </a:rPr>
              <a:t>Pro customers generate larger and more frequent purchases than DIY customers, providing a stable source of </a:t>
            </a:r>
            <a:r>
              <a:rPr lang="en-US" sz="1600" b="1">
                <a:solidFill>
                  <a:srgbClr val="999999"/>
                </a:solidFill>
                <a:latin typeface="Arial Nova"/>
                <a:cs typeface="Arial"/>
              </a:rPr>
              <a:t>recurring revenue</a:t>
            </a:r>
            <a:endParaRPr lang="en-US" sz="1600">
              <a:solidFill>
                <a:srgbClr val="999999"/>
              </a:solidFill>
              <a:latin typeface="Arial Nova"/>
              <a:cs typeface="Arial"/>
            </a:endParaRPr>
          </a:p>
          <a:p>
            <a:pPr>
              <a:buFont typeface="Wingdings" panose="020B0004020202020204" pitchFamily="34" charset="0"/>
              <a:buChar char="§"/>
            </a:pPr>
            <a:r>
              <a:rPr lang="en-US" sz="1600">
                <a:solidFill>
                  <a:srgbClr val="999999"/>
                </a:solidFill>
                <a:latin typeface="Arial Nova"/>
                <a:ea typeface="+mn-lt"/>
                <a:cs typeface="Arial"/>
              </a:rPr>
              <a:t>Investments in delivery</a:t>
            </a:r>
            <a:r>
              <a:rPr lang="en-US" sz="1600">
                <a:solidFill>
                  <a:srgbClr val="999999"/>
                </a:solidFill>
                <a:latin typeface="Arial Nova"/>
                <a:cs typeface="Arial"/>
              </a:rPr>
              <a:t>, </a:t>
            </a:r>
            <a:r>
              <a:rPr lang="en-US" sz="1600">
                <a:solidFill>
                  <a:srgbClr val="999999"/>
                </a:solidFill>
                <a:latin typeface="Arial Nova"/>
                <a:ea typeface="+mn-lt"/>
                <a:cs typeface="Arial"/>
              </a:rPr>
              <a:t>fulfillment</a:t>
            </a:r>
            <a:r>
              <a:rPr lang="en-US" sz="1600">
                <a:solidFill>
                  <a:srgbClr val="999999"/>
                </a:solidFill>
                <a:latin typeface="Arial Nova"/>
                <a:cs typeface="Arial"/>
              </a:rPr>
              <a:t>, and </a:t>
            </a:r>
            <a:r>
              <a:rPr lang="en-US" sz="1600">
                <a:solidFill>
                  <a:srgbClr val="999999"/>
                </a:solidFill>
                <a:latin typeface="Arial Nova"/>
                <a:ea typeface="+mn-lt"/>
                <a:cs typeface="Arial"/>
              </a:rPr>
              <a:t>trade-focused services strengthen customer loyalty and help Home Depot capture a </a:t>
            </a:r>
            <a:r>
              <a:rPr lang="en-US" sz="1600" b="1">
                <a:solidFill>
                  <a:srgbClr val="999999"/>
                </a:solidFill>
                <a:latin typeface="Arial Nova"/>
                <a:ea typeface="+mn-lt"/>
                <a:cs typeface="Arial"/>
              </a:rPr>
              <a:t>greater share of professional spending</a:t>
            </a:r>
            <a:endParaRPr lang="en-US" b="1">
              <a:solidFill>
                <a:srgbClr val="999999"/>
              </a:solidFill>
              <a:latin typeface="Arial Nova"/>
            </a:endParaRPr>
          </a:p>
        </p:txBody>
      </p:sp>
      <p:sp>
        <p:nvSpPr>
          <p:cNvPr id="14" name="Content Placeholder 13">
            <a:extLst>
              <a:ext uri="{FF2B5EF4-FFF2-40B4-BE49-F238E27FC236}">
                <a16:creationId xmlns:a16="http://schemas.microsoft.com/office/drawing/2014/main" id="{F4BA7D19-0632-7705-53C4-027FD846813A}"/>
              </a:ext>
            </a:extLst>
          </p:cNvPr>
          <p:cNvSpPr>
            <a:spLocks noGrp="1"/>
          </p:cNvSpPr>
          <p:nvPr>
            <p:ph sz="quarter" idx="4294967295"/>
          </p:nvPr>
        </p:nvSpPr>
        <p:spPr>
          <a:xfrm>
            <a:off x="3607759" y="1075453"/>
            <a:ext cx="8483600" cy="1092607"/>
          </a:xfrm>
        </p:spPr>
        <p:txBody>
          <a:bodyPr/>
          <a:lstStyle/>
          <a:p>
            <a:pPr>
              <a:buFont typeface="Wingdings" panose="020B0004020202020204" pitchFamily="34" charset="0"/>
              <a:buChar char="§"/>
            </a:pPr>
            <a:r>
              <a:rPr lang="en-US" sz="1600">
                <a:solidFill>
                  <a:srgbClr val="999999"/>
                </a:solidFill>
                <a:latin typeface="Arial Nova"/>
              </a:rPr>
              <a:t>Higher mortgage rates and low housing turnover have frozen big-ticket, debt-financed remodels, causing consumers to hold off on large projects</a:t>
            </a:r>
            <a:endParaRPr lang="en-US">
              <a:solidFill>
                <a:srgbClr val="999999"/>
              </a:solidFill>
              <a:latin typeface="Arial Nova"/>
            </a:endParaRPr>
          </a:p>
          <a:p>
            <a:pPr>
              <a:buFont typeface="Wingdings" panose="020B0004020202020204" pitchFamily="34" charset="0"/>
              <a:buChar char="§"/>
            </a:pPr>
            <a:r>
              <a:rPr lang="en-US" sz="1600">
                <a:solidFill>
                  <a:srgbClr val="999999"/>
                </a:solidFill>
                <a:latin typeface="Arial Nova"/>
              </a:rPr>
              <a:t>Housing turnover has declined to a </a:t>
            </a:r>
            <a:r>
              <a:rPr lang="en-US" sz="1600" b="1">
                <a:solidFill>
                  <a:srgbClr val="999999"/>
                </a:solidFill>
                <a:latin typeface="Arial Nova"/>
              </a:rPr>
              <a:t>30-year low</a:t>
            </a:r>
            <a:r>
              <a:rPr lang="en-US" sz="1600">
                <a:solidFill>
                  <a:srgbClr val="999999"/>
                </a:solidFill>
                <a:latin typeface="Arial Nova"/>
              </a:rPr>
              <a:t>, with recent coverage still proving the market to be subdued with turnover far below pre-pandemic norms</a:t>
            </a:r>
          </a:p>
        </p:txBody>
      </p:sp>
      <p:sp>
        <p:nvSpPr>
          <p:cNvPr id="15" name="Content Placeholder 14">
            <a:extLst>
              <a:ext uri="{FF2B5EF4-FFF2-40B4-BE49-F238E27FC236}">
                <a16:creationId xmlns:a16="http://schemas.microsoft.com/office/drawing/2014/main" id="{37FB42C6-FAF7-542F-378F-EFD85513114F}"/>
              </a:ext>
            </a:extLst>
          </p:cNvPr>
          <p:cNvSpPr>
            <a:spLocks noGrp="1"/>
          </p:cNvSpPr>
          <p:nvPr>
            <p:ph sz="quarter" idx="4294967295"/>
          </p:nvPr>
        </p:nvSpPr>
        <p:spPr>
          <a:xfrm>
            <a:off x="3607759" y="5156886"/>
            <a:ext cx="8483600" cy="1446550"/>
          </a:xfrm>
        </p:spPr>
        <p:txBody>
          <a:bodyPr/>
          <a:lstStyle/>
          <a:p>
            <a:pPr>
              <a:buFont typeface="Wingdings" panose="020B0004020202020204" pitchFamily="34" charset="0"/>
              <a:buChar char="§"/>
            </a:pPr>
            <a:r>
              <a:rPr lang="en-US" sz="1600">
                <a:solidFill>
                  <a:srgbClr val="000000"/>
                </a:solidFill>
                <a:latin typeface="Arial Nova"/>
              </a:rPr>
              <a:t>Our DCF values HD at </a:t>
            </a:r>
            <a:r>
              <a:rPr lang="en-US" sz="1600" b="1">
                <a:solidFill>
                  <a:srgbClr val="000000"/>
                </a:solidFill>
                <a:latin typeface="Arial Nova"/>
              </a:rPr>
              <a:t>$</a:t>
            </a:r>
            <a:r>
              <a:rPr lang="en-US" b="1">
                <a:solidFill>
                  <a:srgbClr val="000000"/>
                </a:solidFill>
                <a:latin typeface="Arial Nova"/>
              </a:rPr>
              <a:t>235</a:t>
            </a:r>
            <a:r>
              <a:rPr lang="en-US" sz="1600" b="1">
                <a:solidFill>
                  <a:srgbClr val="000000"/>
                </a:solidFill>
                <a:latin typeface="Arial Nova"/>
              </a:rPr>
              <a:t> per share</a:t>
            </a:r>
            <a:r>
              <a:rPr lang="en-US" sz="1600">
                <a:solidFill>
                  <a:srgbClr val="000000"/>
                </a:solidFill>
                <a:latin typeface="Arial Nova"/>
              </a:rPr>
              <a:t> – </a:t>
            </a:r>
            <a:r>
              <a:rPr lang="en-US" sz="1600" b="1">
                <a:solidFill>
                  <a:srgbClr val="000000"/>
                </a:solidFill>
                <a:latin typeface="Arial Nova"/>
              </a:rPr>
              <a:t>30%</a:t>
            </a:r>
            <a:r>
              <a:rPr lang="en-US" sz="1600">
                <a:solidFill>
                  <a:srgbClr val="000000"/>
                </a:solidFill>
                <a:latin typeface="Arial Nova"/>
              </a:rPr>
              <a:t> lower than the </a:t>
            </a:r>
            <a:r>
              <a:rPr lang="en-US" sz="1600" b="1">
                <a:solidFill>
                  <a:schemeClr val="tx1"/>
                </a:solidFill>
                <a:latin typeface="Arial Nova"/>
              </a:rPr>
              <a:t>$334 current market price</a:t>
            </a:r>
            <a:r>
              <a:rPr lang="en-US" sz="1600">
                <a:solidFill>
                  <a:srgbClr val="000000"/>
                </a:solidFill>
                <a:latin typeface="Arial Nova"/>
              </a:rPr>
              <a:t>, implying stronger</a:t>
            </a:r>
            <a:r>
              <a:rPr lang="en-US">
                <a:solidFill>
                  <a:srgbClr val="000000"/>
                </a:solidFill>
                <a:latin typeface="Arial Nova"/>
              </a:rPr>
              <a:t> </a:t>
            </a:r>
            <a:r>
              <a:rPr lang="en-US" sz="1600">
                <a:solidFill>
                  <a:srgbClr val="000000"/>
                </a:solidFill>
                <a:latin typeface="Arial Nova"/>
              </a:rPr>
              <a:t>long-term growth than our model supports</a:t>
            </a:r>
            <a:endParaRPr lang="en-US">
              <a:solidFill>
                <a:srgbClr val="000000"/>
              </a:solidFill>
            </a:endParaRPr>
          </a:p>
          <a:p>
            <a:pPr>
              <a:buFont typeface="Wingdings" panose="020B0004020202020204" pitchFamily="34" charset="0"/>
              <a:buChar char="§"/>
            </a:pPr>
            <a:r>
              <a:rPr lang="en-US" sz="1600">
                <a:solidFill>
                  <a:srgbClr val="000000"/>
                </a:solidFill>
                <a:latin typeface="Arial Nova"/>
                <a:ea typeface="+mn-lt"/>
                <a:cs typeface="+mn-lt"/>
              </a:rPr>
              <a:t>The current share price appears to fully price in future growth opportunities, offering limited upside while leaving investors vulnerable to macroeconomic risks</a:t>
            </a:r>
            <a:endParaRPr lang="en-US" sz="1600">
              <a:solidFill>
                <a:srgbClr val="000000"/>
              </a:solidFill>
              <a:latin typeface="Arial Nova"/>
            </a:endParaRPr>
          </a:p>
          <a:p>
            <a:pPr>
              <a:buFont typeface="Wingdings" panose="020B0004020202020204" pitchFamily="34" charset="0"/>
              <a:buChar char="§"/>
            </a:pPr>
            <a:endParaRPr lang="en-US" sz="1600"/>
          </a:p>
        </p:txBody>
      </p:sp>
      <p:pic>
        <p:nvPicPr>
          <p:cNvPr id="4" name="Picture 3">
            <a:extLst>
              <a:ext uri="{FF2B5EF4-FFF2-40B4-BE49-F238E27FC236}">
                <a16:creationId xmlns:a16="http://schemas.microsoft.com/office/drawing/2014/main" id="{A9FFAA73-28AE-DE99-F322-50AA650D987F}"/>
              </a:ext>
            </a:extLst>
          </p:cNvPr>
          <p:cNvPicPr>
            <a:picLocks noChangeAspect="1"/>
          </p:cNvPicPr>
          <p:nvPr/>
        </p:nvPicPr>
        <p:blipFill>
          <a:blip r:embed="rId6"/>
          <a:stretch>
            <a:fillRect/>
          </a:stretch>
        </p:blipFill>
        <p:spPr>
          <a:xfrm>
            <a:off x="11144528" y="238218"/>
            <a:ext cx="689315" cy="699858"/>
          </a:xfrm>
          <a:prstGeom prst="rect">
            <a:avLst/>
          </a:prstGeom>
          <a:ln w="28575">
            <a:solidFill>
              <a:schemeClr val="tx1"/>
            </a:solidFill>
          </a:ln>
        </p:spPr>
      </p:pic>
      <p:sp>
        <p:nvSpPr>
          <p:cNvPr id="5" name="Text Placeholder 10">
            <a:extLst>
              <a:ext uri="{FF2B5EF4-FFF2-40B4-BE49-F238E27FC236}">
                <a16:creationId xmlns:a16="http://schemas.microsoft.com/office/drawing/2014/main" id="{28538055-8267-791D-2EEF-4847CC32D794}"/>
              </a:ext>
            </a:extLst>
          </p:cNvPr>
          <p:cNvSpPr txBox="1">
            <a:spLocks/>
          </p:cNvSpPr>
          <p:nvPr/>
        </p:nvSpPr>
        <p:spPr>
          <a:xfrm>
            <a:off x="397856" y="5126529"/>
            <a:ext cx="3006985" cy="1140068"/>
          </a:xfrm>
          <a:prstGeom prst="rect">
            <a:avLst/>
          </a:prstGeom>
          <a:solidFill>
            <a:srgbClr val="F96302"/>
          </a:solidFill>
          <a:ln w="28575">
            <a:solidFill>
              <a:schemeClr val="tx1"/>
            </a:solidFill>
          </a:ln>
        </p:spPr>
        <p:txBody>
          <a:bodyPr vert="horz" lIns="0" tIns="0" rIns="0" bIns="0" rtlCol="0" anchor="ctr">
            <a:noAutofit/>
          </a:bodyPr>
          <a:lstStyle>
            <a:lvl1pPr marL="182880" indent="-182880" algn="l" defTabSz="914400" rtl="0" eaLnBrk="1" latinLnBrk="0" hangingPunct="1">
              <a:lnSpc>
                <a:spcPct val="100000"/>
              </a:lnSpc>
              <a:spcBef>
                <a:spcPts val="0"/>
              </a:spcBef>
              <a:spcAft>
                <a:spcPts val="600"/>
              </a:spcAft>
              <a:buClr>
                <a:schemeClr val="accent1"/>
              </a:buClr>
              <a:buFont typeface="Aptos" panose="020B0004020202020204" pitchFamily="34" charset="0"/>
              <a:buChar char="•"/>
              <a:defRPr lang="en-US" sz="1800" kern="1200" dirty="0">
                <a:solidFill>
                  <a:schemeClr val="tx1">
                    <a:lumMod val="75000"/>
                    <a:lumOff val="25000"/>
                  </a:schemeClr>
                </a:solidFill>
                <a:latin typeface="+mn-lt"/>
                <a:ea typeface="+mn-ea"/>
                <a:cs typeface="+mn-cs"/>
              </a:defRPr>
            </a:lvl1pPr>
            <a:lvl2pPr marL="365760" indent="-182880" algn="l" defTabSz="914400" rtl="0" eaLnBrk="1" latinLnBrk="0" hangingPunct="1">
              <a:lnSpc>
                <a:spcPct val="100000"/>
              </a:lnSpc>
              <a:spcBef>
                <a:spcPts val="0"/>
              </a:spcBef>
              <a:spcAft>
                <a:spcPts val="600"/>
              </a:spcAft>
              <a:buClr>
                <a:schemeClr val="accent1"/>
              </a:buClr>
              <a:buFont typeface="Aptos" panose="020B0004020202020204" pitchFamily="34" charset="0"/>
              <a:buChar char="–"/>
              <a:defRPr lang="en-US" sz="1800" kern="1200" dirty="0">
                <a:solidFill>
                  <a:schemeClr val="tx1">
                    <a:lumMod val="75000"/>
                    <a:lumOff val="25000"/>
                  </a:schemeClr>
                </a:solidFill>
                <a:latin typeface="+mn-lt"/>
                <a:ea typeface="+mn-ea"/>
                <a:cs typeface="+mn-cs"/>
              </a:defRPr>
            </a:lvl2pPr>
            <a:lvl3pPr marL="548640" indent="-182880" algn="l" defTabSz="914400" rtl="0" eaLnBrk="1" latinLnBrk="0" hangingPunct="1">
              <a:lnSpc>
                <a:spcPct val="100000"/>
              </a:lnSpc>
              <a:spcBef>
                <a:spcPts val="0"/>
              </a:spcBef>
              <a:spcAft>
                <a:spcPts val="600"/>
              </a:spcAft>
              <a:buClr>
                <a:schemeClr val="accent1"/>
              </a:buClr>
              <a:buFont typeface="Arial" panose="020B0604020202020204" pitchFamily="34" charset="0"/>
              <a:buChar char="▪"/>
              <a:defRPr lang="en-US" sz="1800" kern="1200" dirty="0">
                <a:solidFill>
                  <a:schemeClr val="tx1">
                    <a:lumMod val="75000"/>
                    <a:lumOff val="25000"/>
                  </a:schemeClr>
                </a:solidFill>
                <a:latin typeface="+mn-lt"/>
                <a:ea typeface="+mn-ea"/>
                <a:cs typeface="+mn-cs"/>
              </a:defRPr>
            </a:lvl3pPr>
            <a:lvl4pPr marL="731520" indent="-182880" algn="l" defTabSz="914400" rtl="0" eaLnBrk="1" latinLnBrk="0" hangingPunct="1">
              <a:lnSpc>
                <a:spcPct val="100000"/>
              </a:lnSpc>
              <a:spcBef>
                <a:spcPts val="0"/>
              </a:spcBef>
              <a:spcAft>
                <a:spcPts val="600"/>
              </a:spcAft>
              <a:buClr>
                <a:schemeClr val="accent1"/>
              </a:buClr>
              <a:buFont typeface="Aptos" panose="020B0004020202020204" pitchFamily="34" charset="0"/>
              <a:buChar char="o"/>
              <a:defRPr lang="en-US" sz="1800" kern="1200" dirty="0">
                <a:solidFill>
                  <a:schemeClr val="tx1">
                    <a:lumMod val="75000"/>
                    <a:lumOff val="25000"/>
                  </a:schemeClr>
                </a:solidFill>
                <a:latin typeface="+mn-lt"/>
                <a:ea typeface="+mn-ea"/>
                <a:cs typeface="+mn-cs"/>
              </a:defRPr>
            </a:lvl4pPr>
            <a:lvl5pPr marL="914400" indent="-182880" algn="l" defTabSz="914400" rtl="0" eaLnBrk="1" latinLnBrk="0" hangingPunct="1">
              <a:lnSpc>
                <a:spcPct val="100000"/>
              </a:lnSpc>
              <a:spcBef>
                <a:spcPts val="0"/>
              </a:spcBef>
              <a:spcAft>
                <a:spcPts val="600"/>
              </a:spcAft>
              <a:buClr>
                <a:schemeClr val="accent1"/>
              </a:buClr>
              <a:buFont typeface="DM Sans" pitchFamily="2" charset="0"/>
              <a:buChar char="&gt;"/>
              <a:defRPr lang="en-US" sz="1800" kern="1200" dirty="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ptos" panose="020B00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ptos" panose="020B00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ptos" panose="020B00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ptos" panose="020B0004020202020204" pitchFamily="34" charset="0"/>
              <a:buChar char="•"/>
              <a:defRPr sz="1800" kern="1200">
                <a:solidFill>
                  <a:schemeClr val="tx1"/>
                </a:solidFill>
                <a:latin typeface="+mn-lt"/>
                <a:ea typeface="+mn-ea"/>
                <a:cs typeface="+mn-cs"/>
              </a:defRPr>
            </a:lvl9pPr>
          </a:lstStyle>
          <a:p>
            <a:pPr marL="0" indent="0" algn="ctr">
              <a:buNone/>
            </a:pPr>
            <a:r>
              <a:rPr lang="en-US" b="1">
                <a:solidFill>
                  <a:schemeClr val="bg1"/>
                </a:solidFill>
                <a:latin typeface="Arial Nova"/>
              </a:rPr>
              <a:t>Currently Overvalued</a:t>
            </a:r>
          </a:p>
        </p:txBody>
      </p:sp>
      <p:sp>
        <p:nvSpPr>
          <p:cNvPr id="2" name="Slide Number Placeholder 1">
            <a:extLst>
              <a:ext uri="{FF2B5EF4-FFF2-40B4-BE49-F238E27FC236}">
                <a16:creationId xmlns:a16="http://schemas.microsoft.com/office/drawing/2014/main" id="{7F09404B-84F0-3EF7-7512-4E0508C6DB79}"/>
              </a:ext>
            </a:extLst>
          </p:cNvPr>
          <p:cNvSpPr>
            <a:spLocks noGrp="1"/>
          </p:cNvSpPr>
          <p:nvPr>
            <p:ph type="sldNum" sz="quarter" idx="4"/>
          </p:nvPr>
        </p:nvSpPr>
        <p:spPr/>
        <p:txBody>
          <a:bodyPr/>
          <a:lstStyle/>
          <a:p>
            <a:pPr>
              <a:lnSpc>
                <a:spcPct val="90000"/>
              </a:lnSpc>
              <a:spcBef>
                <a:spcPts val="1000"/>
              </a:spcBef>
            </a:pPr>
            <a:fld id="{339C9110-F427-4586-9638-A5638F41FBCD}" type="slidenum">
              <a:rPr lang="en-IN" smtClean="0"/>
              <a:pPr>
                <a:lnSpc>
                  <a:spcPct val="90000"/>
                </a:lnSpc>
                <a:spcBef>
                  <a:spcPts val="1000"/>
                </a:spcBef>
              </a:pPr>
              <a:t>19</a:t>
            </a:fld>
            <a:endParaRPr lang="en-US"/>
          </a:p>
        </p:txBody>
      </p:sp>
    </p:spTree>
    <p:extLst>
      <p:ext uri="{BB962C8B-B14F-4D97-AF65-F5344CB8AC3E}">
        <p14:creationId xmlns:p14="http://schemas.microsoft.com/office/powerpoint/2010/main" val="28320599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C71CB3EF-9E1A-8FC0-BC4A-86304225CA76}"/>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21" imgH="420" progId="TCLayout.ActiveDocument.1">
                  <p:embed/>
                </p:oleObj>
              </mc:Choice>
              <mc:Fallback>
                <p:oleObj name="think-cell Slide" r:id="rId4" imgW="421" imgH="420" progId="TCLayout.ActiveDocument.1">
                  <p:embed/>
                  <p:pic>
                    <p:nvPicPr>
                      <p:cNvPr id="5" name="think-cell data - do not delete" hidden="1">
                        <a:extLst>
                          <a:ext uri="{FF2B5EF4-FFF2-40B4-BE49-F238E27FC236}">
                            <a16:creationId xmlns:a16="http://schemas.microsoft.com/office/drawing/2014/main" id="{C71CB3EF-9E1A-8FC0-BC4A-86304225CA76}"/>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8" name="Minus Sign 7">
            <a:extLst>
              <a:ext uri="{FF2B5EF4-FFF2-40B4-BE49-F238E27FC236}">
                <a16:creationId xmlns:a16="http://schemas.microsoft.com/office/drawing/2014/main" id="{96ABEF4A-A70C-10BC-9ABC-DB37F03AD42D}"/>
              </a:ext>
            </a:extLst>
          </p:cNvPr>
          <p:cNvSpPr/>
          <p:nvPr/>
        </p:nvSpPr>
        <p:spPr>
          <a:xfrm>
            <a:off x="-2196860" y="5938745"/>
            <a:ext cx="16585718" cy="571010"/>
          </a:xfrm>
          <a:prstGeom prst="mathMinus">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a:p>
        </p:txBody>
      </p:sp>
      <p:pic>
        <p:nvPicPr>
          <p:cNvPr id="3" name="Picture 2" descr="A person in a suit and tie&#10;&#10;AI-generated content may be incorrect.">
            <a:extLst>
              <a:ext uri="{FF2B5EF4-FFF2-40B4-BE49-F238E27FC236}">
                <a16:creationId xmlns:a16="http://schemas.microsoft.com/office/drawing/2014/main" id="{66CC3586-3B90-358C-6679-1E8AE871D1FE}"/>
              </a:ext>
            </a:extLst>
          </p:cNvPr>
          <p:cNvPicPr>
            <a:picLocks noChangeAspect="1"/>
          </p:cNvPicPr>
          <p:nvPr/>
        </p:nvPicPr>
        <p:blipFill>
          <a:blip r:embed="rId6"/>
          <a:srcRect t="60" r="6113" b="72"/>
          <a:stretch>
            <a:fillRect/>
          </a:stretch>
        </p:blipFill>
        <p:spPr>
          <a:xfrm>
            <a:off x="653635" y="209300"/>
            <a:ext cx="2392842" cy="2007250"/>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15" name="Rectangle 14">
            <a:extLst>
              <a:ext uri="{FF2B5EF4-FFF2-40B4-BE49-F238E27FC236}">
                <a16:creationId xmlns:a16="http://schemas.microsoft.com/office/drawing/2014/main" id="{23BEC2C2-F25C-47BE-F3EA-445B2A8E27F5}"/>
              </a:ext>
            </a:extLst>
          </p:cNvPr>
          <p:cNvSpPr/>
          <p:nvPr/>
        </p:nvSpPr>
        <p:spPr>
          <a:xfrm>
            <a:off x="11152094" y="295195"/>
            <a:ext cx="914400" cy="9144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25157A42-E623-1755-8F47-84C12B534435}"/>
              </a:ext>
            </a:extLst>
          </p:cNvPr>
          <p:cNvPicPr>
            <a:picLocks noChangeAspect="1"/>
          </p:cNvPicPr>
          <p:nvPr/>
        </p:nvPicPr>
        <p:blipFill>
          <a:blip r:embed="rId7"/>
          <a:srcRect l="1226" t="-133" b="1540"/>
          <a:stretch>
            <a:fillRect/>
          </a:stretch>
        </p:blipFill>
        <p:spPr>
          <a:xfrm>
            <a:off x="4983687" y="214101"/>
            <a:ext cx="2255836" cy="1972619"/>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9" name="Picture 8">
            <a:extLst>
              <a:ext uri="{FF2B5EF4-FFF2-40B4-BE49-F238E27FC236}">
                <a16:creationId xmlns:a16="http://schemas.microsoft.com/office/drawing/2014/main" id="{2632DE37-5CB4-1E08-5EB1-D988A3BDF140}"/>
              </a:ext>
            </a:extLst>
          </p:cNvPr>
          <p:cNvPicPr>
            <a:picLocks noChangeAspect="1"/>
          </p:cNvPicPr>
          <p:nvPr/>
        </p:nvPicPr>
        <p:blipFill>
          <a:blip r:embed="rId8"/>
          <a:srcRect t="98" r="-139" b="1949"/>
          <a:stretch>
            <a:fillRect/>
          </a:stretch>
        </p:blipFill>
        <p:spPr>
          <a:xfrm>
            <a:off x="2837208" y="3179688"/>
            <a:ext cx="2255639" cy="1971086"/>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10" name="Picture 9">
            <a:extLst>
              <a:ext uri="{FF2B5EF4-FFF2-40B4-BE49-F238E27FC236}">
                <a16:creationId xmlns:a16="http://schemas.microsoft.com/office/drawing/2014/main" id="{7486CD0B-7B7D-FBFB-108A-D9BD24087B44}"/>
              </a:ext>
            </a:extLst>
          </p:cNvPr>
          <p:cNvPicPr>
            <a:picLocks noChangeAspect="1"/>
          </p:cNvPicPr>
          <p:nvPr/>
        </p:nvPicPr>
        <p:blipFill>
          <a:blip r:embed="rId9"/>
          <a:stretch>
            <a:fillRect/>
          </a:stretch>
        </p:blipFill>
        <p:spPr>
          <a:xfrm>
            <a:off x="7263795" y="3224914"/>
            <a:ext cx="2159477" cy="1963344"/>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11" name="TextBox 10">
            <a:extLst>
              <a:ext uri="{FF2B5EF4-FFF2-40B4-BE49-F238E27FC236}">
                <a16:creationId xmlns:a16="http://schemas.microsoft.com/office/drawing/2014/main" id="{77273E84-BDF7-5CFF-9302-750964D199A2}"/>
              </a:ext>
            </a:extLst>
          </p:cNvPr>
          <p:cNvSpPr txBox="1"/>
          <p:nvPr/>
        </p:nvSpPr>
        <p:spPr>
          <a:xfrm>
            <a:off x="718451" y="2364478"/>
            <a:ext cx="2262808"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a:latin typeface="Arial Nova Cond"/>
              </a:rPr>
              <a:t>Ethan Fisher</a:t>
            </a:r>
            <a:endParaRPr lang="en-US"/>
          </a:p>
          <a:p>
            <a:pPr algn="ctr"/>
            <a:r>
              <a:rPr lang="en-US" b="1">
                <a:latin typeface="Arial Nova Cond"/>
              </a:rPr>
              <a:t>Bates College '29</a:t>
            </a:r>
            <a:endParaRPr lang="en-US"/>
          </a:p>
          <a:p>
            <a:pPr algn="ctr"/>
            <a:r>
              <a:rPr lang="en-US" b="1">
                <a:latin typeface="Arial Nova Cond"/>
              </a:rPr>
              <a:t>Economics</a:t>
            </a:r>
            <a:endParaRPr lang="en-US"/>
          </a:p>
        </p:txBody>
      </p:sp>
      <p:pic>
        <p:nvPicPr>
          <p:cNvPr id="12" name="Picture 11" descr="A person in a suit with her arms crossed&#10;&#10;AI-generated content may be incorrect.">
            <a:extLst>
              <a:ext uri="{FF2B5EF4-FFF2-40B4-BE49-F238E27FC236}">
                <a16:creationId xmlns:a16="http://schemas.microsoft.com/office/drawing/2014/main" id="{927CE686-E52C-891D-515A-3803930D3624}"/>
              </a:ext>
            </a:extLst>
          </p:cNvPr>
          <p:cNvPicPr>
            <a:picLocks noChangeAspect="1"/>
          </p:cNvPicPr>
          <p:nvPr/>
        </p:nvPicPr>
        <p:blipFill>
          <a:blip r:embed="rId10"/>
          <a:srcRect l="16204" t="899" r="4235" b="29926"/>
          <a:stretch>
            <a:fillRect/>
          </a:stretch>
        </p:blipFill>
        <p:spPr>
          <a:xfrm>
            <a:off x="9248513" y="220451"/>
            <a:ext cx="2238352" cy="1993178"/>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13" name="TextBox 12">
            <a:extLst>
              <a:ext uri="{FF2B5EF4-FFF2-40B4-BE49-F238E27FC236}">
                <a16:creationId xmlns:a16="http://schemas.microsoft.com/office/drawing/2014/main" id="{D7893A9A-BEA0-0583-4148-57E708079BC2}"/>
              </a:ext>
            </a:extLst>
          </p:cNvPr>
          <p:cNvSpPr txBox="1"/>
          <p:nvPr/>
        </p:nvSpPr>
        <p:spPr>
          <a:xfrm>
            <a:off x="9008947" y="2351847"/>
            <a:ext cx="2712993"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a:latin typeface="Arial Nova Cond"/>
              </a:rPr>
              <a:t>Riley Uy </a:t>
            </a:r>
            <a:endParaRPr lang="en-US"/>
          </a:p>
          <a:p>
            <a:pPr algn="ctr"/>
            <a:r>
              <a:rPr lang="en-US" b="1">
                <a:latin typeface="Arial Nova Cond"/>
              </a:rPr>
              <a:t>New York University '29</a:t>
            </a:r>
            <a:endParaRPr lang="en-US"/>
          </a:p>
          <a:p>
            <a:pPr algn="ctr"/>
            <a:r>
              <a:rPr lang="en-US" b="1">
                <a:latin typeface="Arial Nova Cond"/>
              </a:rPr>
              <a:t>Economics</a:t>
            </a:r>
          </a:p>
        </p:txBody>
      </p:sp>
      <p:sp>
        <p:nvSpPr>
          <p:cNvPr id="2" name="TextBox 1">
            <a:extLst>
              <a:ext uri="{FF2B5EF4-FFF2-40B4-BE49-F238E27FC236}">
                <a16:creationId xmlns:a16="http://schemas.microsoft.com/office/drawing/2014/main" id="{F65006E1-F8F0-6D1E-0915-B9728FFDADD0}"/>
              </a:ext>
            </a:extLst>
          </p:cNvPr>
          <p:cNvSpPr txBox="1"/>
          <p:nvPr/>
        </p:nvSpPr>
        <p:spPr>
          <a:xfrm>
            <a:off x="7133181" y="5295053"/>
            <a:ext cx="2448392"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a:latin typeface="Arial Nova Cond"/>
              </a:rPr>
              <a:t>Rose Rahimi</a:t>
            </a:r>
            <a:endParaRPr lang="en-US"/>
          </a:p>
          <a:p>
            <a:pPr algn="ctr"/>
            <a:r>
              <a:rPr lang="en-US" b="1">
                <a:latin typeface="Arial Nova Cond"/>
              </a:rPr>
              <a:t>Bard College '26</a:t>
            </a:r>
            <a:endParaRPr lang="en-US"/>
          </a:p>
          <a:p>
            <a:pPr algn="ctr"/>
            <a:r>
              <a:rPr lang="en-US" b="1">
                <a:latin typeface="Arial Nova Cond"/>
              </a:rPr>
              <a:t>Computer Science</a:t>
            </a:r>
          </a:p>
        </p:txBody>
      </p:sp>
      <p:sp>
        <p:nvSpPr>
          <p:cNvPr id="7" name="TextBox 6">
            <a:extLst>
              <a:ext uri="{FF2B5EF4-FFF2-40B4-BE49-F238E27FC236}">
                <a16:creationId xmlns:a16="http://schemas.microsoft.com/office/drawing/2014/main" id="{E46FC2CC-9949-2294-0B0D-4947664E651D}"/>
              </a:ext>
            </a:extLst>
          </p:cNvPr>
          <p:cNvSpPr txBox="1"/>
          <p:nvPr/>
        </p:nvSpPr>
        <p:spPr>
          <a:xfrm>
            <a:off x="4722232" y="2362499"/>
            <a:ext cx="2743199"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a:latin typeface="Arial Nova Cond"/>
              </a:rPr>
              <a:t>Oliver Reynolds</a:t>
            </a:r>
            <a:endParaRPr lang="en-US"/>
          </a:p>
          <a:p>
            <a:pPr algn="ctr"/>
            <a:r>
              <a:rPr lang="en-US" b="1">
                <a:latin typeface="Arial Nova Cond"/>
              </a:rPr>
              <a:t>University of Virginia '29</a:t>
            </a:r>
            <a:endParaRPr lang="en-US"/>
          </a:p>
          <a:p>
            <a:pPr algn="ctr"/>
            <a:r>
              <a:rPr lang="en-US" b="1">
                <a:latin typeface="Arial Nova Cond"/>
              </a:rPr>
              <a:t>Economics</a:t>
            </a:r>
          </a:p>
        </p:txBody>
      </p:sp>
      <p:sp>
        <p:nvSpPr>
          <p:cNvPr id="14" name="TextBox 13">
            <a:extLst>
              <a:ext uri="{FF2B5EF4-FFF2-40B4-BE49-F238E27FC236}">
                <a16:creationId xmlns:a16="http://schemas.microsoft.com/office/drawing/2014/main" id="{E85DC411-DC41-2D11-8C99-FC88ACEFF753}"/>
              </a:ext>
            </a:extLst>
          </p:cNvPr>
          <p:cNvSpPr txBox="1"/>
          <p:nvPr/>
        </p:nvSpPr>
        <p:spPr>
          <a:xfrm>
            <a:off x="2589001" y="5297660"/>
            <a:ext cx="2743199"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a:latin typeface="Arial Nova Cond"/>
              </a:rPr>
              <a:t>Alex Staniscia</a:t>
            </a:r>
          </a:p>
          <a:p>
            <a:pPr algn="ctr"/>
            <a:r>
              <a:rPr lang="en-US" b="1">
                <a:latin typeface="Arial Nova Cond"/>
              </a:rPr>
              <a:t>Hamilton College '28</a:t>
            </a:r>
            <a:endParaRPr lang="en-US"/>
          </a:p>
          <a:p>
            <a:pPr algn="ctr"/>
            <a:r>
              <a:rPr lang="en-US" b="1">
                <a:latin typeface="Arial Nova Cond"/>
              </a:rPr>
              <a:t>Government</a:t>
            </a:r>
          </a:p>
        </p:txBody>
      </p:sp>
      <p:sp>
        <p:nvSpPr>
          <p:cNvPr id="16" name="TextBox 15">
            <a:extLst>
              <a:ext uri="{FF2B5EF4-FFF2-40B4-BE49-F238E27FC236}">
                <a16:creationId xmlns:a16="http://schemas.microsoft.com/office/drawing/2014/main" id="{ADC0F5D6-A4DF-667E-193A-CCAAB825F4B9}"/>
              </a:ext>
            </a:extLst>
          </p:cNvPr>
          <p:cNvSpPr txBox="1"/>
          <p:nvPr/>
        </p:nvSpPr>
        <p:spPr>
          <a:xfrm>
            <a:off x="4725775" y="6334789"/>
            <a:ext cx="2743199"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b="1"/>
              <a:t>Meet The Team!</a:t>
            </a:r>
            <a:endParaRPr lang="en-US" sz="2400"/>
          </a:p>
        </p:txBody>
      </p:sp>
      <p:sp>
        <p:nvSpPr>
          <p:cNvPr id="17" name="Slide Number Placeholder 16">
            <a:extLst>
              <a:ext uri="{FF2B5EF4-FFF2-40B4-BE49-F238E27FC236}">
                <a16:creationId xmlns:a16="http://schemas.microsoft.com/office/drawing/2014/main" id="{2728314A-B476-67C0-D81F-5583722FADA1}"/>
              </a:ext>
            </a:extLst>
          </p:cNvPr>
          <p:cNvSpPr>
            <a:spLocks noGrp="1"/>
          </p:cNvSpPr>
          <p:nvPr>
            <p:ph type="sldNum" sz="quarter" idx="4"/>
          </p:nvPr>
        </p:nvSpPr>
        <p:spPr/>
        <p:txBody>
          <a:bodyPr/>
          <a:lstStyle/>
          <a:p>
            <a:pPr>
              <a:lnSpc>
                <a:spcPct val="90000"/>
              </a:lnSpc>
              <a:spcBef>
                <a:spcPts val="1000"/>
              </a:spcBef>
            </a:pPr>
            <a:fld id="{339C9110-F427-4586-9638-A5638F41FBCD}" type="slidenum">
              <a:rPr lang="en-IN" smtClean="0"/>
              <a:pPr>
                <a:lnSpc>
                  <a:spcPct val="90000"/>
                </a:lnSpc>
                <a:spcBef>
                  <a:spcPts val="1000"/>
                </a:spcBef>
              </a:pPr>
              <a:t>2</a:t>
            </a:fld>
            <a:endParaRPr lang="en-US"/>
          </a:p>
        </p:txBody>
      </p:sp>
    </p:spTree>
    <p:extLst>
      <p:ext uri="{BB962C8B-B14F-4D97-AF65-F5344CB8AC3E}">
        <p14:creationId xmlns:p14="http://schemas.microsoft.com/office/powerpoint/2010/main" val="16637064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5D9159-B7C4-4B47-761E-2FA703EDFF34}"/>
            </a:ext>
          </a:extLst>
        </p:cNvPr>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04EBE2A8-C8F1-F0C4-E9C7-4BD627CAE15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21" imgH="423" progId="TCLayout.ActiveDocument.1">
                  <p:embed/>
                </p:oleObj>
              </mc:Choice>
              <mc:Fallback>
                <p:oleObj name="think-cell Slide" r:id="rId4" imgW="421" imgH="423" progId="TCLayout.ActiveDocument.1">
                  <p:embed/>
                  <p:pic>
                    <p:nvPicPr>
                      <p:cNvPr id="8" name="think-cell data - do not delete" hidden="1">
                        <a:extLst>
                          <a:ext uri="{FF2B5EF4-FFF2-40B4-BE49-F238E27FC236}">
                            <a16:creationId xmlns:a16="http://schemas.microsoft.com/office/drawing/2014/main" id="{04EBE2A8-C8F1-F0C4-E9C7-4BD627CAE15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Slide Number Placeholder 2">
            <a:extLst>
              <a:ext uri="{FF2B5EF4-FFF2-40B4-BE49-F238E27FC236}">
                <a16:creationId xmlns:a16="http://schemas.microsoft.com/office/drawing/2014/main" id="{567F2C80-747F-3DD4-1662-CA33586CDFB7}"/>
              </a:ext>
            </a:extLst>
          </p:cNvPr>
          <p:cNvSpPr>
            <a:spLocks noGrp="1"/>
          </p:cNvSpPr>
          <p:nvPr>
            <p:ph type="sldNum" sz="quarter" idx="4"/>
          </p:nvPr>
        </p:nvSpPr>
        <p:spPr/>
        <p:txBody>
          <a:bodyPr>
            <a:normAutofit lnSpcReduction="10000"/>
          </a:bodyPr>
          <a:lstStyle/>
          <a:p>
            <a:pPr>
              <a:lnSpc>
                <a:spcPct val="90000"/>
              </a:lnSpc>
              <a:spcBef>
                <a:spcPts val="1000"/>
              </a:spcBef>
            </a:pPr>
            <a:fld id="{339C9110-F427-4586-9638-A5638F41FBCD}" type="slidenum">
              <a:rPr lang="en-IN" smtClean="0"/>
              <a:pPr>
                <a:lnSpc>
                  <a:spcPct val="90000"/>
                </a:lnSpc>
                <a:spcBef>
                  <a:spcPts val="1000"/>
                </a:spcBef>
              </a:pPr>
              <a:t>20</a:t>
            </a:fld>
            <a:endParaRPr lang="en-IN"/>
          </a:p>
        </p:txBody>
      </p:sp>
      <p:sp>
        <p:nvSpPr>
          <p:cNvPr id="14" name="Title 13">
            <a:extLst>
              <a:ext uri="{FF2B5EF4-FFF2-40B4-BE49-F238E27FC236}">
                <a16:creationId xmlns:a16="http://schemas.microsoft.com/office/drawing/2014/main" id="{D99FDBD0-516C-20D5-4A7E-759486CA4FC4}"/>
              </a:ext>
            </a:extLst>
          </p:cNvPr>
          <p:cNvSpPr>
            <a:spLocks noGrp="1"/>
          </p:cNvSpPr>
          <p:nvPr>
            <p:ph type="title" idx="4294967295"/>
          </p:nvPr>
        </p:nvSpPr>
        <p:spPr>
          <a:xfrm>
            <a:off x="190299" y="423777"/>
            <a:ext cx="10726738" cy="332399"/>
          </a:xfrm>
        </p:spPr>
        <p:txBody>
          <a:bodyPr vert="horz"/>
          <a:lstStyle/>
          <a:p>
            <a:r>
              <a:rPr lang="en-US" sz="2400">
                <a:solidFill>
                  <a:schemeClr val="tx1"/>
                </a:solidFill>
              </a:rPr>
              <a:t>Conservative assumptions anchor a credible DCF</a:t>
            </a:r>
          </a:p>
        </p:txBody>
      </p:sp>
      <p:pic>
        <p:nvPicPr>
          <p:cNvPr id="5" name="Picture 4" descr="A close-up of a logo&#10;&#10;AI-generated content may be incorrect.">
            <a:extLst>
              <a:ext uri="{FF2B5EF4-FFF2-40B4-BE49-F238E27FC236}">
                <a16:creationId xmlns:a16="http://schemas.microsoft.com/office/drawing/2014/main" id="{3FACBA71-8DE9-8AA6-06A7-681C898F86D5}"/>
              </a:ext>
            </a:extLst>
          </p:cNvPr>
          <p:cNvPicPr>
            <a:picLocks noChangeAspect="1"/>
          </p:cNvPicPr>
          <p:nvPr/>
        </p:nvPicPr>
        <p:blipFill>
          <a:blip r:embed="rId6"/>
          <a:stretch>
            <a:fillRect/>
          </a:stretch>
        </p:blipFill>
        <p:spPr>
          <a:xfrm>
            <a:off x="11144528" y="238218"/>
            <a:ext cx="689315" cy="699858"/>
          </a:xfrm>
          <a:prstGeom prst="rect">
            <a:avLst/>
          </a:prstGeom>
          <a:ln w="28575">
            <a:solidFill>
              <a:schemeClr val="tx1"/>
            </a:solidFill>
          </a:ln>
        </p:spPr>
      </p:pic>
      <p:sp>
        <p:nvSpPr>
          <p:cNvPr id="9" name="TextBox 8">
            <a:extLst>
              <a:ext uri="{FF2B5EF4-FFF2-40B4-BE49-F238E27FC236}">
                <a16:creationId xmlns:a16="http://schemas.microsoft.com/office/drawing/2014/main" id="{809255A4-3379-4291-7CC7-0A76A70F944E}"/>
              </a:ext>
            </a:extLst>
          </p:cNvPr>
          <p:cNvSpPr txBox="1"/>
          <p:nvPr/>
        </p:nvSpPr>
        <p:spPr>
          <a:xfrm>
            <a:off x="934023" y="6441708"/>
            <a:ext cx="10316811" cy="276999"/>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a:solidFill>
                  <a:schemeClr val="accent4">
                    <a:lumMod val="76000"/>
                  </a:schemeClr>
                </a:solidFill>
              </a:rPr>
              <a:t>Macro and Housing Uncertainty • Pro Ecosystem Anchors Revenue Growth • Scale and Efficiency Defend Margins • </a:t>
            </a:r>
            <a:r>
              <a:rPr lang="en-US" sz="1200" b="1"/>
              <a:t>Currently Overvalued</a:t>
            </a:r>
            <a:endParaRPr lang="en-US" b="1"/>
          </a:p>
        </p:txBody>
      </p:sp>
      <p:sp>
        <p:nvSpPr>
          <p:cNvPr id="6" name="Minus Sign 5">
            <a:extLst>
              <a:ext uri="{FF2B5EF4-FFF2-40B4-BE49-F238E27FC236}">
                <a16:creationId xmlns:a16="http://schemas.microsoft.com/office/drawing/2014/main" id="{57DC16BA-ADE9-84D6-0E14-F3E394491986}"/>
              </a:ext>
            </a:extLst>
          </p:cNvPr>
          <p:cNvSpPr/>
          <p:nvPr/>
        </p:nvSpPr>
        <p:spPr>
          <a:xfrm>
            <a:off x="-2196860" y="5938745"/>
            <a:ext cx="16585718" cy="571010"/>
          </a:xfrm>
          <a:prstGeom prst="mathMinus">
            <a:avLst/>
          </a:prstGeom>
          <a:solidFill>
            <a:srgbClr val="F963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7" name="Table 16">
            <a:extLst>
              <a:ext uri="{FF2B5EF4-FFF2-40B4-BE49-F238E27FC236}">
                <a16:creationId xmlns:a16="http://schemas.microsoft.com/office/drawing/2014/main" id="{86BBEF99-5EF8-F3E5-8E07-1BCF5DFC132E}"/>
              </a:ext>
            </a:extLst>
          </p:cNvPr>
          <p:cNvGraphicFramePr>
            <a:graphicFrameLocks noGrp="1"/>
          </p:cNvGraphicFramePr>
          <p:nvPr>
            <p:extLst>
              <p:ext uri="{D42A27DB-BD31-4B8C-83A1-F6EECF244321}">
                <p14:modId xmlns:p14="http://schemas.microsoft.com/office/powerpoint/2010/main" val="2337266591"/>
              </p:ext>
            </p:extLst>
          </p:nvPr>
        </p:nvGraphicFramePr>
        <p:xfrm>
          <a:off x="960782" y="1662043"/>
          <a:ext cx="10268110" cy="4100848"/>
        </p:xfrm>
        <a:graphic>
          <a:graphicData uri="http://schemas.openxmlformats.org/drawingml/2006/table">
            <a:tbl>
              <a:tblPr bandRow="1">
                <a:tableStyleId>{5C22544A-7EE6-4342-B048-85BDC9FD1C3A}</a:tableStyleId>
              </a:tblPr>
              <a:tblGrid>
                <a:gridCol w="2317474">
                  <a:extLst>
                    <a:ext uri="{9D8B030D-6E8A-4147-A177-3AD203B41FA5}">
                      <a16:colId xmlns:a16="http://schemas.microsoft.com/office/drawing/2014/main" val="3369217928"/>
                    </a:ext>
                  </a:extLst>
                </a:gridCol>
                <a:gridCol w="2433589">
                  <a:extLst>
                    <a:ext uri="{9D8B030D-6E8A-4147-A177-3AD203B41FA5}">
                      <a16:colId xmlns:a16="http://schemas.microsoft.com/office/drawing/2014/main" val="253742273"/>
                    </a:ext>
                  </a:extLst>
                </a:gridCol>
                <a:gridCol w="5517047">
                  <a:extLst>
                    <a:ext uri="{9D8B030D-6E8A-4147-A177-3AD203B41FA5}">
                      <a16:colId xmlns:a16="http://schemas.microsoft.com/office/drawing/2014/main" val="3414780218"/>
                    </a:ext>
                  </a:extLst>
                </a:gridCol>
              </a:tblGrid>
              <a:tr h="570668">
                <a:tc>
                  <a:txBody>
                    <a:bodyPr/>
                    <a:lstStyle/>
                    <a:p>
                      <a:pPr fontAlgn="b">
                        <a:buNone/>
                      </a:pPr>
                      <a:r>
                        <a:rPr lang="en-US" sz="1800" b="1" i="0" u="none" strike="noStrike">
                          <a:solidFill>
                            <a:srgbClr val="FFFFFF"/>
                          </a:solidFill>
                          <a:effectLst/>
                          <a:latin typeface="Aptos"/>
                        </a:rPr>
                        <a:t>Driver</a:t>
                      </a:r>
                    </a:p>
                  </a:txBody>
                  <a:tcPr marL="9525" marR="9525" marT="9525" anchor="b">
                    <a:lnL>
                      <a:noFill/>
                    </a:lnL>
                    <a:lnR>
                      <a:noFill/>
                    </a:lnR>
                    <a:lnT>
                      <a:noFill/>
                    </a:lnT>
                    <a:lnB w="6350" cap="flat" cmpd="sng" algn="ctr">
                      <a:solidFill>
                        <a:srgbClr val="9BC2E6"/>
                      </a:solidFill>
                      <a:prstDash val="solid"/>
                      <a:round/>
                      <a:headEnd type="none" w="med" len="med"/>
                      <a:tailEnd type="none" w="med" len="med"/>
                    </a:lnB>
                    <a:solidFill>
                      <a:srgbClr val="ED7D31"/>
                    </a:solidFill>
                  </a:tcPr>
                </a:tc>
                <a:tc>
                  <a:txBody>
                    <a:bodyPr/>
                    <a:lstStyle/>
                    <a:p>
                      <a:pPr algn="ctr" fontAlgn="b">
                        <a:buNone/>
                      </a:pPr>
                      <a:r>
                        <a:rPr lang="en-US" sz="1800" b="1" i="0" u="none" strike="noStrike">
                          <a:solidFill>
                            <a:srgbClr val="FFFFFF"/>
                          </a:solidFill>
                          <a:effectLst/>
                          <a:latin typeface="Aptos"/>
                        </a:rPr>
                        <a:t>Base Case</a:t>
                      </a:r>
                    </a:p>
                  </a:txBody>
                  <a:tcPr marL="9525" marR="9525" marT="9525" anchor="b">
                    <a:lnL>
                      <a:noFill/>
                    </a:lnL>
                    <a:lnR>
                      <a:noFill/>
                    </a:lnR>
                    <a:lnT>
                      <a:noFill/>
                    </a:lnT>
                    <a:lnB w="6350" cap="flat" cmpd="sng" algn="ctr">
                      <a:solidFill>
                        <a:srgbClr val="9BC2E6"/>
                      </a:solidFill>
                      <a:prstDash val="solid"/>
                      <a:round/>
                      <a:headEnd type="none" w="med" len="med"/>
                      <a:tailEnd type="none" w="med" len="med"/>
                    </a:lnB>
                    <a:solidFill>
                      <a:srgbClr val="ED7D31"/>
                    </a:solidFill>
                  </a:tcPr>
                </a:tc>
                <a:tc>
                  <a:txBody>
                    <a:bodyPr/>
                    <a:lstStyle/>
                    <a:p>
                      <a:pPr fontAlgn="b">
                        <a:buNone/>
                      </a:pPr>
                      <a:r>
                        <a:rPr lang="en-US" sz="1800" b="1" i="0" u="none" strike="noStrike">
                          <a:solidFill>
                            <a:srgbClr val="FFFFFF"/>
                          </a:solidFill>
                          <a:effectLst/>
                          <a:latin typeface="Aptos"/>
                        </a:rPr>
                        <a:t>Rationale</a:t>
                      </a:r>
                    </a:p>
                  </a:txBody>
                  <a:tcPr marL="9525" marR="9525" marT="9525" anchor="b">
                    <a:lnL>
                      <a:noFill/>
                    </a:lnL>
                    <a:lnR>
                      <a:noFill/>
                    </a:lnR>
                    <a:lnT>
                      <a:noFill/>
                    </a:lnT>
                    <a:lnB w="6350" cap="flat" cmpd="sng" algn="ctr">
                      <a:solidFill>
                        <a:srgbClr val="9BC2E6"/>
                      </a:solidFill>
                      <a:prstDash val="solid"/>
                      <a:round/>
                      <a:headEnd type="none" w="med" len="med"/>
                      <a:tailEnd type="none" w="med" len="med"/>
                    </a:lnB>
                    <a:solidFill>
                      <a:srgbClr val="ED7D31"/>
                    </a:solidFill>
                  </a:tcPr>
                </a:tc>
                <a:extLst>
                  <a:ext uri="{0D108BD9-81ED-4DB2-BD59-A6C34878D82A}">
                    <a16:rowId xmlns:a16="http://schemas.microsoft.com/office/drawing/2014/main" val="839249606"/>
                  </a:ext>
                </a:extLst>
              </a:tr>
              <a:tr h="530854">
                <a:tc>
                  <a:txBody>
                    <a:bodyPr/>
                    <a:lstStyle/>
                    <a:p>
                      <a:pPr fontAlgn="b">
                        <a:buNone/>
                      </a:pPr>
                      <a:r>
                        <a:rPr lang="en-US" sz="1600" b="1" i="0" u="none" strike="noStrike">
                          <a:solidFill>
                            <a:schemeClr val="tx1"/>
                          </a:solidFill>
                          <a:effectLst/>
                          <a:latin typeface="Aptos"/>
                        </a:rPr>
                        <a:t>Revenue growth</a:t>
                      </a:r>
                    </a:p>
                  </a:txBody>
                  <a:tcPr marL="9525" marR="9525" marT="9525" anchor="b">
                    <a:lnL>
                      <a:noFill/>
                    </a:lnL>
                    <a:lnR>
                      <a:noFill/>
                    </a:lnR>
                    <a:lnT w="6350" cap="flat" cmpd="sng" algn="ctr">
                      <a:solidFill>
                        <a:srgbClr val="9BC2E6"/>
                      </a:solidFill>
                      <a:prstDash val="solid"/>
                      <a:round/>
                      <a:headEnd type="none" w="med" len="med"/>
                      <a:tailEnd type="none" w="med" len="med"/>
                    </a:lnT>
                    <a:lnB>
                      <a:noFill/>
                    </a:lnB>
                    <a:solidFill>
                      <a:srgbClr val="FFFFFF"/>
                    </a:solidFill>
                  </a:tcPr>
                </a:tc>
                <a:tc>
                  <a:txBody>
                    <a:bodyPr/>
                    <a:lstStyle/>
                    <a:p>
                      <a:pPr algn="ctr" fontAlgn="b">
                        <a:buNone/>
                      </a:pPr>
                      <a:r>
                        <a:rPr lang="en-US" sz="1600" b="1" i="0" u="none" strike="noStrike">
                          <a:solidFill>
                            <a:srgbClr val="843C0C"/>
                          </a:solidFill>
                          <a:effectLst/>
                          <a:latin typeface="Aptos"/>
                        </a:rPr>
                        <a:t>3.5%</a:t>
                      </a:r>
                    </a:p>
                  </a:txBody>
                  <a:tcPr marL="9525" marR="9525" marT="9525" anchor="b">
                    <a:lnL>
                      <a:noFill/>
                    </a:lnL>
                    <a:lnR>
                      <a:noFill/>
                    </a:lnR>
                    <a:lnT w="6350" cap="flat" cmpd="sng" algn="ctr">
                      <a:solidFill>
                        <a:srgbClr val="9BC2E6"/>
                      </a:solidFill>
                      <a:prstDash val="solid"/>
                      <a:round/>
                      <a:headEnd type="none" w="med" len="med"/>
                      <a:tailEnd type="none" w="med" len="med"/>
                    </a:lnT>
                    <a:lnB>
                      <a:noFill/>
                    </a:lnB>
                    <a:solidFill>
                      <a:srgbClr val="FFFFFF"/>
                    </a:solidFill>
                  </a:tcPr>
                </a:tc>
                <a:tc>
                  <a:txBody>
                    <a:bodyPr/>
                    <a:lstStyle/>
                    <a:p>
                      <a:pPr fontAlgn="ctr">
                        <a:buNone/>
                      </a:pPr>
                      <a:r>
                        <a:rPr lang="en-US" sz="1600" b="0" i="0" u="none" strike="noStrike">
                          <a:solidFill>
                            <a:schemeClr val="tx1"/>
                          </a:solidFill>
                          <a:effectLst/>
                          <a:latin typeface="Aptos"/>
                        </a:rPr>
                        <a:t>Flat 3.5%/yr; below the 4.5% optimistic case</a:t>
                      </a:r>
                    </a:p>
                  </a:txBody>
                  <a:tcPr marL="9525" marR="9525" marT="9525" anchor="ctr">
                    <a:lnL>
                      <a:noFill/>
                    </a:lnL>
                    <a:lnR>
                      <a:noFill/>
                    </a:lnR>
                    <a:lnT w="6350" cap="flat" cmpd="sng" algn="ctr">
                      <a:solidFill>
                        <a:srgbClr val="9BC2E6"/>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1085931988"/>
                  </a:ext>
                </a:extLst>
              </a:tr>
              <a:tr h="530854">
                <a:tc>
                  <a:txBody>
                    <a:bodyPr/>
                    <a:lstStyle/>
                    <a:p>
                      <a:pPr fontAlgn="b">
                        <a:buNone/>
                      </a:pPr>
                      <a:r>
                        <a:rPr lang="en-US" sz="1600" b="1" i="0" u="none" strike="noStrike">
                          <a:solidFill>
                            <a:schemeClr val="tx1"/>
                          </a:solidFill>
                          <a:effectLst/>
                          <a:latin typeface="Aptos"/>
                        </a:rPr>
                        <a:t>Gross margin</a:t>
                      </a:r>
                    </a:p>
                  </a:txBody>
                  <a:tcPr marL="9525" marR="9525" marT="9525" anchor="b">
                    <a:lnL>
                      <a:noFill/>
                    </a:lnL>
                    <a:lnR>
                      <a:noFill/>
                    </a:lnR>
                    <a:lnT>
                      <a:noFill/>
                    </a:lnT>
                    <a:lnB>
                      <a:noFill/>
                    </a:lnB>
                    <a:solidFill>
                      <a:srgbClr val="FCE4D6"/>
                    </a:solidFill>
                  </a:tcPr>
                </a:tc>
                <a:tc>
                  <a:txBody>
                    <a:bodyPr/>
                    <a:lstStyle/>
                    <a:p>
                      <a:pPr algn="ctr" fontAlgn="b">
                        <a:buNone/>
                      </a:pPr>
                      <a:r>
                        <a:rPr lang="en-US" sz="1600" b="1" i="0" u="none" strike="noStrike">
                          <a:solidFill>
                            <a:srgbClr val="843C0C"/>
                          </a:solidFill>
                          <a:effectLst/>
                          <a:latin typeface="Aptos"/>
                        </a:rPr>
                        <a:t>33.1%</a:t>
                      </a:r>
                    </a:p>
                  </a:txBody>
                  <a:tcPr marL="9525" marR="9525" marT="9525" anchor="b">
                    <a:lnL>
                      <a:noFill/>
                    </a:lnL>
                    <a:lnR>
                      <a:noFill/>
                    </a:lnR>
                    <a:lnT>
                      <a:noFill/>
                    </a:lnT>
                    <a:lnB>
                      <a:noFill/>
                    </a:lnB>
                    <a:solidFill>
                      <a:srgbClr val="FCE4D6"/>
                    </a:solidFill>
                  </a:tcPr>
                </a:tc>
                <a:tc>
                  <a:txBody>
                    <a:bodyPr/>
                    <a:lstStyle/>
                    <a:p>
                      <a:pPr fontAlgn="ctr">
                        <a:buNone/>
                      </a:pPr>
                      <a:r>
                        <a:rPr lang="en-US" sz="1600" b="0" i="0" u="none" strike="noStrike">
                          <a:solidFill>
                            <a:schemeClr val="tx1"/>
                          </a:solidFill>
                          <a:effectLst/>
                          <a:latin typeface="Aptos"/>
                        </a:rPr>
                        <a:t>Held at ~33% historical; no expansion</a:t>
                      </a:r>
                    </a:p>
                  </a:txBody>
                  <a:tcPr marL="9525" marR="9525" marT="9525" anchor="ctr">
                    <a:lnL>
                      <a:noFill/>
                    </a:lnL>
                    <a:lnR>
                      <a:noFill/>
                    </a:lnR>
                    <a:lnT>
                      <a:noFill/>
                    </a:lnT>
                    <a:lnB>
                      <a:noFill/>
                    </a:lnB>
                    <a:solidFill>
                      <a:srgbClr val="FCE4D6"/>
                    </a:solidFill>
                  </a:tcPr>
                </a:tc>
                <a:extLst>
                  <a:ext uri="{0D108BD9-81ED-4DB2-BD59-A6C34878D82A}">
                    <a16:rowId xmlns:a16="http://schemas.microsoft.com/office/drawing/2014/main" val="2205619346"/>
                  </a:ext>
                </a:extLst>
              </a:tr>
              <a:tr h="530854">
                <a:tc>
                  <a:txBody>
                    <a:bodyPr/>
                    <a:lstStyle/>
                    <a:p>
                      <a:pPr fontAlgn="b">
                        <a:buNone/>
                      </a:pPr>
                      <a:r>
                        <a:rPr lang="en-US" sz="1600" b="1" i="0" u="none" strike="noStrike">
                          <a:solidFill>
                            <a:schemeClr val="tx1"/>
                          </a:solidFill>
                          <a:effectLst/>
                          <a:latin typeface="Aptos"/>
                        </a:rPr>
                        <a:t>Cap Ex % of sales</a:t>
                      </a:r>
                    </a:p>
                  </a:txBody>
                  <a:tcPr marL="9525" marR="9525" marT="9525" anchor="b">
                    <a:lnL>
                      <a:noFill/>
                    </a:lnL>
                    <a:lnR>
                      <a:noFill/>
                    </a:lnR>
                    <a:lnT>
                      <a:noFill/>
                    </a:lnT>
                    <a:lnB>
                      <a:noFill/>
                    </a:lnB>
                    <a:solidFill>
                      <a:srgbClr val="FCE4D6"/>
                    </a:solidFill>
                  </a:tcPr>
                </a:tc>
                <a:tc>
                  <a:txBody>
                    <a:bodyPr/>
                    <a:lstStyle/>
                    <a:p>
                      <a:pPr algn="ctr" fontAlgn="b">
                        <a:buNone/>
                      </a:pPr>
                      <a:r>
                        <a:rPr lang="en-US" sz="1600" b="1" i="0" u="none" strike="noStrike">
                          <a:solidFill>
                            <a:srgbClr val="843C0C"/>
                          </a:solidFill>
                          <a:effectLst/>
                          <a:latin typeface="Aptos"/>
                        </a:rPr>
                        <a:t>2.5%</a:t>
                      </a:r>
                    </a:p>
                  </a:txBody>
                  <a:tcPr marL="9525" marR="9525" marT="9525" anchor="b">
                    <a:lnL>
                      <a:noFill/>
                    </a:lnL>
                    <a:lnR>
                      <a:noFill/>
                    </a:lnR>
                    <a:lnT>
                      <a:noFill/>
                    </a:lnT>
                    <a:lnB>
                      <a:noFill/>
                    </a:lnB>
                    <a:solidFill>
                      <a:srgbClr val="FCE4D6"/>
                    </a:solidFill>
                  </a:tcPr>
                </a:tc>
                <a:tc>
                  <a:txBody>
                    <a:bodyPr/>
                    <a:lstStyle/>
                    <a:p>
                      <a:pPr fontAlgn="ctr">
                        <a:buNone/>
                      </a:pPr>
                      <a:r>
                        <a:rPr lang="en-US" sz="1600" b="0" i="0" u="none" strike="noStrike">
                          <a:solidFill>
                            <a:schemeClr val="tx1"/>
                          </a:solidFill>
                          <a:effectLst/>
                          <a:latin typeface="Aptos"/>
                        </a:rPr>
                        <a:t>Above-trend reinvestment (hist. ~2.1%)</a:t>
                      </a:r>
                    </a:p>
                  </a:txBody>
                  <a:tcPr marL="9525" marR="9525" marT="9525" anchor="ctr">
                    <a:lnL>
                      <a:noFill/>
                    </a:lnL>
                    <a:lnR>
                      <a:noFill/>
                    </a:lnR>
                    <a:lnT>
                      <a:noFill/>
                    </a:lnT>
                    <a:lnB>
                      <a:noFill/>
                    </a:lnB>
                    <a:solidFill>
                      <a:srgbClr val="FCE4D6"/>
                    </a:solidFill>
                  </a:tcPr>
                </a:tc>
                <a:extLst>
                  <a:ext uri="{0D108BD9-81ED-4DB2-BD59-A6C34878D82A}">
                    <a16:rowId xmlns:a16="http://schemas.microsoft.com/office/drawing/2014/main" val="3978585763"/>
                  </a:ext>
                </a:extLst>
              </a:tr>
              <a:tr h="530854">
                <a:tc>
                  <a:txBody>
                    <a:bodyPr/>
                    <a:lstStyle/>
                    <a:p>
                      <a:pPr fontAlgn="b">
                        <a:buNone/>
                      </a:pPr>
                      <a:r>
                        <a:rPr lang="en-US" sz="1600" b="1" i="0" u="none" strike="noStrike">
                          <a:solidFill>
                            <a:schemeClr val="tx1"/>
                          </a:solidFill>
                          <a:effectLst/>
                          <a:latin typeface="Aptos"/>
                        </a:rPr>
                        <a:t>WACC</a:t>
                      </a:r>
                    </a:p>
                  </a:txBody>
                  <a:tcPr marL="9525" marR="9525" marT="9525" anchor="b">
                    <a:lnL>
                      <a:noFill/>
                    </a:lnL>
                    <a:lnR>
                      <a:noFill/>
                    </a:lnR>
                    <a:lnT>
                      <a:noFill/>
                    </a:lnT>
                    <a:lnB>
                      <a:noFill/>
                    </a:lnB>
                    <a:solidFill>
                      <a:srgbClr val="FFFFFF"/>
                    </a:solidFill>
                  </a:tcPr>
                </a:tc>
                <a:tc>
                  <a:txBody>
                    <a:bodyPr/>
                    <a:lstStyle/>
                    <a:p>
                      <a:pPr algn="ctr" fontAlgn="b">
                        <a:buNone/>
                      </a:pPr>
                      <a:r>
                        <a:rPr lang="en-US" sz="1600" b="1" i="0" u="none" strike="noStrike">
                          <a:solidFill>
                            <a:srgbClr val="843C0C"/>
                          </a:solidFill>
                          <a:effectLst/>
                          <a:latin typeface="Aptos"/>
                        </a:rPr>
                        <a:t>9.2%</a:t>
                      </a:r>
                    </a:p>
                  </a:txBody>
                  <a:tcPr marL="9525" marR="9525" marT="9525" anchor="b">
                    <a:lnL>
                      <a:noFill/>
                    </a:lnL>
                    <a:lnR>
                      <a:noFill/>
                    </a:lnR>
                    <a:lnT>
                      <a:noFill/>
                    </a:lnT>
                    <a:lnB>
                      <a:noFill/>
                    </a:lnB>
                    <a:solidFill>
                      <a:srgbClr val="FFFFFF"/>
                    </a:solidFill>
                  </a:tcPr>
                </a:tc>
                <a:tc>
                  <a:txBody>
                    <a:bodyPr/>
                    <a:lstStyle/>
                    <a:p>
                      <a:pPr fontAlgn="ctr">
                        <a:buNone/>
                      </a:pPr>
                      <a:r>
                        <a:rPr lang="en-US" sz="1600" b="0" i="0" u="none" strike="noStrike">
                          <a:solidFill>
                            <a:schemeClr val="tx1"/>
                          </a:solidFill>
                          <a:effectLst/>
                          <a:latin typeface="Aptos"/>
                        </a:rPr>
                        <a:t>CAPM: rf 4.5%, β 0.97, MRP 6%</a:t>
                      </a:r>
                    </a:p>
                  </a:txBody>
                  <a:tcPr marL="9525" marR="9525" marT="9525" anchor="ctr">
                    <a:lnL>
                      <a:noFill/>
                    </a:lnL>
                    <a:lnR>
                      <a:noFill/>
                    </a:lnR>
                    <a:lnT>
                      <a:noFill/>
                    </a:lnT>
                    <a:lnB>
                      <a:noFill/>
                    </a:lnB>
                    <a:solidFill>
                      <a:srgbClr val="FFFFFF"/>
                    </a:solidFill>
                  </a:tcPr>
                </a:tc>
                <a:extLst>
                  <a:ext uri="{0D108BD9-81ED-4DB2-BD59-A6C34878D82A}">
                    <a16:rowId xmlns:a16="http://schemas.microsoft.com/office/drawing/2014/main" val="2107868997"/>
                  </a:ext>
                </a:extLst>
              </a:tr>
              <a:tr h="703382">
                <a:tc>
                  <a:txBody>
                    <a:bodyPr/>
                    <a:lstStyle/>
                    <a:p>
                      <a:pPr fontAlgn="b">
                        <a:buNone/>
                      </a:pPr>
                      <a:r>
                        <a:rPr lang="en-US" sz="1600" b="1" i="0" u="none" strike="noStrike">
                          <a:solidFill>
                            <a:schemeClr val="tx1"/>
                          </a:solidFill>
                          <a:effectLst/>
                          <a:latin typeface="Aptos"/>
                        </a:rPr>
                        <a:t>Terminal growth rate</a:t>
                      </a:r>
                    </a:p>
                  </a:txBody>
                  <a:tcPr marL="9525" marR="9525" marT="9525" anchor="b">
                    <a:lnL>
                      <a:noFill/>
                    </a:lnL>
                    <a:lnR>
                      <a:noFill/>
                    </a:lnR>
                    <a:lnT>
                      <a:noFill/>
                    </a:lnT>
                    <a:lnB>
                      <a:noFill/>
                    </a:lnB>
                    <a:solidFill>
                      <a:srgbClr val="FCE4D6"/>
                    </a:solidFill>
                  </a:tcPr>
                </a:tc>
                <a:tc>
                  <a:txBody>
                    <a:bodyPr/>
                    <a:lstStyle/>
                    <a:p>
                      <a:pPr algn="ctr" fontAlgn="b">
                        <a:buNone/>
                      </a:pPr>
                      <a:r>
                        <a:rPr lang="en-US" sz="1600" b="1" i="0" u="none" strike="noStrike">
                          <a:solidFill>
                            <a:srgbClr val="843C0C"/>
                          </a:solidFill>
                          <a:effectLst/>
                          <a:latin typeface="Aptos"/>
                        </a:rPr>
                        <a:t>3.0%</a:t>
                      </a:r>
                    </a:p>
                  </a:txBody>
                  <a:tcPr marL="9525" marR="9525" marT="9525" anchor="b">
                    <a:lnL>
                      <a:noFill/>
                    </a:lnL>
                    <a:lnR>
                      <a:noFill/>
                    </a:lnR>
                    <a:lnT>
                      <a:noFill/>
                    </a:lnT>
                    <a:lnB>
                      <a:noFill/>
                    </a:lnB>
                    <a:solidFill>
                      <a:srgbClr val="FCE4D6"/>
                    </a:solidFill>
                  </a:tcPr>
                </a:tc>
                <a:tc>
                  <a:txBody>
                    <a:bodyPr/>
                    <a:lstStyle/>
                    <a:p>
                      <a:pPr fontAlgn="ctr">
                        <a:buNone/>
                      </a:pPr>
                      <a:r>
                        <a:rPr lang="en-US" sz="1600" b="0" i="0" u="none" strike="noStrike">
                          <a:solidFill>
                            <a:schemeClr val="tx1"/>
                          </a:solidFill>
                          <a:effectLst/>
                          <a:latin typeface="Aptos"/>
                        </a:rPr>
                        <a:t>Nominal GDP long run growth; well below WACC</a:t>
                      </a:r>
                    </a:p>
                  </a:txBody>
                  <a:tcPr marL="9525" marR="9525" marT="9525" anchor="ctr">
                    <a:lnL>
                      <a:noFill/>
                    </a:lnL>
                    <a:lnR>
                      <a:noFill/>
                    </a:lnR>
                    <a:lnT>
                      <a:noFill/>
                    </a:lnT>
                    <a:lnB>
                      <a:noFill/>
                    </a:lnB>
                    <a:solidFill>
                      <a:srgbClr val="FCE4D6"/>
                    </a:solidFill>
                  </a:tcPr>
                </a:tc>
                <a:extLst>
                  <a:ext uri="{0D108BD9-81ED-4DB2-BD59-A6C34878D82A}">
                    <a16:rowId xmlns:a16="http://schemas.microsoft.com/office/drawing/2014/main" val="3885020468"/>
                  </a:ext>
                </a:extLst>
              </a:tr>
              <a:tr h="703382">
                <a:tc>
                  <a:txBody>
                    <a:bodyPr/>
                    <a:lstStyle/>
                    <a:p>
                      <a:pPr lvl="0">
                        <a:buNone/>
                      </a:pPr>
                      <a:r>
                        <a:rPr lang="en-US" sz="1600" b="1" i="0" u="none" strike="noStrike">
                          <a:solidFill>
                            <a:schemeClr val="tx1"/>
                          </a:solidFill>
                          <a:effectLst/>
                          <a:latin typeface="Aptos"/>
                        </a:rPr>
                        <a:t>Exit Multiple</a:t>
                      </a:r>
                    </a:p>
                  </a:txBody>
                  <a:tcPr marL="9524" marR="9524" marT="9524" anchor="b">
                    <a:lnL w="0">
                      <a:noFill/>
                    </a:lnL>
                    <a:lnR w="0">
                      <a:noFill/>
                    </a:lnR>
                    <a:lnT w="0">
                      <a:noFill/>
                    </a:lnT>
                    <a:lnB w="12700">
                      <a:solidFill>
                        <a:srgbClr val="C55A11"/>
                      </a:solidFill>
                    </a:lnB>
                    <a:solidFill>
                      <a:schemeClr val="bg1"/>
                    </a:solidFill>
                  </a:tcPr>
                </a:tc>
                <a:tc>
                  <a:txBody>
                    <a:bodyPr/>
                    <a:lstStyle/>
                    <a:p>
                      <a:pPr lvl="0" algn="ctr">
                        <a:buNone/>
                      </a:pPr>
                      <a:r>
                        <a:rPr lang="en-US" sz="1600" b="1" i="0" u="none" strike="noStrike" kern="1200">
                          <a:solidFill>
                            <a:srgbClr val="843C0C"/>
                          </a:solidFill>
                          <a:effectLst/>
                          <a:latin typeface="Aptos"/>
                          <a:ea typeface="+mn-ea"/>
                          <a:cs typeface="+mn-cs"/>
                        </a:rPr>
                        <a:t>13.3x </a:t>
                      </a:r>
                    </a:p>
                  </a:txBody>
                  <a:tcPr marL="9524" marR="9524" marT="9524" anchor="b">
                    <a:lnL w="0">
                      <a:noFill/>
                    </a:lnL>
                    <a:lnR w="0">
                      <a:noFill/>
                    </a:lnR>
                    <a:lnT w="0">
                      <a:noFill/>
                    </a:lnT>
                    <a:lnB w="12700">
                      <a:solidFill>
                        <a:srgbClr val="C55A11"/>
                      </a:solidFill>
                    </a:lnB>
                    <a:solidFill>
                      <a:schemeClr val="bg1"/>
                    </a:solidFill>
                  </a:tcPr>
                </a:tc>
                <a:tc>
                  <a:txBody>
                    <a:bodyPr/>
                    <a:lstStyle/>
                    <a:p>
                      <a:pPr lvl="0">
                        <a:buNone/>
                      </a:pPr>
                      <a:r>
                        <a:rPr lang="en-US" sz="1600" b="0" i="0" u="none" strike="noStrike" kern="1200" noProof="0">
                          <a:solidFill>
                            <a:schemeClr val="tx1"/>
                          </a:solidFill>
                          <a:effectLst/>
                          <a:latin typeface="Aptos"/>
                          <a:ea typeface="+mn-ea"/>
                          <a:cs typeface="+mn-cs"/>
                        </a:rPr>
                        <a:t>Peer median EV/EBITDA: LOW 13.0x, FND 13.1x, TSCO 13.7x; avg 13.3x applied to FY2030E EBITDA</a:t>
                      </a:r>
                      <a:endParaRPr lang="en-US" sz="1600" b="0" i="0" u="none" strike="noStrike" kern="1200">
                        <a:solidFill>
                          <a:schemeClr val="tx1"/>
                        </a:solidFill>
                        <a:effectLst/>
                        <a:latin typeface="Aptos"/>
                        <a:ea typeface="+mn-ea"/>
                        <a:cs typeface="+mn-cs"/>
                      </a:endParaRPr>
                    </a:p>
                  </a:txBody>
                  <a:tcPr marL="9524" marR="9524" marT="9524" anchor="ctr">
                    <a:lnL w="0">
                      <a:noFill/>
                    </a:lnL>
                    <a:lnR w="0">
                      <a:noFill/>
                    </a:lnR>
                    <a:lnT w="0">
                      <a:noFill/>
                    </a:lnT>
                    <a:lnB w="12700">
                      <a:solidFill>
                        <a:srgbClr val="C55A11"/>
                      </a:solidFill>
                    </a:lnB>
                    <a:solidFill>
                      <a:schemeClr val="bg1"/>
                    </a:solidFill>
                  </a:tcPr>
                </a:tc>
                <a:extLst>
                  <a:ext uri="{0D108BD9-81ED-4DB2-BD59-A6C34878D82A}">
                    <a16:rowId xmlns:a16="http://schemas.microsoft.com/office/drawing/2014/main" val="370260295"/>
                  </a:ext>
                </a:extLst>
              </a:tr>
            </a:tbl>
          </a:graphicData>
        </a:graphic>
      </p:graphicFrame>
      <p:sp>
        <p:nvSpPr>
          <p:cNvPr id="2" name="TextBox 1">
            <a:extLst>
              <a:ext uri="{FF2B5EF4-FFF2-40B4-BE49-F238E27FC236}">
                <a16:creationId xmlns:a16="http://schemas.microsoft.com/office/drawing/2014/main" id="{C5B1BE72-7C53-4B0F-20EE-1C9CEEB4027B}"/>
              </a:ext>
            </a:extLst>
          </p:cNvPr>
          <p:cNvSpPr txBox="1"/>
          <p:nvPr/>
        </p:nvSpPr>
        <p:spPr>
          <a:xfrm>
            <a:off x="2107081" y="1174185"/>
            <a:ext cx="797983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i="1">
                <a:latin typeface="Aptos"/>
              </a:rPr>
              <a:t>Base case assumptions  |  USD millions  |  Forecast period 2026E–2030E</a:t>
            </a:r>
            <a:endParaRPr lang="en-US" b="1"/>
          </a:p>
        </p:txBody>
      </p:sp>
    </p:spTree>
    <p:extLst>
      <p:ext uri="{BB962C8B-B14F-4D97-AF65-F5344CB8AC3E}">
        <p14:creationId xmlns:p14="http://schemas.microsoft.com/office/powerpoint/2010/main" val="34005913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28E0C2-87E8-1869-1C84-3D5E95FAA2D8}"/>
            </a:ext>
          </a:extLst>
        </p:cNvPr>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36428879-1DCE-C1FF-7C89-51A8556ECDA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21" imgH="423" progId="TCLayout.ActiveDocument.1">
                  <p:embed/>
                </p:oleObj>
              </mc:Choice>
              <mc:Fallback>
                <p:oleObj name="think-cell Slide" r:id="rId4" imgW="421" imgH="423" progId="TCLayout.ActiveDocument.1">
                  <p:embed/>
                  <p:pic>
                    <p:nvPicPr>
                      <p:cNvPr id="8" name="think-cell data - do not delete" hidden="1">
                        <a:extLst>
                          <a:ext uri="{FF2B5EF4-FFF2-40B4-BE49-F238E27FC236}">
                            <a16:creationId xmlns:a16="http://schemas.microsoft.com/office/drawing/2014/main" id="{36428879-1DCE-C1FF-7C89-51A8556ECDA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Slide Number Placeholder 2">
            <a:extLst>
              <a:ext uri="{FF2B5EF4-FFF2-40B4-BE49-F238E27FC236}">
                <a16:creationId xmlns:a16="http://schemas.microsoft.com/office/drawing/2014/main" id="{6479647A-583D-9D4E-BBAB-589934341264}"/>
              </a:ext>
            </a:extLst>
          </p:cNvPr>
          <p:cNvSpPr>
            <a:spLocks noGrp="1"/>
          </p:cNvSpPr>
          <p:nvPr>
            <p:ph type="sldNum" sz="quarter" idx="4"/>
          </p:nvPr>
        </p:nvSpPr>
        <p:spPr/>
        <p:txBody>
          <a:bodyPr>
            <a:normAutofit lnSpcReduction="10000"/>
          </a:bodyPr>
          <a:lstStyle/>
          <a:p>
            <a:pPr>
              <a:lnSpc>
                <a:spcPct val="90000"/>
              </a:lnSpc>
              <a:spcBef>
                <a:spcPts val="1000"/>
              </a:spcBef>
            </a:pPr>
            <a:fld id="{339C9110-F427-4586-9638-A5638F41FBCD}" type="slidenum">
              <a:rPr lang="en-IN" smtClean="0"/>
              <a:pPr>
                <a:lnSpc>
                  <a:spcPct val="90000"/>
                </a:lnSpc>
                <a:spcBef>
                  <a:spcPts val="1000"/>
                </a:spcBef>
              </a:pPr>
              <a:t>21</a:t>
            </a:fld>
            <a:endParaRPr lang="en-IN"/>
          </a:p>
        </p:txBody>
      </p:sp>
      <p:sp>
        <p:nvSpPr>
          <p:cNvPr id="14" name="Title 13">
            <a:extLst>
              <a:ext uri="{FF2B5EF4-FFF2-40B4-BE49-F238E27FC236}">
                <a16:creationId xmlns:a16="http://schemas.microsoft.com/office/drawing/2014/main" id="{3C83DB6E-7049-DC4C-CBE1-FC3B33DF1D2B}"/>
              </a:ext>
            </a:extLst>
          </p:cNvPr>
          <p:cNvSpPr>
            <a:spLocks noGrp="1"/>
          </p:cNvSpPr>
          <p:nvPr>
            <p:ph type="title" idx="4294967295"/>
          </p:nvPr>
        </p:nvSpPr>
        <p:spPr>
          <a:xfrm>
            <a:off x="202206" y="255138"/>
            <a:ext cx="10726738" cy="664797"/>
          </a:xfrm>
        </p:spPr>
        <p:txBody>
          <a:bodyPr vert="horz"/>
          <a:lstStyle/>
          <a:p>
            <a:r>
              <a:rPr lang="en-US" sz="2400">
                <a:solidFill>
                  <a:schemeClr val="tx1"/>
                </a:solidFill>
                <a:ea typeface="+mj-lt"/>
                <a:cs typeface="+mj-lt"/>
              </a:rPr>
              <a:t>Free cash flow grows steadily from ~$11.9B to ~$17.4B across the forecast period, reflecting a mature and stable business</a:t>
            </a:r>
            <a:endParaRPr lang="en-US" sz="2400">
              <a:solidFill>
                <a:schemeClr val="tx1"/>
              </a:solidFill>
            </a:endParaRPr>
          </a:p>
        </p:txBody>
      </p:sp>
      <p:pic>
        <p:nvPicPr>
          <p:cNvPr id="5" name="Picture 4" descr="A close-up of a logo&#10;&#10;AI-generated content may be incorrect.">
            <a:extLst>
              <a:ext uri="{FF2B5EF4-FFF2-40B4-BE49-F238E27FC236}">
                <a16:creationId xmlns:a16="http://schemas.microsoft.com/office/drawing/2014/main" id="{343B0AB6-96AC-83F8-A8FB-54D6EF192131}"/>
              </a:ext>
            </a:extLst>
          </p:cNvPr>
          <p:cNvPicPr>
            <a:picLocks noChangeAspect="1"/>
          </p:cNvPicPr>
          <p:nvPr/>
        </p:nvPicPr>
        <p:blipFill>
          <a:blip r:embed="rId6"/>
          <a:stretch>
            <a:fillRect/>
          </a:stretch>
        </p:blipFill>
        <p:spPr>
          <a:xfrm>
            <a:off x="11144528" y="238218"/>
            <a:ext cx="689315" cy="699858"/>
          </a:xfrm>
          <a:prstGeom prst="rect">
            <a:avLst/>
          </a:prstGeom>
          <a:ln w="28575">
            <a:solidFill>
              <a:schemeClr val="tx1"/>
            </a:solidFill>
          </a:ln>
        </p:spPr>
      </p:pic>
      <p:sp>
        <p:nvSpPr>
          <p:cNvPr id="9" name="TextBox 8">
            <a:extLst>
              <a:ext uri="{FF2B5EF4-FFF2-40B4-BE49-F238E27FC236}">
                <a16:creationId xmlns:a16="http://schemas.microsoft.com/office/drawing/2014/main" id="{632B6426-7ED6-1162-AC6D-86BA8049B959}"/>
              </a:ext>
            </a:extLst>
          </p:cNvPr>
          <p:cNvSpPr txBox="1"/>
          <p:nvPr/>
        </p:nvSpPr>
        <p:spPr>
          <a:xfrm>
            <a:off x="934023" y="6441708"/>
            <a:ext cx="10316811" cy="276999"/>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a:solidFill>
                  <a:schemeClr val="accent4">
                    <a:lumMod val="76000"/>
                  </a:schemeClr>
                </a:solidFill>
              </a:rPr>
              <a:t>Macro and Housing Uncertainty • Pro Ecosystem Anchors Revenue Growth • Scale and Efficiency Defend Margins • </a:t>
            </a:r>
            <a:r>
              <a:rPr lang="en-US" sz="1200" b="1"/>
              <a:t>Currently Overvalued</a:t>
            </a:r>
            <a:endParaRPr lang="en-US" b="1"/>
          </a:p>
        </p:txBody>
      </p:sp>
      <p:sp>
        <p:nvSpPr>
          <p:cNvPr id="6" name="Minus Sign 5">
            <a:extLst>
              <a:ext uri="{FF2B5EF4-FFF2-40B4-BE49-F238E27FC236}">
                <a16:creationId xmlns:a16="http://schemas.microsoft.com/office/drawing/2014/main" id="{DD7B0086-01AD-B08C-EC39-C546E78F2A2A}"/>
              </a:ext>
            </a:extLst>
          </p:cNvPr>
          <p:cNvSpPr/>
          <p:nvPr/>
        </p:nvSpPr>
        <p:spPr>
          <a:xfrm>
            <a:off x="-2196860" y="5938745"/>
            <a:ext cx="16585718" cy="571010"/>
          </a:xfrm>
          <a:prstGeom prst="mathMinus">
            <a:avLst/>
          </a:prstGeom>
          <a:solidFill>
            <a:srgbClr val="F963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Chart 3">
            <a:extLst>
              <a:ext uri="{FF2B5EF4-FFF2-40B4-BE49-F238E27FC236}">
                <a16:creationId xmlns:a16="http://schemas.microsoft.com/office/drawing/2014/main" id="{1374B29C-251D-7882-2D83-AB40C5B5EFB2}"/>
              </a:ext>
              <a:ext uri="{147F2762-F138-4A5C-976F-8EAC2B608ADB}">
                <a16:predDERef xmlns:a16="http://schemas.microsoft.com/office/drawing/2014/main" pred="{DD902F96-D17E-8E8E-6A43-49A12458E05F}"/>
              </a:ext>
            </a:extLst>
          </p:cNvPr>
          <p:cNvGraphicFramePr>
            <a:graphicFrameLocks/>
          </p:cNvGraphicFramePr>
          <p:nvPr>
            <p:extLst>
              <p:ext uri="{D42A27DB-BD31-4B8C-83A1-F6EECF244321}">
                <p14:modId xmlns:p14="http://schemas.microsoft.com/office/powerpoint/2010/main" val="3833803040"/>
              </p:ext>
            </p:extLst>
          </p:nvPr>
        </p:nvGraphicFramePr>
        <p:xfrm>
          <a:off x="1663919" y="1358791"/>
          <a:ext cx="8866131" cy="4378871"/>
        </p:xfrm>
        <a:graphic>
          <a:graphicData uri="http://schemas.openxmlformats.org/drawingml/2006/chart">
            <c:chart xmlns:c="http://schemas.openxmlformats.org/drawingml/2006/chart" xmlns:r="http://schemas.openxmlformats.org/officeDocument/2006/relationships" r:id="rId7"/>
          </a:graphicData>
        </a:graphic>
      </p:graphicFrame>
      <p:sp>
        <p:nvSpPr>
          <p:cNvPr id="11" name="TextBox 10">
            <a:extLst>
              <a:ext uri="{FF2B5EF4-FFF2-40B4-BE49-F238E27FC236}">
                <a16:creationId xmlns:a16="http://schemas.microsoft.com/office/drawing/2014/main" id="{B6CB52A8-43A2-1F24-9CCC-3B305D1FEDCD}"/>
              </a:ext>
            </a:extLst>
          </p:cNvPr>
          <p:cNvSpPr txBox="1"/>
          <p:nvPr/>
        </p:nvSpPr>
        <p:spPr>
          <a:xfrm>
            <a:off x="392156" y="5798241"/>
            <a:ext cx="10316811" cy="276999"/>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solidFill>
                  <a:schemeClr val="accent4">
                    <a:lumMod val="76000"/>
                  </a:schemeClr>
                </a:solidFill>
              </a:rPr>
              <a:t>Source: Home Depot 10-K, Group Analysis</a:t>
            </a:r>
          </a:p>
        </p:txBody>
      </p:sp>
    </p:spTree>
    <p:extLst>
      <p:ext uri="{BB962C8B-B14F-4D97-AF65-F5344CB8AC3E}">
        <p14:creationId xmlns:p14="http://schemas.microsoft.com/office/powerpoint/2010/main" val="35187091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70F64F-B9AD-F13C-647D-A2FDCD906660}"/>
            </a:ext>
          </a:extLst>
        </p:cNvPr>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A4391300-1F04-7C70-C288-AC3A65B2FCBF}"/>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21" imgH="423" progId="TCLayout.ActiveDocument.1">
                  <p:embed/>
                </p:oleObj>
              </mc:Choice>
              <mc:Fallback>
                <p:oleObj name="think-cell Slide" r:id="rId4" imgW="421" imgH="423" progId="TCLayout.ActiveDocument.1">
                  <p:embed/>
                  <p:pic>
                    <p:nvPicPr>
                      <p:cNvPr id="8" name="think-cell data - do not delete" hidden="1">
                        <a:extLst>
                          <a:ext uri="{FF2B5EF4-FFF2-40B4-BE49-F238E27FC236}">
                            <a16:creationId xmlns:a16="http://schemas.microsoft.com/office/drawing/2014/main" id="{A4391300-1F04-7C70-C288-AC3A65B2FCBF}"/>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Slide Number Placeholder 2">
            <a:extLst>
              <a:ext uri="{FF2B5EF4-FFF2-40B4-BE49-F238E27FC236}">
                <a16:creationId xmlns:a16="http://schemas.microsoft.com/office/drawing/2014/main" id="{B12143C0-42B9-B876-8B26-F5F9DD5CA4CA}"/>
              </a:ext>
            </a:extLst>
          </p:cNvPr>
          <p:cNvSpPr>
            <a:spLocks noGrp="1"/>
          </p:cNvSpPr>
          <p:nvPr>
            <p:ph type="sldNum" sz="quarter" idx="4"/>
          </p:nvPr>
        </p:nvSpPr>
        <p:spPr/>
        <p:txBody>
          <a:bodyPr>
            <a:normAutofit lnSpcReduction="10000"/>
          </a:bodyPr>
          <a:lstStyle/>
          <a:p>
            <a:pPr>
              <a:lnSpc>
                <a:spcPct val="90000"/>
              </a:lnSpc>
              <a:spcBef>
                <a:spcPts val="1000"/>
              </a:spcBef>
            </a:pPr>
            <a:fld id="{339C9110-F427-4586-9638-A5638F41FBCD}" type="slidenum">
              <a:rPr lang="en-IN" smtClean="0"/>
              <a:pPr>
                <a:lnSpc>
                  <a:spcPct val="90000"/>
                </a:lnSpc>
                <a:spcBef>
                  <a:spcPts val="1000"/>
                </a:spcBef>
              </a:pPr>
              <a:t>22</a:t>
            </a:fld>
            <a:endParaRPr lang="en-IN"/>
          </a:p>
        </p:txBody>
      </p:sp>
      <p:sp>
        <p:nvSpPr>
          <p:cNvPr id="14" name="Title 13">
            <a:extLst>
              <a:ext uri="{FF2B5EF4-FFF2-40B4-BE49-F238E27FC236}">
                <a16:creationId xmlns:a16="http://schemas.microsoft.com/office/drawing/2014/main" id="{351EAA74-3D29-16C1-9D1B-0E5B19448382}"/>
              </a:ext>
            </a:extLst>
          </p:cNvPr>
          <p:cNvSpPr>
            <a:spLocks noGrp="1"/>
          </p:cNvSpPr>
          <p:nvPr>
            <p:ph type="title" idx="4294967295"/>
          </p:nvPr>
        </p:nvSpPr>
        <p:spPr>
          <a:xfrm>
            <a:off x="260584" y="418544"/>
            <a:ext cx="10726738" cy="332399"/>
          </a:xfrm>
        </p:spPr>
        <p:txBody>
          <a:bodyPr vert="horz"/>
          <a:lstStyle/>
          <a:p>
            <a:r>
              <a:rPr lang="en-US" sz="2400">
                <a:solidFill>
                  <a:schemeClr val="tx1"/>
                </a:solidFill>
                <a:latin typeface="Arial Nova Cond"/>
                <a:ea typeface="+mj-lt"/>
                <a:cs typeface="Arial"/>
              </a:rPr>
              <a:t>Two methods converge on a clear verdict: HD is worth $182–$235, well below $334</a:t>
            </a:r>
            <a:endParaRPr lang="en-US" sz="2400">
              <a:solidFill>
                <a:schemeClr val="tx1"/>
              </a:solidFill>
              <a:latin typeface="Arial Nova Cond"/>
            </a:endParaRPr>
          </a:p>
        </p:txBody>
      </p:sp>
      <p:pic>
        <p:nvPicPr>
          <p:cNvPr id="5" name="Picture 4" descr="A close-up of a logo&#10;&#10;AI-generated content may be incorrect.">
            <a:extLst>
              <a:ext uri="{FF2B5EF4-FFF2-40B4-BE49-F238E27FC236}">
                <a16:creationId xmlns:a16="http://schemas.microsoft.com/office/drawing/2014/main" id="{6AB2C8FE-1573-55AE-4C2B-A2369AE9C088}"/>
              </a:ext>
            </a:extLst>
          </p:cNvPr>
          <p:cNvPicPr>
            <a:picLocks noChangeAspect="1"/>
          </p:cNvPicPr>
          <p:nvPr/>
        </p:nvPicPr>
        <p:blipFill>
          <a:blip r:embed="rId6"/>
          <a:stretch>
            <a:fillRect/>
          </a:stretch>
        </p:blipFill>
        <p:spPr>
          <a:xfrm>
            <a:off x="11144528" y="238218"/>
            <a:ext cx="689315" cy="699858"/>
          </a:xfrm>
          <a:prstGeom prst="rect">
            <a:avLst/>
          </a:prstGeom>
          <a:ln w="28575">
            <a:solidFill>
              <a:schemeClr val="tx1"/>
            </a:solidFill>
          </a:ln>
        </p:spPr>
      </p:pic>
      <p:sp>
        <p:nvSpPr>
          <p:cNvPr id="9" name="TextBox 8">
            <a:extLst>
              <a:ext uri="{FF2B5EF4-FFF2-40B4-BE49-F238E27FC236}">
                <a16:creationId xmlns:a16="http://schemas.microsoft.com/office/drawing/2014/main" id="{E1334359-D5B8-1FA3-1470-9AC8FC3FCFE2}"/>
              </a:ext>
            </a:extLst>
          </p:cNvPr>
          <p:cNvSpPr txBox="1"/>
          <p:nvPr/>
        </p:nvSpPr>
        <p:spPr>
          <a:xfrm>
            <a:off x="934023" y="6441708"/>
            <a:ext cx="10316811" cy="276999"/>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a:solidFill>
                  <a:schemeClr val="accent4">
                    <a:lumMod val="76000"/>
                  </a:schemeClr>
                </a:solidFill>
              </a:rPr>
              <a:t>Macro and Housing Uncertainty • Pro Ecosystem Anchors Revenue Growth • Scale and Efficiency Defend Margins • </a:t>
            </a:r>
            <a:r>
              <a:rPr lang="en-US" sz="1200" b="1"/>
              <a:t>Currently Overvalued</a:t>
            </a:r>
            <a:endParaRPr lang="en-US" b="1"/>
          </a:p>
        </p:txBody>
      </p:sp>
      <p:sp>
        <p:nvSpPr>
          <p:cNvPr id="6" name="Minus Sign 5">
            <a:extLst>
              <a:ext uri="{FF2B5EF4-FFF2-40B4-BE49-F238E27FC236}">
                <a16:creationId xmlns:a16="http://schemas.microsoft.com/office/drawing/2014/main" id="{CB2AB644-1B69-6746-1DCC-DDBBC01E3D5B}"/>
              </a:ext>
            </a:extLst>
          </p:cNvPr>
          <p:cNvSpPr/>
          <p:nvPr/>
        </p:nvSpPr>
        <p:spPr>
          <a:xfrm>
            <a:off x="-2196860" y="5938745"/>
            <a:ext cx="16585718" cy="571010"/>
          </a:xfrm>
          <a:prstGeom prst="mathMinus">
            <a:avLst/>
          </a:prstGeom>
          <a:solidFill>
            <a:srgbClr val="F963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Rounded Corners 12">
            <a:extLst>
              <a:ext uri="{FF2B5EF4-FFF2-40B4-BE49-F238E27FC236}">
                <a16:creationId xmlns:a16="http://schemas.microsoft.com/office/drawing/2014/main" id="{D2FE78E9-F1AE-DCE2-2448-8503FE4A149B}"/>
              </a:ext>
            </a:extLst>
          </p:cNvPr>
          <p:cNvSpPr/>
          <p:nvPr/>
        </p:nvSpPr>
        <p:spPr>
          <a:xfrm>
            <a:off x="10187485" y="1700352"/>
            <a:ext cx="1035267" cy="1087820"/>
          </a:xfrm>
          <a:prstGeom prst="roundRect">
            <a:avLst/>
          </a:prstGeom>
          <a:solidFill>
            <a:srgbClr val="69C7FA"/>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1400" b="1">
                <a:solidFill>
                  <a:srgbClr val="002060"/>
                </a:solidFill>
                <a:latin typeface="Arial"/>
                <a:cs typeface="Arial"/>
              </a:rPr>
              <a:t>$182</a:t>
            </a:r>
            <a:endParaRPr lang="en-US" sz="1400">
              <a:solidFill>
                <a:srgbClr val="002060"/>
              </a:solidFill>
            </a:endParaRPr>
          </a:p>
          <a:p>
            <a:r>
              <a:rPr lang="en-US" sz="1400">
                <a:solidFill>
                  <a:schemeClr val="tx1"/>
                </a:solidFill>
                <a:latin typeface="Arial"/>
                <a:cs typeface="Arial"/>
              </a:rPr>
              <a:t>Price Per</a:t>
            </a:r>
            <a:br>
              <a:rPr lang="en-US" sz="1400">
                <a:latin typeface="Arial"/>
                <a:cs typeface="Arial"/>
              </a:rPr>
            </a:br>
            <a:r>
              <a:rPr lang="en-US" sz="1400">
                <a:solidFill>
                  <a:schemeClr val="tx1"/>
                </a:solidFill>
                <a:latin typeface="Arial"/>
                <a:cs typeface="Arial"/>
              </a:rPr>
              <a:t> Share</a:t>
            </a:r>
            <a:endParaRPr lang="en-US" sz="1400">
              <a:solidFill>
                <a:schemeClr val="tx1"/>
              </a:solidFill>
            </a:endParaRPr>
          </a:p>
        </p:txBody>
      </p:sp>
      <p:cxnSp>
        <p:nvCxnSpPr>
          <p:cNvPr id="2" name="Straight Arrow Connector 1">
            <a:extLst>
              <a:ext uri="{FF2B5EF4-FFF2-40B4-BE49-F238E27FC236}">
                <a16:creationId xmlns:a16="http://schemas.microsoft.com/office/drawing/2014/main" id="{475AE938-CF0A-C256-3A29-958DDCBD642C}"/>
              </a:ext>
            </a:extLst>
          </p:cNvPr>
          <p:cNvCxnSpPr/>
          <p:nvPr/>
        </p:nvCxnSpPr>
        <p:spPr>
          <a:xfrm>
            <a:off x="579071" y="2898978"/>
            <a:ext cx="10762592" cy="0"/>
          </a:xfrm>
          <a:prstGeom prst="straightConnector1">
            <a:avLst/>
          </a:prstGeom>
        </p:spPr>
        <p:style>
          <a:lnRef idx="2">
            <a:schemeClr val="accent1"/>
          </a:lnRef>
          <a:fillRef idx="0">
            <a:schemeClr val="accent1"/>
          </a:fillRef>
          <a:effectRef idx="1">
            <a:schemeClr val="accent1"/>
          </a:effectRef>
          <a:fontRef idx="minor">
            <a:schemeClr val="tx1"/>
          </a:fontRef>
        </p:style>
      </p:cxnSp>
      <p:sp>
        <p:nvSpPr>
          <p:cNvPr id="18" name="Rectangle: Rounded Corners 17">
            <a:extLst>
              <a:ext uri="{FF2B5EF4-FFF2-40B4-BE49-F238E27FC236}">
                <a16:creationId xmlns:a16="http://schemas.microsoft.com/office/drawing/2014/main" id="{4015F30C-6E5F-8E40-C32D-57004E8A48D4}"/>
              </a:ext>
            </a:extLst>
          </p:cNvPr>
          <p:cNvSpPr/>
          <p:nvPr/>
        </p:nvSpPr>
        <p:spPr>
          <a:xfrm>
            <a:off x="258861" y="2395816"/>
            <a:ext cx="1225840" cy="1085494"/>
          </a:xfrm>
          <a:prstGeom prst="roundRect">
            <a:avLst/>
          </a:prstGeom>
          <a:solidFill>
            <a:srgbClr val="2D2D2D"/>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algn="l" rtl="0"/>
            <a:r>
              <a:rPr lang="en-US" sz="1400" b="1" kern="1200">
                <a:solidFill>
                  <a:srgbClr val="FFFFFF"/>
                </a:solidFill>
                <a:latin typeface="Arial"/>
                <a:ea typeface="+mn-ea"/>
                <a:cs typeface="+mn-cs"/>
              </a:rPr>
              <a:t>$59.9B</a:t>
            </a:r>
            <a:endParaRPr lang="en-US" sz="1400" b="1" kern="1200">
              <a:solidFill>
                <a:srgbClr val="FFFFFF"/>
              </a:solidFill>
              <a:latin typeface="Arial"/>
              <a:cs typeface="Arial"/>
            </a:endParaRPr>
          </a:p>
          <a:p>
            <a:pPr marL="0" algn="l" rtl="0"/>
            <a:r>
              <a:rPr lang="en-US" sz="1400" kern="1200">
                <a:solidFill>
                  <a:schemeClr val="bg1"/>
                </a:solidFill>
                <a:latin typeface="Arial"/>
                <a:ea typeface="+mn-ea"/>
                <a:cs typeface="+mn-cs"/>
              </a:rPr>
              <a:t>Sum of PV</a:t>
            </a:r>
            <a:endParaRPr lang="en-US" sz="1400" kern="1200">
              <a:solidFill>
                <a:schemeClr val="bg1"/>
              </a:solidFill>
              <a:latin typeface="Arial"/>
              <a:cs typeface="Arial"/>
            </a:endParaRPr>
          </a:p>
          <a:p>
            <a:pPr marL="0" algn="l" rtl="0"/>
            <a:r>
              <a:rPr lang="en-US" sz="1400" kern="1200">
                <a:solidFill>
                  <a:schemeClr val="bg1"/>
                </a:solidFill>
                <a:latin typeface="Arial"/>
                <a:ea typeface="+mn-ea"/>
                <a:cs typeface="+mn-cs"/>
              </a:rPr>
              <a:t>of FCFs</a:t>
            </a:r>
            <a:endParaRPr lang="en-US" sz="1400">
              <a:solidFill>
                <a:schemeClr val="bg1"/>
              </a:solidFill>
            </a:endParaRPr>
          </a:p>
        </p:txBody>
      </p:sp>
      <p:sp>
        <p:nvSpPr>
          <p:cNvPr id="21" name="Rectangle: Rounded Corners 20">
            <a:extLst>
              <a:ext uri="{FF2B5EF4-FFF2-40B4-BE49-F238E27FC236}">
                <a16:creationId xmlns:a16="http://schemas.microsoft.com/office/drawing/2014/main" id="{1CC19AB3-8E9F-0363-3E88-95A02BD82B68}"/>
              </a:ext>
            </a:extLst>
          </p:cNvPr>
          <p:cNvSpPr/>
          <p:nvPr/>
        </p:nvSpPr>
        <p:spPr>
          <a:xfrm>
            <a:off x="8826394" y="1700351"/>
            <a:ext cx="1024757" cy="1087820"/>
          </a:xfrm>
          <a:prstGeom prst="round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1400" b="1">
                <a:latin typeface="Arial"/>
                <a:cs typeface="Arial"/>
              </a:rPr>
              <a:t>997.1M</a:t>
            </a:r>
            <a:endParaRPr lang="en-US" sz="1400"/>
          </a:p>
          <a:p>
            <a:r>
              <a:rPr lang="en-US" sz="1400">
                <a:solidFill>
                  <a:srgbClr val="BBBBBB"/>
                </a:solidFill>
                <a:ea typeface="+mn-lt"/>
                <a:cs typeface="+mn-lt"/>
              </a:rPr>
              <a:t>Shares</a:t>
            </a:r>
            <a:endParaRPr lang="en-US" sz="1400"/>
          </a:p>
        </p:txBody>
      </p:sp>
      <p:sp>
        <p:nvSpPr>
          <p:cNvPr id="22" name="Rectangle: Rounded Corners 21">
            <a:extLst>
              <a:ext uri="{FF2B5EF4-FFF2-40B4-BE49-F238E27FC236}">
                <a16:creationId xmlns:a16="http://schemas.microsoft.com/office/drawing/2014/main" id="{3751DA6E-C662-4FDD-C5F4-4C32A087940E}"/>
              </a:ext>
            </a:extLst>
          </p:cNvPr>
          <p:cNvSpPr/>
          <p:nvPr/>
        </p:nvSpPr>
        <p:spPr>
          <a:xfrm>
            <a:off x="7554642" y="1700350"/>
            <a:ext cx="1019502" cy="1087820"/>
          </a:xfrm>
          <a:prstGeom prst="roundRect">
            <a:avLst/>
          </a:prstGeom>
          <a:solidFill>
            <a:srgbClr val="92AB30"/>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1400" b="1">
                <a:latin typeface="Arial"/>
                <a:cs typeface="Arial"/>
              </a:rPr>
              <a:t>$181.0B</a:t>
            </a:r>
            <a:endParaRPr lang="en-US" sz="1400"/>
          </a:p>
          <a:p>
            <a:r>
              <a:rPr lang="en-US" sz="1400">
                <a:solidFill>
                  <a:schemeClr val="tx1"/>
                </a:solidFill>
                <a:latin typeface="Arial"/>
                <a:cs typeface="Arial"/>
              </a:rPr>
              <a:t>Equity</a:t>
            </a:r>
            <a:br>
              <a:rPr lang="en-US" sz="1400">
                <a:solidFill>
                  <a:schemeClr val="tx1"/>
                </a:solidFill>
                <a:latin typeface="Arial"/>
                <a:cs typeface="Arial"/>
              </a:rPr>
            </a:br>
            <a:r>
              <a:rPr lang="en-US" sz="1400">
                <a:solidFill>
                  <a:schemeClr val="tx1"/>
                </a:solidFill>
                <a:latin typeface="Arial"/>
                <a:cs typeface="Arial"/>
              </a:rPr>
              <a:t>Value</a:t>
            </a:r>
            <a:endParaRPr lang="en-US" sz="1400">
              <a:solidFill>
                <a:schemeClr val="tx1"/>
              </a:solidFill>
            </a:endParaRPr>
          </a:p>
        </p:txBody>
      </p:sp>
      <p:sp>
        <p:nvSpPr>
          <p:cNvPr id="23" name="Rectangle: Rounded Corners 22">
            <a:extLst>
              <a:ext uri="{FF2B5EF4-FFF2-40B4-BE49-F238E27FC236}">
                <a16:creationId xmlns:a16="http://schemas.microsoft.com/office/drawing/2014/main" id="{18145F72-BBE1-EF87-8649-D08F7D415389}"/>
              </a:ext>
            </a:extLst>
          </p:cNvPr>
          <p:cNvSpPr/>
          <p:nvPr/>
        </p:nvSpPr>
        <p:spPr>
          <a:xfrm>
            <a:off x="6277634" y="1700349"/>
            <a:ext cx="1040522" cy="1087820"/>
          </a:xfrm>
          <a:prstGeom prst="roundRect">
            <a:avLst/>
          </a:prstGeom>
          <a:solidFill>
            <a:srgbClr val="CFA836"/>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1400" b="1">
                <a:latin typeface="Arial"/>
                <a:cs typeface="Arial"/>
              </a:rPr>
              <a:t>$1.4B</a:t>
            </a:r>
            <a:endParaRPr lang="en-US" sz="1400"/>
          </a:p>
          <a:p>
            <a:r>
              <a:rPr lang="en-US" sz="1400">
                <a:solidFill>
                  <a:schemeClr val="tx1"/>
                </a:solidFill>
                <a:latin typeface="Arial"/>
                <a:cs typeface="Arial"/>
              </a:rPr>
              <a:t>Plus Cash</a:t>
            </a:r>
            <a:endParaRPr lang="en-US" sz="1400">
              <a:solidFill>
                <a:schemeClr val="tx1"/>
              </a:solidFill>
            </a:endParaRPr>
          </a:p>
        </p:txBody>
      </p:sp>
      <p:sp>
        <p:nvSpPr>
          <p:cNvPr id="24" name="Rectangle: Rounded Corners 23">
            <a:extLst>
              <a:ext uri="{FF2B5EF4-FFF2-40B4-BE49-F238E27FC236}">
                <a16:creationId xmlns:a16="http://schemas.microsoft.com/office/drawing/2014/main" id="{8724C09F-076D-2845-4124-46EF0B8B3B8A}"/>
              </a:ext>
            </a:extLst>
          </p:cNvPr>
          <p:cNvSpPr/>
          <p:nvPr/>
        </p:nvSpPr>
        <p:spPr>
          <a:xfrm>
            <a:off x="4895524" y="1705605"/>
            <a:ext cx="1056288" cy="1082565"/>
          </a:xfrm>
          <a:prstGeom prst="roundRect">
            <a:avLst/>
          </a:prstGeom>
          <a:solidFill>
            <a:srgbClr val="BD755B"/>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1400" b="1">
                <a:latin typeface="Arial"/>
                <a:cs typeface="Arial"/>
              </a:rPr>
              <a:t>($65.4B)</a:t>
            </a:r>
            <a:endParaRPr lang="en-US" sz="1400"/>
          </a:p>
          <a:p>
            <a:r>
              <a:rPr lang="en-US" sz="1400">
                <a:solidFill>
                  <a:schemeClr val="tx1"/>
                </a:solidFill>
                <a:latin typeface="Arial"/>
                <a:cs typeface="Arial"/>
              </a:rPr>
              <a:t>Less</a:t>
            </a:r>
            <a:br>
              <a:rPr lang="en-US" sz="1400">
                <a:solidFill>
                  <a:schemeClr val="tx1"/>
                </a:solidFill>
                <a:latin typeface="Arial"/>
                <a:cs typeface="Arial"/>
              </a:rPr>
            </a:br>
            <a:r>
              <a:rPr lang="en-US" sz="1400">
                <a:solidFill>
                  <a:schemeClr val="tx1"/>
                </a:solidFill>
                <a:latin typeface="Arial"/>
                <a:cs typeface="Arial"/>
              </a:rPr>
              <a:t>Debt</a:t>
            </a:r>
            <a:endParaRPr lang="en-US" sz="1400">
              <a:solidFill>
                <a:schemeClr val="tx1"/>
              </a:solidFill>
            </a:endParaRPr>
          </a:p>
        </p:txBody>
      </p:sp>
      <p:sp>
        <p:nvSpPr>
          <p:cNvPr id="25" name="Rectangle: Rounded Corners 24">
            <a:extLst>
              <a:ext uri="{FF2B5EF4-FFF2-40B4-BE49-F238E27FC236}">
                <a16:creationId xmlns:a16="http://schemas.microsoft.com/office/drawing/2014/main" id="{C8B64301-72D2-E806-804D-757EC3539C15}"/>
              </a:ext>
            </a:extLst>
          </p:cNvPr>
          <p:cNvSpPr/>
          <p:nvPr/>
        </p:nvSpPr>
        <p:spPr>
          <a:xfrm>
            <a:off x="3408310" y="1710859"/>
            <a:ext cx="1114095" cy="1082565"/>
          </a:xfrm>
          <a:prstGeom prst="roundRect">
            <a:avLst/>
          </a:prstGeom>
          <a:solidFill>
            <a:srgbClr val="C0392B"/>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1400" b="1">
                <a:latin typeface="Arial"/>
                <a:cs typeface="Arial"/>
              </a:rPr>
              <a:t>$244.9B</a:t>
            </a:r>
            <a:endParaRPr lang="en-US" sz="1400"/>
          </a:p>
          <a:p>
            <a:r>
              <a:rPr lang="en-US" sz="1400">
                <a:solidFill>
                  <a:schemeClr val="tx1"/>
                </a:solidFill>
                <a:latin typeface="Arial"/>
                <a:cs typeface="Arial"/>
              </a:rPr>
              <a:t>Enterprise Value</a:t>
            </a:r>
            <a:endParaRPr lang="en-US" sz="1400">
              <a:solidFill>
                <a:schemeClr val="tx1"/>
              </a:solidFill>
            </a:endParaRPr>
          </a:p>
        </p:txBody>
      </p:sp>
      <p:sp>
        <p:nvSpPr>
          <p:cNvPr id="26" name="Rectangle: Rounded Corners 25">
            <a:extLst>
              <a:ext uri="{FF2B5EF4-FFF2-40B4-BE49-F238E27FC236}">
                <a16:creationId xmlns:a16="http://schemas.microsoft.com/office/drawing/2014/main" id="{EA8D1374-11E7-5127-2E03-E245A752D1FF}"/>
              </a:ext>
            </a:extLst>
          </p:cNvPr>
          <p:cNvSpPr/>
          <p:nvPr/>
        </p:nvSpPr>
        <p:spPr>
          <a:xfrm>
            <a:off x="1872075" y="1711722"/>
            <a:ext cx="1072053" cy="1124606"/>
          </a:xfrm>
          <a:prstGeom prst="roundRect">
            <a:avLst/>
          </a:prstGeom>
          <a:solidFill>
            <a:srgbClr val="FA6161"/>
          </a:solidFill>
          <a:ln>
            <a:solidFill>
              <a:srgbClr val="FA7878"/>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1400" b="1">
                <a:latin typeface="Arial"/>
                <a:cs typeface="Arial"/>
              </a:rPr>
              <a:t>$185.1B</a:t>
            </a:r>
            <a:endParaRPr lang="en-US" sz="1400"/>
          </a:p>
          <a:p>
            <a:r>
              <a:rPr lang="en-US" sz="1400">
                <a:solidFill>
                  <a:schemeClr val="tx1"/>
                </a:solidFill>
                <a:latin typeface="Arial"/>
                <a:cs typeface="Arial"/>
              </a:rPr>
              <a:t>TV (Perp)</a:t>
            </a:r>
            <a:endParaRPr lang="en-US" sz="1400">
              <a:solidFill>
                <a:schemeClr val="tx1"/>
              </a:solidFill>
            </a:endParaRPr>
          </a:p>
        </p:txBody>
      </p:sp>
      <p:sp>
        <p:nvSpPr>
          <p:cNvPr id="27" name="Rectangle: Rounded Corners 26">
            <a:extLst>
              <a:ext uri="{FF2B5EF4-FFF2-40B4-BE49-F238E27FC236}">
                <a16:creationId xmlns:a16="http://schemas.microsoft.com/office/drawing/2014/main" id="{E45DBC3C-E1DB-2428-8FB1-F1A41B967079}"/>
              </a:ext>
            </a:extLst>
          </p:cNvPr>
          <p:cNvSpPr/>
          <p:nvPr/>
        </p:nvSpPr>
        <p:spPr>
          <a:xfrm>
            <a:off x="1894821" y="2977357"/>
            <a:ext cx="1051033" cy="1098330"/>
          </a:xfrm>
          <a:prstGeom prst="roundRect">
            <a:avLst/>
          </a:prstGeom>
          <a:solidFill>
            <a:srgbClr val="FA616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algn="l" rtl="0"/>
            <a:r>
              <a:rPr lang="en-US" sz="1400" b="1" kern="1200">
                <a:solidFill>
                  <a:srgbClr val="FFFFFF"/>
                </a:solidFill>
                <a:latin typeface="Arial"/>
                <a:ea typeface="+mn-ea"/>
                <a:cs typeface="+mn-cs"/>
              </a:rPr>
              <a:t>$238.2B</a:t>
            </a:r>
            <a:endParaRPr lang="en-US" sz="1400" b="1" kern="1200">
              <a:solidFill>
                <a:srgbClr val="FFFFFF"/>
              </a:solidFill>
              <a:latin typeface="Arial"/>
              <a:cs typeface="Arial"/>
            </a:endParaRPr>
          </a:p>
          <a:p>
            <a:r>
              <a:rPr lang="en-US" sz="1400" kern="1200">
                <a:solidFill>
                  <a:schemeClr val="tx1"/>
                </a:solidFill>
                <a:latin typeface="Arial"/>
                <a:ea typeface="+mn-ea"/>
                <a:cs typeface="+mn-cs"/>
              </a:rPr>
              <a:t>TV</a:t>
            </a:r>
            <a:r>
              <a:rPr lang="en-US" sz="1400">
                <a:solidFill>
                  <a:schemeClr val="tx1"/>
                </a:solidFill>
                <a:latin typeface="Arial"/>
              </a:rPr>
              <a:t> </a:t>
            </a:r>
            <a:r>
              <a:rPr lang="en-US" sz="1400" kern="1200">
                <a:solidFill>
                  <a:schemeClr val="tx1"/>
                </a:solidFill>
                <a:latin typeface="Arial"/>
                <a:ea typeface="+mn-ea"/>
                <a:cs typeface="+mn-cs"/>
              </a:rPr>
              <a:t>(Exit)</a:t>
            </a:r>
            <a:endParaRPr lang="en-US" sz="1400">
              <a:solidFill>
                <a:schemeClr val="tx1"/>
              </a:solidFill>
            </a:endParaRPr>
          </a:p>
        </p:txBody>
      </p:sp>
      <p:sp>
        <p:nvSpPr>
          <p:cNvPr id="28" name="Rectangle: Rounded Corners 27">
            <a:extLst>
              <a:ext uri="{FF2B5EF4-FFF2-40B4-BE49-F238E27FC236}">
                <a16:creationId xmlns:a16="http://schemas.microsoft.com/office/drawing/2014/main" id="{ADCFE09E-563D-20C3-BE97-65C176072882}"/>
              </a:ext>
            </a:extLst>
          </p:cNvPr>
          <p:cNvSpPr/>
          <p:nvPr/>
        </p:nvSpPr>
        <p:spPr>
          <a:xfrm>
            <a:off x="3429331" y="2987866"/>
            <a:ext cx="1140369" cy="1093075"/>
          </a:xfrm>
          <a:prstGeom prst="roundRect">
            <a:avLst/>
          </a:prstGeom>
          <a:solidFill>
            <a:srgbClr val="C0392B"/>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1400" b="1">
                <a:latin typeface="Arial"/>
                <a:cs typeface="Arial"/>
              </a:rPr>
              <a:t>$298.1B</a:t>
            </a:r>
            <a:endParaRPr lang="en-US" sz="1400"/>
          </a:p>
          <a:p>
            <a:r>
              <a:rPr lang="en-US" sz="1400">
                <a:solidFill>
                  <a:schemeClr val="tx1"/>
                </a:solidFill>
                <a:latin typeface="Arial"/>
                <a:cs typeface="Arial"/>
              </a:rPr>
              <a:t>Enterprise Value</a:t>
            </a:r>
            <a:endParaRPr lang="en-US" sz="1400">
              <a:solidFill>
                <a:schemeClr val="tx1"/>
              </a:solidFill>
            </a:endParaRPr>
          </a:p>
        </p:txBody>
      </p:sp>
      <p:sp>
        <p:nvSpPr>
          <p:cNvPr id="29" name="Rectangle: Rounded Corners 28">
            <a:extLst>
              <a:ext uri="{FF2B5EF4-FFF2-40B4-BE49-F238E27FC236}">
                <a16:creationId xmlns:a16="http://schemas.microsoft.com/office/drawing/2014/main" id="{265F1814-01A6-0D1A-0ADB-AF60618E62BD}"/>
              </a:ext>
            </a:extLst>
          </p:cNvPr>
          <p:cNvSpPr/>
          <p:nvPr/>
        </p:nvSpPr>
        <p:spPr>
          <a:xfrm>
            <a:off x="4895524" y="2993122"/>
            <a:ext cx="1024757" cy="1087820"/>
          </a:xfrm>
          <a:prstGeom prst="roundRect">
            <a:avLst/>
          </a:prstGeom>
          <a:solidFill>
            <a:srgbClr val="BD755B"/>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1400" b="1">
                <a:latin typeface="Arial"/>
                <a:cs typeface="Arial"/>
              </a:rPr>
              <a:t>($65.4B)</a:t>
            </a:r>
            <a:endParaRPr lang="en-US" sz="1400"/>
          </a:p>
          <a:p>
            <a:r>
              <a:rPr lang="en-US" sz="1400">
                <a:solidFill>
                  <a:schemeClr val="tx1"/>
                </a:solidFill>
                <a:latin typeface="Arial"/>
                <a:cs typeface="Arial"/>
              </a:rPr>
              <a:t>Less Debt</a:t>
            </a:r>
            <a:endParaRPr lang="en-US" sz="1400">
              <a:solidFill>
                <a:schemeClr val="tx1"/>
              </a:solidFill>
            </a:endParaRPr>
          </a:p>
        </p:txBody>
      </p:sp>
      <p:sp>
        <p:nvSpPr>
          <p:cNvPr id="30" name="Rectangle: Rounded Corners 29">
            <a:extLst>
              <a:ext uri="{FF2B5EF4-FFF2-40B4-BE49-F238E27FC236}">
                <a16:creationId xmlns:a16="http://schemas.microsoft.com/office/drawing/2014/main" id="{7D187BC4-1C9F-58AD-F409-A28EFBC31AAC}"/>
              </a:ext>
            </a:extLst>
          </p:cNvPr>
          <p:cNvSpPr/>
          <p:nvPr/>
        </p:nvSpPr>
        <p:spPr>
          <a:xfrm>
            <a:off x="6277635" y="2993122"/>
            <a:ext cx="1051033" cy="1087820"/>
          </a:xfrm>
          <a:prstGeom prst="roundRect">
            <a:avLst/>
          </a:prstGeom>
          <a:solidFill>
            <a:srgbClr val="CFA836"/>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1400" b="1">
                <a:latin typeface="Arial"/>
                <a:cs typeface="Arial"/>
              </a:rPr>
              <a:t>$1.4B</a:t>
            </a:r>
            <a:endParaRPr lang="en-US" sz="1400"/>
          </a:p>
          <a:p>
            <a:r>
              <a:rPr lang="en-US" sz="1400">
                <a:solidFill>
                  <a:schemeClr val="tx1"/>
                </a:solidFill>
                <a:latin typeface="Arial"/>
                <a:cs typeface="Arial"/>
              </a:rPr>
              <a:t>Plus</a:t>
            </a:r>
            <a:br>
              <a:rPr lang="en-US" sz="1400">
                <a:solidFill>
                  <a:schemeClr val="tx1"/>
                </a:solidFill>
                <a:latin typeface="Arial"/>
                <a:cs typeface="Arial"/>
              </a:rPr>
            </a:br>
            <a:r>
              <a:rPr lang="en-US" sz="1400">
                <a:solidFill>
                  <a:schemeClr val="tx1"/>
                </a:solidFill>
                <a:latin typeface="Arial"/>
                <a:cs typeface="Arial"/>
              </a:rPr>
              <a:t>Cash</a:t>
            </a:r>
            <a:endParaRPr lang="en-US" sz="1400">
              <a:solidFill>
                <a:schemeClr val="tx1"/>
              </a:solidFill>
            </a:endParaRPr>
          </a:p>
        </p:txBody>
      </p:sp>
      <p:sp>
        <p:nvSpPr>
          <p:cNvPr id="31" name="Rectangle: Rounded Corners 30">
            <a:extLst>
              <a:ext uri="{FF2B5EF4-FFF2-40B4-BE49-F238E27FC236}">
                <a16:creationId xmlns:a16="http://schemas.microsoft.com/office/drawing/2014/main" id="{368CE0B3-FDB5-10E8-299F-2C921C12195B}"/>
              </a:ext>
            </a:extLst>
          </p:cNvPr>
          <p:cNvSpPr/>
          <p:nvPr/>
        </p:nvSpPr>
        <p:spPr>
          <a:xfrm>
            <a:off x="7553956" y="2993122"/>
            <a:ext cx="1034581" cy="1087820"/>
          </a:xfrm>
          <a:prstGeom prst="roundRect">
            <a:avLst/>
          </a:prstGeom>
          <a:solidFill>
            <a:srgbClr val="92AB30"/>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1400" b="1">
                <a:latin typeface="Arial"/>
                <a:cs typeface="Arial"/>
              </a:rPr>
              <a:t>$234.1B</a:t>
            </a:r>
            <a:endParaRPr lang="en-US" sz="1400"/>
          </a:p>
          <a:p>
            <a:r>
              <a:rPr lang="en-US" sz="1400">
                <a:solidFill>
                  <a:schemeClr val="tx1"/>
                </a:solidFill>
                <a:latin typeface="Arial"/>
                <a:cs typeface="Arial"/>
              </a:rPr>
              <a:t>Equity</a:t>
            </a:r>
            <a:br>
              <a:rPr lang="en-US" sz="1400">
                <a:solidFill>
                  <a:schemeClr val="tx1"/>
                </a:solidFill>
                <a:latin typeface="Arial"/>
                <a:cs typeface="Arial"/>
              </a:rPr>
            </a:br>
            <a:r>
              <a:rPr lang="en-US" sz="1400">
                <a:solidFill>
                  <a:schemeClr val="tx1"/>
                </a:solidFill>
                <a:latin typeface="Arial"/>
                <a:cs typeface="Arial"/>
              </a:rPr>
              <a:t>Value</a:t>
            </a:r>
            <a:endParaRPr lang="en-US" sz="1400">
              <a:solidFill>
                <a:schemeClr val="tx1"/>
              </a:solidFill>
            </a:endParaRPr>
          </a:p>
        </p:txBody>
      </p:sp>
      <p:sp>
        <p:nvSpPr>
          <p:cNvPr id="32" name="Rectangle: Rounded Corners 31">
            <a:extLst>
              <a:ext uri="{FF2B5EF4-FFF2-40B4-BE49-F238E27FC236}">
                <a16:creationId xmlns:a16="http://schemas.microsoft.com/office/drawing/2014/main" id="{EEC1F69D-B76F-32C9-9128-80275FE946D7}"/>
              </a:ext>
            </a:extLst>
          </p:cNvPr>
          <p:cNvSpPr/>
          <p:nvPr/>
        </p:nvSpPr>
        <p:spPr>
          <a:xfrm>
            <a:off x="8868435" y="2993122"/>
            <a:ext cx="1024756" cy="1087820"/>
          </a:xfrm>
          <a:prstGeom prst="round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1400" b="1">
                <a:latin typeface="Arial"/>
                <a:cs typeface="Arial"/>
              </a:rPr>
              <a:t>997.1M</a:t>
            </a:r>
            <a:endParaRPr lang="en-US" sz="1400">
              <a:latin typeface="Arial Nova Cond (Body)"/>
              <a:cs typeface="Arial"/>
            </a:endParaRPr>
          </a:p>
          <a:p>
            <a:r>
              <a:rPr lang="en-US" sz="1400">
                <a:solidFill>
                  <a:srgbClr val="BBBBBB"/>
                </a:solidFill>
                <a:latin typeface="Arial Nova Cond (Body)"/>
                <a:cs typeface="Arial"/>
              </a:rPr>
              <a:t>Shares</a:t>
            </a:r>
            <a:endParaRPr lang="en-US" sz="1400"/>
          </a:p>
        </p:txBody>
      </p:sp>
      <p:sp>
        <p:nvSpPr>
          <p:cNvPr id="33" name="Rectangle: Rounded Corners 32">
            <a:extLst>
              <a:ext uri="{FF2B5EF4-FFF2-40B4-BE49-F238E27FC236}">
                <a16:creationId xmlns:a16="http://schemas.microsoft.com/office/drawing/2014/main" id="{B497C87C-4BF7-18C6-4437-F9D306507FC9}"/>
              </a:ext>
            </a:extLst>
          </p:cNvPr>
          <p:cNvSpPr/>
          <p:nvPr/>
        </p:nvSpPr>
        <p:spPr>
          <a:xfrm>
            <a:off x="10203249" y="2993122"/>
            <a:ext cx="1019502" cy="1087820"/>
          </a:xfrm>
          <a:prstGeom prst="roundRect">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1400" b="1">
                <a:solidFill>
                  <a:srgbClr val="F96302"/>
                </a:solidFill>
                <a:latin typeface="Arial"/>
                <a:cs typeface="Arial"/>
              </a:rPr>
              <a:t>$235</a:t>
            </a:r>
            <a:endParaRPr lang="en-US" sz="1400">
              <a:solidFill>
                <a:srgbClr val="F96302"/>
              </a:solidFill>
            </a:endParaRPr>
          </a:p>
          <a:p>
            <a:r>
              <a:rPr lang="en-US" sz="1400">
                <a:solidFill>
                  <a:schemeClr val="tx1"/>
                </a:solidFill>
                <a:latin typeface="Arial"/>
                <a:cs typeface="Arial"/>
              </a:rPr>
              <a:t>Price Per</a:t>
            </a:r>
            <a:br>
              <a:rPr lang="en-US" sz="1400">
                <a:solidFill>
                  <a:schemeClr val="tx1"/>
                </a:solidFill>
                <a:latin typeface="Arial"/>
                <a:cs typeface="Arial"/>
              </a:rPr>
            </a:br>
            <a:r>
              <a:rPr lang="en-US" sz="1400">
                <a:solidFill>
                  <a:schemeClr val="tx1"/>
                </a:solidFill>
                <a:latin typeface="Arial"/>
                <a:cs typeface="Arial"/>
              </a:rPr>
              <a:t> Share</a:t>
            </a:r>
            <a:endParaRPr lang="en-US" sz="1400">
              <a:solidFill>
                <a:schemeClr val="tx1"/>
              </a:solidFill>
            </a:endParaRPr>
          </a:p>
        </p:txBody>
      </p:sp>
      <p:sp>
        <p:nvSpPr>
          <p:cNvPr id="34" name="Arrow: Right 33">
            <a:extLst>
              <a:ext uri="{FF2B5EF4-FFF2-40B4-BE49-F238E27FC236}">
                <a16:creationId xmlns:a16="http://schemas.microsoft.com/office/drawing/2014/main" id="{E080F72A-E871-A6EC-73E9-77AB08497B50}"/>
              </a:ext>
            </a:extLst>
          </p:cNvPr>
          <p:cNvSpPr/>
          <p:nvPr/>
        </p:nvSpPr>
        <p:spPr>
          <a:xfrm>
            <a:off x="374631" y="1701206"/>
            <a:ext cx="1125552" cy="568713"/>
          </a:xfrm>
          <a:prstGeom prst="rightArrow">
            <a:avLst/>
          </a:prstGeom>
          <a:solidFill>
            <a:srgbClr val="69C7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US" sz="900" b="1">
                <a:solidFill>
                  <a:srgbClr val="1F4E79"/>
                </a:solidFill>
                <a:latin typeface="Arial"/>
                <a:cs typeface="Arial"/>
              </a:rPr>
              <a:t>PERPETUITY</a:t>
            </a:r>
            <a:endParaRPr lang="en-US"/>
          </a:p>
        </p:txBody>
      </p:sp>
      <p:sp>
        <p:nvSpPr>
          <p:cNvPr id="35" name="Arrow: Right 34">
            <a:extLst>
              <a:ext uri="{FF2B5EF4-FFF2-40B4-BE49-F238E27FC236}">
                <a16:creationId xmlns:a16="http://schemas.microsoft.com/office/drawing/2014/main" id="{69687471-DAF9-87C8-C3EC-61FEAF515F8C}"/>
              </a:ext>
            </a:extLst>
          </p:cNvPr>
          <p:cNvSpPr/>
          <p:nvPr/>
        </p:nvSpPr>
        <p:spPr>
          <a:xfrm>
            <a:off x="374630" y="3524750"/>
            <a:ext cx="1246421" cy="547693"/>
          </a:xfrm>
          <a:prstGeom prst="rightArrow">
            <a:avLst/>
          </a:prstGeom>
          <a:solidFill>
            <a:srgbClr val="F2D479"/>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900" b="1">
                <a:solidFill>
                  <a:srgbClr val="E65100"/>
                </a:solidFill>
                <a:latin typeface="Arial"/>
                <a:cs typeface="Arial"/>
              </a:rPr>
              <a:t>EXIT MULTIPLE</a:t>
            </a:r>
            <a:endParaRPr lang="en-US"/>
          </a:p>
        </p:txBody>
      </p:sp>
      <p:sp>
        <p:nvSpPr>
          <p:cNvPr id="36" name="Rectangle 35">
            <a:extLst>
              <a:ext uri="{FF2B5EF4-FFF2-40B4-BE49-F238E27FC236}">
                <a16:creationId xmlns:a16="http://schemas.microsoft.com/office/drawing/2014/main" id="{6979051E-C838-6A2D-CDA0-F919F76A6562}"/>
              </a:ext>
            </a:extLst>
          </p:cNvPr>
          <p:cNvSpPr/>
          <p:nvPr/>
        </p:nvSpPr>
        <p:spPr>
          <a:xfrm>
            <a:off x="950906" y="4645416"/>
            <a:ext cx="4458887" cy="806794"/>
          </a:xfrm>
          <a:prstGeom prst="rect">
            <a:avLst/>
          </a:prstGeom>
          <a:solidFill>
            <a:srgbClr val="69C7FA"/>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1600" b="1">
                <a:solidFill>
                  <a:srgbClr val="113E99"/>
                </a:solidFill>
                <a:latin typeface="Arial"/>
                <a:cs typeface="Arial"/>
              </a:rPr>
              <a:t>PERPETUITY  →  $182 per share</a:t>
            </a:r>
            <a:endParaRPr lang="en-US" sz="1600">
              <a:solidFill>
                <a:srgbClr val="113E99"/>
              </a:solidFill>
            </a:endParaRPr>
          </a:p>
          <a:p>
            <a:r>
              <a:rPr lang="en-US" sz="1600">
                <a:solidFill>
                  <a:schemeClr val="tx1"/>
                </a:solidFill>
                <a:latin typeface="Arial"/>
                <a:cs typeface="Arial"/>
              </a:rPr>
              <a:t>vs. $334 market price  |  </a:t>
            </a:r>
            <a:r>
              <a:rPr lang="en-US" sz="1600">
                <a:solidFill>
                  <a:schemeClr val="tx1"/>
                </a:solidFill>
                <a:ea typeface="+mn-lt"/>
                <a:cs typeface="+mn-lt"/>
              </a:rPr>
              <a:t>84% premium</a:t>
            </a:r>
            <a:endParaRPr lang="en-US" sz="1600">
              <a:solidFill>
                <a:schemeClr val="tx1"/>
              </a:solidFill>
            </a:endParaRPr>
          </a:p>
        </p:txBody>
      </p:sp>
      <p:sp>
        <p:nvSpPr>
          <p:cNvPr id="37" name="Rectangle 36">
            <a:extLst>
              <a:ext uri="{FF2B5EF4-FFF2-40B4-BE49-F238E27FC236}">
                <a16:creationId xmlns:a16="http://schemas.microsoft.com/office/drawing/2014/main" id="{51A67BB9-CB02-7823-7FE4-9D72756C8778}"/>
              </a:ext>
            </a:extLst>
          </p:cNvPr>
          <p:cNvSpPr/>
          <p:nvPr/>
        </p:nvSpPr>
        <p:spPr>
          <a:xfrm>
            <a:off x="6328449" y="4644416"/>
            <a:ext cx="4487916" cy="809297"/>
          </a:xfrm>
          <a:prstGeom prst="rect">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1600" b="1">
                <a:solidFill>
                  <a:srgbClr val="F96302"/>
                </a:solidFill>
                <a:latin typeface="Arial"/>
                <a:cs typeface="Arial"/>
              </a:rPr>
              <a:t>EXIT MULTIPLE  →  $235 per share</a:t>
            </a:r>
            <a:endParaRPr lang="en-US" sz="1600">
              <a:solidFill>
                <a:srgbClr val="F96302"/>
              </a:solidFill>
            </a:endParaRPr>
          </a:p>
          <a:p>
            <a:r>
              <a:rPr lang="en-US" sz="1600">
                <a:solidFill>
                  <a:schemeClr val="tx1"/>
                </a:solidFill>
                <a:latin typeface="Arial"/>
                <a:cs typeface="Arial"/>
              </a:rPr>
              <a:t>vs. $334 market price  |  </a:t>
            </a:r>
            <a:r>
              <a:rPr lang="en-US" sz="1600">
                <a:solidFill>
                  <a:schemeClr val="tx1"/>
                </a:solidFill>
                <a:ea typeface="+mn-lt"/>
                <a:cs typeface="+mn-lt"/>
              </a:rPr>
              <a:t>42% premium</a:t>
            </a:r>
            <a:endParaRPr lang="en-US" sz="1600">
              <a:solidFill>
                <a:schemeClr val="tx1"/>
              </a:solidFill>
            </a:endParaRPr>
          </a:p>
        </p:txBody>
      </p:sp>
    </p:spTree>
    <p:extLst>
      <p:ext uri="{BB962C8B-B14F-4D97-AF65-F5344CB8AC3E}">
        <p14:creationId xmlns:p14="http://schemas.microsoft.com/office/powerpoint/2010/main" val="856858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0"/>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2"/>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6" grpId="0" animBg="1"/>
      <p:bldP spid="3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E33151-55D6-020B-0521-10CEA036971E}"/>
            </a:ext>
          </a:extLst>
        </p:cNvPr>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3EE5A305-43D8-FE3F-798F-0E345067DB18}"/>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21" imgH="423" progId="TCLayout.ActiveDocument.1">
                  <p:embed/>
                </p:oleObj>
              </mc:Choice>
              <mc:Fallback>
                <p:oleObj name="think-cell Slide" r:id="rId4" imgW="421" imgH="423" progId="TCLayout.ActiveDocument.1">
                  <p:embed/>
                  <p:pic>
                    <p:nvPicPr>
                      <p:cNvPr id="8" name="think-cell data - do not delete" hidden="1">
                        <a:extLst>
                          <a:ext uri="{FF2B5EF4-FFF2-40B4-BE49-F238E27FC236}">
                            <a16:creationId xmlns:a16="http://schemas.microsoft.com/office/drawing/2014/main" id="{3EE5A305-43D8-FE3F-798F-0E345067DB18}"/>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Slide Number Placeholder 2">
            <a:extLst>
              <a:ext uri="{FF2B5EF4-FFF2-40B4-BE49-F238E27FC236}">
                <a16:creationId xmlns:a16="http://schemas.microsoft.com/office/drawing/2014/main" id="{B79A4FD4-BF96-8181-5324-4995AA5A50FA}"/>
              </a:ext>
            </a:extLst>
          </p:cNvPr>
          <p:cNvSpPr>
            <a:spLocks noGrp="1"/>
          </p:cNvSpPr>
          <p:nvPr>
            <p:ph type="sldNum" sz="quarter" idx="4"/>
          </p:nvPr>
        </p:nvSpPr>
        <p:spPr/>
        <p:txBody>
          <a:bodyPr>
            <a:normAutofit lnSpcReduction="10000"/>
          </a:bodyPr>
          <a:lstStyle/>
          <a:p>
            <a:pPr>
              <a:lnSpc>
                <a:spcPct val="90000"/>
              </a:lnSpc>
              <a:spcBef>
                <a:spcPts val="1000"/>
              </a:spcBef>
            </a:pPr>
            <a:fld id="{339C9110-F427-4586-9638-A5638F41FBCD}" type="slidenum">
              <a:rPr lang="en-IN" smtClean="0"/>
              <a:pPr>
                <a:lnSpc>
                  <a:spcPct val="90000"/>
                </a:lnSpc>
                <a:spcBef>
                  <a:spcPts val="1000"/>
                </a:spcBef>
              </a:pPr>
              <a:t>23</a:t>
            </a:fld>
            <a:endParaRPr lang="en-IN"/>
          </a:p>
        </p:txBody>
      </p:sp>
      <p:sp>
        <p:nvSpPr>
          <p:cNvPr id="14" name="Title 13">
            <a:extLst>
              <a:ext uri="{FF2B5EF4-FFF2-40B4-BE49-F238E27FC236}">
                <a16:creationId xmlns:a16="http://schemas.microsoft.com/office/drawing/2014/main" id="{C5832898-37D5-900E-EDAA-4CF6D5D6A5D9}"/>
              </a:ext>
            </a:extLst>
          </p:cNvPr>
          <p:cNvSpPr>
            <a:spLocks noGrp="1"/>
          </p:cNvSpPr>
          <p:nvPr>
            <p:ph type="title" idx="4294967295"/>
          </p:nvPr>
        </p:nvSpPr>
        <p:spPr>
          <a:xfrm>
            <a:off x="309022" y="255138"/>
            <a:ext cx="10726738" cy="664797"/>
          </a:xfrm>
        </p:spPr>
        <p:txBody>
          <a:bodyPr vert="horz"/>
          <a:lstStyle/>
          <a:p>
            <a:r>
              <a:rPr lang="en-US" sz="2400">
                <a:solidFill>
                  <a:schemeClr val="tx1"/>
                </a:solidFill>
                <a:ea typeface="+mj-lt"/>
                <a:cs typeface="+mj-lt"/>
              </a:rPr>
              <a:t>Only the most optimistic WACC and terminal growth assumptions justify today's $334 market price, with most scenarios pointing lower</a:t>
            </a:r>
            <a:endParaRPr lang="en-US" sz="2400">
              <a:solidFill>
                <a:schemeClr val="tx1"/>
              </a:solidFill>
            </a:endParaRPr>
          </a:p>
        </p:txBody>
      </p:sp>
      <p:pic>
        <p:nvPicPr>
          <p:cNvPr id="5" name="Picture 4" descr="A close-up of a logo&#10;&#10;AI-generated content may be incorrect.">
            <a:extLst>
              <a:ext uri="{FF2B5EF4-FFF2-40B4-BE49-F238E27FC236}">
                <a16:creationId xmlns:a16="http://schemas.microsoft.com/office/drawing/2014/main" id="{40A8EA58-6AE3-DA0B-9D3A-BB2561A6E555}"/>
              </a:ext>
            </a:extLst>
          </p:cNvPr>
          <p:cNvPicPr>
            <a:picLocks noChangeAspect="1"/>
          </p:cNvPicPr>
          <p:nvPr/>
        </p:nvPicPr>
        <p:blipFill>
          <a:blip r:embed="rId6"/>
          <a:stretch>
            <a:fillRect/>
          </a:stretch>
        </p:blipFill>
        <p:spPr>
          <a:xfrm>
            <a:off x="11144528" y="238218"/>
            <a:ext cx="689315" cy="699858"/>
          </a:xfrm>
          <a:prstGeom prst="rect">
            <a:avLst/>
          </a:prstGeom>
          <a:ln w="28575">
            <a:solidFill>
              <a:schemeClr val="tx1"/>
            </a:solidFill>
          </a:ln>
        </p:spPr>
      </p:pic>
      <p:sp>
        <p:nvSpPr>
          <p:cNvPr id="9" name="TextBox 8">
            <a:extLst>
              <a:ext uri="{FF2B5EF4-FFF2-40B4-BE49-F238E27FC236}">
                <a16:creationId xmlns:a16="http://schemas.microsoft.com/office/drawing/2014/main" id="{3DA310C8-40F3-CA15-292E-3EB46F2DD4EA}"/>
              </a:ext>
            </a:extLst>
          </p:cNvPr>
          <p:cNvSpPr txBox="1"/>
          <p:nvPr/>
        </p:nvSpPr>
        <p:spPr>
          <a:xfrm>
            <a:off x="934023" y="6441708"/>
            <a:ext cx="10316811" cy="276999"/>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a:solidFill>
                  <a:schemeClr val="accent4">
                    <a:lumMod val="76000"/>
                  </a:schemeClr>
                </a:solidFill>
              </a:rPr>
              <a:t>Macro and Housing Uncertainty • Pro Ecosystem Anchors Revenue Growth • Scale and Efficiency Defend Margins • </a:t>
            </a:r>
            <a:r>
              <a:rPr lang="en-US" sz="1200" b="1"/>
              <a:t>Currently Overvalued</a:t>
            </a:r>
            <a:endParaRPr lang="en-US" b="1"/>
          </a:p>
        </p:txBody>
      </p:sp>
      <p:sp>
        <p:nvSpPr>
          <p:cNvPr id="6" name="Minus Sign 5">
            <a:extLst>
              <a:ext uri="{FF2B5EF4-FFF2-40B4-BE49-F238E27FC236}">
                <a16:creationId xmlns:a16="http://schemas.microsoft.com/office/drawing/2014/main" id="{83F414A0-FFB5-8253-0DEE-250D92BB7F8C}"/>
              </a:ext>
            </a:extLst>
          </p:cNvPr>
          <p:cNvSpPr/>
          <p:nvPr/>
        </p:nvSpPr>
        <p:spPr>
          <a:xfrm>
            <a:off x="-2196860" y="5938745"/>
            <a:ext cx="16585718" cy="571010"/>
          </a:xfrm>
          <a:prstGeom prst="mathMinus">
            <a:avLst/>
          </a:prstGeom>
          <a:solidFill>
            <a:srgbClr val="F963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Table 3">
            <a:extLst>
              <a:ext uri="{FF2B5EF4-FFF2-40B4-BE49-F238E27FC236}">
                <a16:creationId xmlns:a16="http://schemas.microsoft.com/office/drawing/2014/main" id="{2330278E-7800-2EBD-0F0A-0B640F300F39}"/>
              </a:ext>
            </a:extLst>
          </p:cNvPr>
          <p:cNvGraphicFramePr>
            <a:graphicFrameLocks noGrp="1"/>
          </p:cNvGraphicFramePr>
          <p:nvPr>
            <p:extLst>
              <p:ext uri="{D42A27DB-BD31-4B8C-83A1-F6EECF244321}">
                <p14:modId xmlns:p14="http://schemas.microsoft.com/office/powerpoint/2010/main" val="2277118513"/>
              </p:ext>
            </p:extLst>
          </p:nvPr>
        </p:nvGraphicFramePr>
        <p:xfrm>
          <a:off x="403746" y="1205552"/>
          <a:ext cx="10525788" cy="4445926"/>
        </p:xfrm>
        <a:graphic>
          <a:graphicData uri="http://schemas.openxmlformats.org/drawingml/2006/table">
            <a:tbl>
              <a:tblPr bandRow="1">
                <a:tableStyleId>{5C22544A-7EE6-4342-B048-85BDC9FD1C3A}</a:tableStyleId>
              </a:tblPr>
              <a:tblGrid>
                <a:gridCol w="956890">
                  <a:extLst>
                    <a:ext uri="{9D8B030D-6E8A-4147-A177-3AD203B41FA5}">
                      <a16:colId xmlns:a16="http://schemas.microsoft.com/office/drawing/2014/main" val="2934646503"/>
                    </a:ext>
                  </a:extLst>
                </a:gridCol>
                <a:gridCol w="738623">
                  <a:extLst>
                    <a:ext uri="{9D8B030D-6E8A-4147-A177-3AD203B41FA5}">
                      <a16:colId xmlns:a16="http://schemas.microsoft.com/office/drawing/2014/main" val="2940299496"/>
                    </a:ext>
                  </a:extLst>
                </a:gridCol>
                <a:gridCol w="1448553">
                  <a:extLst>
                    <a:ext uri="{9D8B030D-6E8A-4147-A177-3AD203B41FA5}">
                      <a16:colId xmlns:a16="http://schemas.microsoft.com/office/drawing/2014/main" val="3908079930"/>
                    </a:ext>
                  </a:extLst>
                </a:gridCol>
                <a:gridCol w="1230287">
                  <a:extLst>
                    <a:ext uri="{9D8B030D-6E8A-4147-A177-3AD203B41FA5}">
                      <a16:colId xmlns:a16="http://schemas.microsoft.com/office/drawing/2014/main" val="4159405814"/>
                    </a:ext>
                  </a:extLst>
                </a:gridCol>
                <a:gridCol w="1230287">
                  <a:extLst>
                    <a:ext uri="{9D8B030D-6E8A-4147-A177-3AD203B41FA5}">
                      <a16:colId xmlns:a16="http://schemas.microsoft.com/office/drawing/2014/main" val="4102854523"/>
                    </a:ext>
                  </a:extLst>
                </a:gridCol>
                <a:gridCol w="1230287">
                  <a:extLst>
                    <a:ext uri="{9D8B030D-6E8A-4147-A177-3AD203B41FA5}">
                      <a16:colId xmlns:a16="http://schemas.microsoft.com/office/drawing/2014/main" val="4174646924"/>
                    </a:ext>
                  </a:extLst>
                </a:gridCol>
                <a:gridCol w="1230287">
                  <a:extLst>
                    <a:ext uri="{9D8B030D-6E8A-4147-A177-3AD203B41FA5}">
                      <a16:colId xmlns:a16="http://schemas.microsoft.com/office/drawing/2014/main" val="3683109916"/>
                    </a:ext>
                  </a:extLst>
                </a:gridCol>
                <a:gridCol w="1230287">
                  <a:extLst>
                    <a:ext uri="{9D8B030D-6E8A-4147-A177-3AD203B41FA5}">
                      <a16:colId xmlns:a16="http://schemas.microsoft.com/office/drawing/2014/main" val="1159096881"/>
                    </a:ext>
                  </a:extLst>
                </a:gridCol>
                <a:gridCol w="1230287">
                  <a:extLst>
                    <a:ext uri="{9D8B030D-6E8A-4147-A177-3AD203B41FA5}">
                      <a16:colId xmlns:a16="http://schemas.microsoft.com/office/drawing/2014/main" val="4197871093"/>
                    </a:ext>
                  </a:extLst>
                </a:gridCol>
              </a:tblGrid>
              <a:tr h="570877">
                <a:tc>
                  <a:txBody>
                    <a:bodyPr/>
                    <a:lstStyle/>
                    <a:p>
                      <a:pPr fontAlgn="ctr">
                        <a:buNone/>
                      </a:pPr>
                      <a:endParaRPr lang="en-US" sz="1400" b="0" i="0" u="none" strike="noStrike">
                        <a:solidFill>
                          <a:srgbClr val="000000"/>
                        </a:solidFill>
                        <a:effectLst/>
                        <a:latin typeface="Aptos"/>
                      </a:endParaRPr>
                    </a:p>
                  </a:txBody>
                  <a:tcPr marL="9525" marR="9525" marT="9525" anchor="ctr">
                    <a:lnL>
                      <a:noFill/>
                    </a:lnL>
                    <a:lnR>
                      <a:noFill/>
                    </a:lnR>
                    <a:lnT>
                      <a:noFill/>
                    </a:lnT>
                    <a:lnB>
                      <a:noFill/>
                    </a:lnB>
                    <a:noFill/>
                  </a:tcPr>
                </a:tc>
                <a:tc>
                  <a:txBody>
                    <a:bodyPr/>
                    <a:lstStyle/>
                    <a:p>
                      <a:pPr fontAlgn="ctr">
                        <a:buNone/>
                      </a:pPr>
                      <a:endParaRPr lang="en-US" sz="1400" b="0" i="0" u="none" strike="noStrike">
                        <a:solidFill>
                          <a:srgbClr val="000000"/>
                        </a:solidFill>
                        <a:effectLst/>
                        <a:latin typeface="Aptos"/>
                      </a:endParaRPr>
                    </a:p>
                  </a:txBody>
                  <a:tcPr marL="9525" marR="9525" marT="9525" anchor="ctr">
                    <a:lnL>
                      <a:noFill/>
                    </a:lnL>
                    <a:lnR>
                      <a:noFill/>
                    </a:lnR>
                    <a:lnT>
                      <a:noFill/>
                    </a:lnT>
                    <a:lnB>
                      <a:noFill/>
                    </a:lnB>
                    <a:noFill/>
                  </a:tcPr>
                </a:tc>
                <a:tc gridSpan="7">
                  <a:txBody>
                    <a:bodyPr/>
                    <a:lstStyle/>
                    <a:p>
                      <a:pPr algn="ctr" fontAlgn="ctr">
                        <a:buNone/>
                      </a:pPr>
                      <a:r>
                        <a:rPr lang="en-US" sz="1400" b="1" i="0" u="none" strike="noStrike">
                          <a:effectLst/>
                          <a:latin typeface="Aptos"/>
                        </a:rPr>
                        <a:t>Terminal Growth Rate</a:t>
                      </a:r>
                    </a:p>
                  </a:txBody>
                  <a:tcPr marL="9525" marR="9525" marT="9525" anchor="ctr">
                    <a:lnL>
                      <a:noFill/>
                    </a:lnL>
                    <a:lnR>
                      <a:noFill/>
                    </a:lnR>
                    <a:lnT>
                      <a:noFill/>
                    </a:lnT>
                    <a:lnB>
                      <a:noFill/>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22956795"/>
                  </a:ext>
                </a:extLst>
              </a:tr>
              <a:tr h="294088">
                <a:tc>
                  <a:txBody>
                    <a:bodyPr/>
                    <a:lstStyle/>
                    <a:p>
                      <a:pPr fontAlgn="ctr">
                        <a:buNone/>
                      </a:pPr>
                      <a:endParaRPr lang="en-US" sz="1400" b="0" i="0" u="none" strike="noStrike">
                        <a:solidFill>
                          <a:srgbClr val="000000"/>
                        </a:solidFill>
                        <a:effectLst/>
                        <a:latin typeface="Aptos"/>
                      </a:endParaRPr>
                    </a:p>
                  </a:txBody>
                  <a:tcPr marL="9525" marR="9525" marT="9525" anchor="ctr">
                    <a:lnL>
                      <a:noFill/>
                    </a:lnL>
                    <a:lnR>
                      <a:noFill/>
                    </a:lnR>
                    <a:lnT>
                      <a:noFill/>
                    </a:lnT>
                    <a:lnB>
                      <a:noFill/>
                    </a:lnB>
                    <a:noFill/>
                  </a:tcPr>
                </a:tc>
                <a:tc>
                  <a:txBody>
                    <a:bodyPr/>
                    <a:lstStyle/>
                    <a:p>
                      <a:pPr algn="ctr" fontAlgn="ctr">
                        <a:buNone/>
                      </a:pPr>
                      <a:endParaRPr lang="en-US" sz="1400" b="0" i="0" u="none" strike="noStrike">
                        <a:solidFill>
                          <a:srgbClr val="F2F2F2"/>
                        </a:solidFill>
                        <a:effectLst/>
                        <a:latin typeface="Aptos"/>
                      </a:endParaRPr>
                    </a:p>
                  </a:txBody>
                  <a:tcPr marL="9525" marR="9525" marT="9525" anchor="ctr">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400" b="1" i="0" u="none" strike="noStrike">
                          <a:effectLst/>
                          <a:latin typeface="Aptos"/>
                        </a:rPr>
                        <a:t>1.50%</a:t>
                      </a:r>
                    </a:p>
                  </a:txBody>
                  <a:tcPr marL="9525" marR="9525" marT="9525" anchor="ctr">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400" b="1" i="0" u="none" strike="noStrike">
                          <a:effectLst/>
                          <a:latin typeface="Aptos"/>
                        </a:rPr>
                        <a:t>2.00%</a:t>
                      </a:r>
                    </a:p>
                  </a:txBody>
                  <a:tcPr marL="9525" marR="9525" marT="9525"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400" b="1" i="0" u="none" strike="noStrike">
                          <a:effectLst/>
                          <a:latin typeface="Aptos"/>
                        </a:rPr>
                        <a:t>2.50%</a:t>
                      </a:r>
                    </a:p>
                  </a:txBody>
                  <a:tcPr marL="9525" marR="9525" marT="9525"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400" b="1" i="0" u="none" strike="noStrike">
                          <a:solidFill>
                            <a:srgbClr val="0000FF"/>
                          </a:solidFill>
                          <a:effectLst/>
                          <a:latin typeface="Aptos"/>
                        </a:rPr>
                        <a:t>3.00%</a:t>
                      </a:r>
                    </a:p>
                  </a:txBody>
                  <a:tcPr marL="9525" marR="9525" marT="9525"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400" b="1" i="0" u="none" strike="noStrike">
                          <a:effectLst/>
                          <a:latin typeface="Aptos"/>
                        </a:rPr>
                        <a:t>3.50%</a:t>
                      </a:r>
                    </a:p>
                  </a:txBody>
                  <a:tcPr marL="9525" marR="9525" marT="9525"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400" b="1" i="0" u="none" strike="noStrike">
                          <a:effectLst/>
                          <a:latin typeface="Aptos"/>
                        </a:rPr>
                        <a:t>4.00%</a:t>
                      </a:r>
                    </a:p>
                  </a:txBody>
                  <a:tcPr marL="9525" marR="9525" marT="9525"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400" b="1" i="0" u="none" strike="noStrike">
                          <a:effectLst/>
                          <a:latin typeface="Aptos"/>
                        </a:rPr>
                        <a:t>4.50%</a:t>
                      </a:r>
                    </a:p>
                  </a:txBody>
                  <a:tcPr marL="9525" marR="9525" marT="9525" anchor="ctr">
                    <a:lnL>
                      <a:noFill/>
                    </a:lnL>
                    <a:lnR>
                      <a:noFill/>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05394333"/>
                  </a:ext>
                </a:extLst>
              </a:tr>
              <a:tr h="570877">
                <a:tc rowSpan="7">
                  <a:txBody>
                    <a:bodyPr/>
                    <a:lstStyle/>
                    <a:p>
                      <a:pPr algn="r" fontAlgn="ctr">
                        <a:buNone/>
                      </a:pPr>
                      <a:r>
                        <a:rPr lang="en-US" sz="1400" b="1" i="0" u="none" strike="noStrike">
                          <a:solidFill>
                            <a:srgbClr val="000000"/>
                          </a:solidFill>
                          <a:effectLst/>
                          <a:latin typeface="Aptos"/>
                        </a:rPr>
                        <a:t>WACC</a:t>
                      </a:r>
                    </a:p>
                  </a:txBody>
                  <a:tcPr marL="9525" marR="9525" marT="9525" anchor="ctr">
                    <a:lnL>
                      <a:noFill/>
                    </a:lnL>
                    <a:lnR>
                      <a:noFill/>
                    </a:lnR>
                    <a:lnT>
                      <a:noFill/>
                    </a:lnT>
                    <a:lnB>
                      <a:noFill/>
                    </a:lnB>
                    <a:noFill/>
                  </a:tcPr>
                </a:tc>
                <a:tc>
                  <a:txBody>
                    <a:bodyPr/>
                    <a:lstStyle/>
                    <a:p>
                      <a:pPr algn="r" fontAlgn="ctr">
                        <a:buNone/>
                      </a:pPr>
                      <a:r>
                        <a:rPr lang="en-US" sz="1400" b="1" i="0" u="none" strike="noStrike">
                          <a:effectLst/>
                          <a:latin typeface="Aptos"/>
                        </a:rPr>
                        <a:t>7.75%  </a:t>
                      </a:r>
                    </a:p>
                  </a:txBody>
                  <a:tcPr marL="9525" marR="9525" marT="9525"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algn="ctr" fontAlgn="ctr">
                        <a:buNone/>
                      </a:pPr>
                      <a:r>
                        <a:rPr lang="en-US" sz="1400" b="0" i="0" u="none" strike="noStrike">
                          <a:solidFill>
                            <a:schemeClr val="tx1"/>
                          </a:solidFill>
                          <a:effectLst/>
                          <a:latin typeface="Aptos"/>
                        </a:rPr>
                        <a:t>$194 </a:t>
                      </a:r>
                      <a:endParaRPr lang="en-US"/>
                    </a:p>
                  </a:txBody>
                  <a:tcPr marL="9525" marR="9525" marT="9525"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FF6161"/>
                    </a:solidFill>
                  </a:tcPr>
                </a:tc>
                <a:tc>
                  <a:txBody>
                    <a:bodyPr/>
                    <a:lstStyle/>
                    <a:p>
                      <a:pPr algn="ctr" fontAlgn="ctr">
                        <a:buNone/>
                      </a:pPr>
                      <a:r>
                        <a:rPr lang="en-US" sz="1400" b="0" i="0" u="none" strike="noStrike">
                          <a:solidFill>
                            <a:schemeClr val="tx1"/>
                          </a:solidFill>
                          <a:effectLst/>
                          <a:latin typeface="Aptos"/>
                        </a:rPr>
                        <a:t>$212</a:t>
                      </a:r>
                      <a:endParaRPr lang="en-US"/>
                    </a:p>
                  </a:txBody>
                  <a:tcPr marL="9525" marR="9525" marT="9525" anchor="ctr">
                    <a:lnL>
                      <a:noFill/>
                    </a:lnL>
                    <a:lnR>
                      <a:noFill/>
                    </a:lnR>
                    <a:lnT w="6350" cap="flat" cmpd="sng" algn="ctr">
                      <a:solidFill>
                        <a:srgbClr val="000000"/>
                      </a:solidFill>
                      <a:prstDash val="solid"/>
                      <a:round/>
                      <a:headEnd type="none" w="med" len="med"/>
                      <a:tailEnd type="none" w="med" len="med"/>
                    </a:lnT>
                    <a:lnB>
                      <a:noFill/>
                    </a:lnB>
                    <a:solidFill>
                      <a:srgbClr val="FF6161"/>
                    </a:solidFill>
                  </a:tcPr>
                </a:tc>
                <a:tc>
                  <a:txBody>
                    <a:bodyPr/>
                    <a:lstStyle/>
                    <a:p>
                      <a:pPr algn="ctr" fontAlgn="ctr">
                        <a:buNone/>
                      </a:pPr>
                      <a:r>
                        <a:rPr lang="en-US" sz="1400" b="0" i="0" u="none" strike="noStrike">
                          <a:solidFill>
                            <a:schemeClr val="tx1"/>
                          </a:solidFill>
                          <a:effectLst/>
                          <a:latin typeface="Aptos"/>
                        </a:rPr>
                        <a:t>$234 </a:t>
                      </a:r>
                      <a:endParaRPr lang="en-US"/>
                    </a:p>
                  </a:txBody>
                  <a:tcPr marL="9525" marR="9525" marT="9525" anchor="ctr">
                    <a:lnL>
                      <a:noFill/>
                    </a:lnL>
                    <a:lnR>
                      <a:noFill/>
                    </a:lnR>
                    <a:lnT w="6350" cap="flat" cmpd="sng" algn="ctr">
                      <a:solidFill>
                        <a:srgbClr val="000000"/>
                      </a:solidFill>
                      <a:prstDash val="solid"/>
                      <a:round/>
                      <a:headEnd type="none" w="med" len="med"/>
                      <a:tailEnd type="none" w="med" len="med"/>
                    </a:lnT>
                    <a:lnB>
                      <a:noFill/>
                    </a:lnB>
                    <a:solidFill>
                      <a:srgbClr val="FF6161"/>
                    </a:solidFill>
                  </a:tcPr>
                </a:tc>
                <a:tc>
                  <a:txBody>
                    <a:bodyPr/>
                    <a:lstStyle/>
                    <a:p>
                      <a:pPr algn="ctr" fontAlgn="ctr">
                        <a:buNone/>
                      </a:pPr>
                      <a:r>
                        <a:rPr lang="en-US" sz="1400" b="0" i="0" u="none" strike="noStrike">
                          <a:solidFill>
                            <a:schemeClr val="tx1"/>
                          </a:solidFill>
                          <a:effectLst/>
                          <a:latin typeface="Aptos"/>
                        </a:rPr>
                        <a:t>$300</a:t>
                      </a:r>
                      <a:endParaRPr lang="en-US"/>
                    </a:p>
                  </a:txBody>
                  <a:tcPr marL="9525" marR="9525" marT="9525" anchor="ctr">
                    <a:lnL>
                      <a:noFill/>
                    </a:lnL>
                    <a:lnR>
                      <a:noFill/>
                    </a:lnR>
                    <a:lnT w="6350" cap="flat" cmpd="sng" algn="ctr">
                      <a:solidFill>
                        <a:srgbClr val="000000"/>
                      </a:solidFill>
                      <a:prstDash val="solid"/>
                      <a:round/>
                      <a:headEnd type="none" w="med" len="med"/>
                      <a:tailEnd type="none" w="med" len="med"/>
                    </a:lnT>
                    <a:lnB>
                      <a:noFill/>
                    </a:lnB>
                    <a:solidFill>
                      <a:srgbClr val="FF6161"/>
                    </a:solidFill>
                  </a:tcPr>
                </a:tc>
                <a:tc>
                  <a:txBody>
                    <a:bodyPr/>
                    <a:lstStyle/>
                    <a:p>
                      <a:pPr algn="ctr" fontAlgn="ctr">
                        <a:buNone/>
                      </a:pPr>
                      <a:r>
                        <a:rPr lang="en-US" sz="1400" b="0" i="0" u="none" strike="noStrike">
                          <a:solidFill>
                            <a:schemeClr val="tx1"/>
                          </a:solidFill>
                          <a:effectLst/>
                          <a:latin typeface="Aptos"/>
                        </a:rPr>
                        <a:t>$292</a:t>
                      </a:r>
                      <a:endParaRPr lang="en-US"/>
                    </a:p>
                  </a:txBody>
                  <a:tcPr marL="9525" marR="9525" marT="9525" anchor="ctr">
                    <a:lnL>
                      <a:noFill/>
                    </a:lnL>
                    <a:lnR>
                      <a:noFill/>
                    </a:lnR>
                    <a:lnT w="6350" cap="flat" cmpd="sng" algn="ctr">
                      <a:solidFill>
                        <a:srgbClr val="000000"/>
                      </a:solidFill>
                      <a:prstDash val="solid"/>
                      <a:round/>
                      <a:headEnd type="none" w="med" len="med"/>
                      <a:tailEnd type="none" w="med" len="med"/>
                    </a:lnT>
                    <a:lnB>
                      <a:noFill/>
                    </a:lnB>
                    <a:solidFill>
                      <a:srgbClr val="FF6161"/>
                    </a:solidFill>
                  </a:tcPr>
                </a:tc>
                <a:tc>
                  <a:txBody>
                    <a:bodyPr/>
                    <a:lstStyle/>
                    <a:p>
                      <a:pPr algn="ctr" fontAlgn="ctr">
                        <a:buNone/>
                      </a:pPr>
                      <a:r>
                        <a:rPr lang="en-US" sz="1400" b="0" i="0" u="none" strike="noStrike">
                          <a:solidFill>
                            <a:schemeClr val="tx1"/>
                          </a:solidFill>
                          <a:effectLst/>
                          <a:latin typeface="Aptos"/>
                        </a:rPr>
                        <a:t>$333</a:t>
                      </a:r>
                      <a:endParaRPr lang="en-US"/>
                    </a:p>
                  </a:txBody>
                  <a:tcPr marL="9525" marR="9525" marT="9525" anchor="ctr">
                    <a:lnL>
                      <a:noFill/>
                    </a:lnL>
                    <a:lnR>
                      <a:noFill/>
                    </a:lnR>
                    <a:lnT w="6350" cap="flat" cmpd="sng" algn="ctr">
                      <a:solidFill>
                        <a:srgbClr val="000000"/>
                      </a:solidFill>
                      <a:prstDash val="solid"/>
                      <a:round/>
                      <a:headEnd type="none" w="med" len="med"/>
                      <a:tailEnd type="none" w="med" len="med"/>
                    </a:lnT>
                    <a:lnB>
                      <a:noFill/>
                    </a:lnB>
                    <a:solidFill>
                      <a:srgbClr val="FF6161"/>
                    </a:solidFill>
                  </a:tcPr>
                </a:tc>
                <a:tc>
                  <a:txBody>
                    <a:bodyPr/>
                    <a:lstStyle/>
                    <a:p>
                      <a:pPr algn="ctr" fontAlgn="ctr">
                        <a:buNone/>
                      </a:pPr>
                      <a:r>
                        <a:rPr lang="en-US" sz="1400" b="0" i="0" u="none" strike="noStrike">
                          <a:effectLst/>
                          <a:latin typeface="Aptos"/>
                        </a:rPr>
                        <a:t>$386</a:t>
                      </a:r>
                      <a:endParaRPr lang="en-US"/>
                    </a:p>
                  </a:txBody>
                  <a:tcPr marL="9525" marR="9525" marT="9525" anchor="ctr">
                    <a:lnL>
                      <a:noFill/>
                    </a:lnL>
                    <a:lnR>
                      <a:noFill/>
                    </a:lnR>
                    <a:lnT w="6350" cap="flat" cmpd="sng" algn="ctr">
                      <a:solidFill>
                        <a:srgbClr val="000000"/>
                      </a:solidFill>
                      <a:prstDash val="solid"/>
                      <a:round/>
                      <a:headEnd type="none" w="med" len="med"/>
                      <a:tailEnd type="none" w="med" len="med"/>
                    </a:lnT>
                    <a:lnB>
                      <a:noFill/>
                    </a:lnB>
                    <a:solidFill>
                      <a:schemeClr val="accent2">
                        <a:lumMod val="60000"/>
                        <a:lumOff val="40000"/>
                      </a:schemeClr>
                    </a:solidFill>
                  </a:tcPr>
                </a:tc>
                <a:extLst>
                  <a:ext uri="{0D108BD9-81ED-4DB2-BD59-A6C34878D82A}">
                    <a16:rowId xmlns:a16="http://schemas.microsoft.com/office/drawing/2014/main" val="667886205"/>
                  </a:ext>
                </a:extLst>
              </a:tr>
              <a:tr h="570877">
                <a:tc vMerge="1">
                  <a:txBody>
                    <a:bodyPr/>
                    <a:lstStyle/>
                    <a:p>
                      <a:endParaRPr lang="en-US"/>
                    </a:p>
                  </a:txBody>
                  <a:tcPr/>
                </a:tc>
                <a:tc>
                  <a:txBody>
                    <a:bodyPr/>
                    <a:lstStyle/>
                    <a:p>
                      <a:pPr algn="r" fontAlgn="ctr">
                        <a:buNone/>
                      </a:pPr>
                      <a:r>
                        <a:rPr lang="en-US" sz="1400" b="1" i="0" u="none" strike="noStrike">
                          <a:effectLst/>
                          <a:latin typeface="Aptos"/>
                        </a:rPr>
                        <a:t>8.25%  </a:t>
                      </a:r>
                    </a:p>
                  </a:txBody>
                  <a:tcPr marL="9525" marR="9525" marT="9525" anchor="ctr">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ctr" fontAlgn="ctr">
                        <a:buNone/>
                      </a:pPr>
                      <a:r>
                        <a:rPr lang="en-US" sz="1400" b="0" i="0" u="none" strike="noStrike">
                          <a:effectLst/>
                          <a:latin typeface="Aptos"/>
                        </a:rPr>
                        <a:t>$174</a:t>
                      </a:r>
                      <a:endParaRPr lang="en-US"/>
                    </a:p>
                  </a:txBody>
                  <a:tcPr marL="9525" marR="9525" marT="9525" anchor="ctr">
                    <a:lnL w="6350" cap="flat" cmpd="sng" algn="ctr">
                      <a:solidFill>
                        <a:srgbClr val="000000"/>
                      </a:solidFill>
                      <a:prstDash val="solid"/>
                      <a:round/>
                      <a:headEnd type="none" w="med" len="med"/>
                      <a:tailEnd type="none" w="med" len="med"/>
                    </a:lnL>
                    <a:lnR>
                      <a:noFill/>
                    </a:lnR>
                    <a:lnT>
                      <a:noFill/>
                    </a:lnT>
                    <a:lnB>
                      <a:noFill/>
                    </a:lnB>
                    <a:solidFill>
                      <a:srgbClr val="FA7878">
                        <a:alpha val="81000"/>
                      </a:srgbClr>
                    </a:solidFill>
                  </a:tcPr>
                </a:tc>
                <a:tc>
                  <a:txBody>
                    <a:bodyPr/>
                    <a:lstStyle/>
                    <a:p>
                      <a:pPr algn="ctr" fontAlgn="ctr">
                        <a:buNone/>
                      </a:pPr>
                      <a:r>
                        <a:rPr lang="en-US" sz="1400" b="0" i="0" u="none" strike="noStrike">
                          <a:effectLst/>
                          <a:latin typeface="Aptos"/>
                        </a:rPr>
                        <a:t>$190</a:t>
                      </a:r>
                      <a:endParaRPr lang="en-US"/>
                    </a:p>
                  </a:txBody>
                  <a:tcPr marL="9525" marR="9525" marT="9525" anchor="ctr">
                    <a:lnL>
                      <a:noFill/>
                    </a:lnL>
                    <a:lnR>
                      <a:noFill/>
                    </a:lnR>
                    <a:lnT>
                      <a:noFill/>
                    </a:lnT>
                    <a:lnB>
                      <a:noFill/>
                    </a:lnB>
                    <a:solidFill>
                      <a:srgbClr val="FF6161"/>
                    </a:solidFill>
                  </a:tcPr>
                </a:tc>
                <a:tc>
                  <a:txBody>
                    <a:bodyPr/>
                    <a:lstStyle/>
                    <a:p>
                      <a:pPr algn="ctr" fontAlgn="ctr">
                        <a:buNone/>
                      </a:pPr>
                      <a:r>
                        <a:rPr lang="en-US" sz="1400" b="0" i="0" u="none" strike="noStrike">
                          <a:effectLst/>
                          <a:latin typeface="Aptos"/>
                        </a:rPr>
                        <a:t>$208</a:t>
                      </a:r>
                      <a:endParaRPr lang="en-US"/>
                    </a:p>
                  </a:txBody>
                  <a:tcPr marL="9525" marR="9525" marT="9525" anchor="ctr">
                    <a:lnL>
                      <a:noFill/>
                    </a:lnL>
                    <a:lnR>
                      <a:noFill/>
                    </a:lnR>
                    <a:lnT>
                      <a:noFill/>
                    </a:lnT>
                    <a:lnB>
                      <a:noFill/>
                    </a:lnB>
                    <a:solidFill>
                      <a:srgbClr val="FF6161"/>
                    </a:solidFill>
                  </a:tcPr>
                </a:tc>
                <a:tc>
                  <a:txBody>
                    <a:bodyPr/>
                    <a:lstStyle/>
                    <a:p>
                      <a:pPr algn="ctr" fontAlgn="ctr">
                        <a:buNone/>
                      </a:pPr>
                      <a:r>
                        <a:rPr lang="en-US" sz="1400" b="0" i="0" u="none" strike="noStrike">
                          <a:effectLst/>
                          <a:latin typeface="Aptos"/>
                        </a:rPr>
                        <a:t>$229</a:t>
                      </a:r>
                      <a:endParaRPr lang="en-US"/>
                    </a:p>
                  </a:txBody>
                  <a:tcPr marL="9525" marR="9525" marT="9525" anchor="ctr">
                    <a:lnL>
                      <a:noFill/>
                    </a:lnL>
                    <a:lnR>
                      <a:noFill/>
                    </a:lnR>
                    <a:lnT>
                      <a:noFill/>
                    </a:lnT>
                    <a:lnB>
                      <a:noFill/>
                    </a:lnB>
                    <a:solidFill>
                      <a:srgbClr val="FF6161"/>
                    </a:solidFill>
                  </a:tcPr>
                </a:tc>
                <a:tc>
                  <a:txBody>
                    <a:bodyPr/>
                    <a:lstStyle/>
                    <a:p>
                      <a:pPr algn="ctr" fontAlgn="ctr">
                        <a:buNone/>
                      </a:pPr>
                      <a:r>
                        <a:rPr lang="en-US" sz="1400" b="0" i="0" u="none" strike="noStrike">
                          <a:effectLst/>
                          <a:latin typeface="Aptos"/>
                        </a:rPr>
                        <a:t>$254</a:t>
                      </a:r>
                      <a:endParaRPr lang="en-US"/>
                    </a:p>
                  </a:txBody>
                  <a:tcPr marL="9525" marR="9525" marT="9525" anchor="ctr">
                    <a:lnL>
                      <a:noFill/>
                    </a:lnL>
                    <a:lnR>
                      <a:noFill/>
                    </a:lnR>
                    <a:lnT>
                      <a:noFill/>
                    </a:lnT>
                    <a:lnB>
                      <a:noFill/>
                    </a:lnB>
                    <a:solidFill>
                      <a:srgbClr val="FF6161"/>
                    </a:solidFill>
                  </a:tcPr>
                </a:tc>
                <a:tc>
                  <a:txBody>
                    <a:bodyPr/>
                    <a:lstStyle/>
                    <a:p>
                      <a:pPr algn="ctr" fontAlgn="ctr">
                        <a:buNone/>
                      </a:pPr>
                      <a:r>
                        <a:rPr lang="en-US" sz="1400" b="0" i="0" u="none" strike="noStrike">
                          <a:effectLst/>
                          <a:latin typeface="Aptos"/>
                        </a:rPr>
                        <a:t>$286</a:t>
                      </a:r>
                      <a:endParaRPr lang="en-US"/>
                    </a:p>
                  </a:txBody>
                  <a:tcPr marL="9525" marR="9525" marT="9525" anchor="ctr">
                    <a:lnL>
                      <a:noFill/>
                    </a:lnL>
                    <a:lnR>
                      <a:noFill/>
                    </a:lnR>
                    <a:lnT>
                      <a:noFill/>
                    </a:lnT>
                    <a:lnB>
                      <a:noFill/>
                    </a:lnB>
                    <a:solidFill>
                      <a:srgbClr val="FF6161"/>
                    </a:solidFill>
                  </a:tcPr>
                </a:tc>
                <a:tc>
                  <a:txBody>
                    <a:bodyPr/>
                    <a:lstStyle/>
                    <a:p>
                      <a:pPr algn="ctr" fontAlgn="ctr">
                        <a:buNone/>
                      </a:pPr>
                      <a:r>
                        <a:rPr lang="en-US" sz="1400" b="0" i="0" u="none" strike="noStrike">
                          <a:effectLst/>
                          <a:latin typeface="Aptos"/>
                        </a:rPr>
                        <a:t>$326</a:t>
                      </a:r>
                      <a:endParaRPr lang="en-US"/>
                    </a:p>
                  </a:txBody>
                  <a:tcPr marL="9525" marR="9525" marT="9525" anchor="ctr">
                    <a:lnL>
                      <a:noFill/>
                    </a:lnL>
                    <a:lnR>
                      <a:noFill/>
                    </a:lnR>
                    <a:lnT>
                      <a:noFill/>
                    </a:lnT>
                    <a:lnB>
                      <a:noFill/>
                    </a:lnB>
                    <a:solidFill>
                      <a:srgbClr val="FC5B5B"/>
                    </a:solidFill>
                  </a:tcPr>
                </a:tc>
                <a:extLst>
                  <a:ext uri="{0D108BD9-81ED-4DB2-BD59-A6C34878D82A}">
                    <a16:rowId xmlns:a16="http://schemas.microsoft.com/office/drawing/2014/main" val="3970763782"/>
                  </a:ext>
                </a:extLst>
              </a:tr>
              <a:tr h="570877">
                <a:tc vMerge="1">
                  <a:txBody>
                    <a:bodyPr/>
                    <a:lstStyle/>
                    <a:p>
                      <a:endParaRPr lang="en-US"/>
                    </a:p>
                  </a:txBody>
                  <a:tcPr/>
                </a:tc>
                <a:tc>
                  <a:txBody>
                    <a:bodyPr/>
                    <a:lstStyle/>
                    <a:p>
                      <a:pPr algn="r" fontAlgn="ctr">
                        <a:buNone/>
                      </a:pPr>
                      <a:r>
                        <a:rPr lang="en-US" sz="1400" b="1" i="0" u="none" strike="noStrike">
                          <a:effectLst/>
                          <a:latin typeface="Aptos"/>
                        </a:rPr>
                        <a:t>8.75%  </a:t>
                      </a:r>
                    </a:p>
                  </a:txBody>
                  <a:tcPr marL="9525" marR="9525" marT="9525" anchor="ctr">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ctr" fontAlgn="ctr">
                        <a:buNone/>
                      </a:pPr>
                      <a:r>
                        <a:rPr lang="en-US" sz="1400" b="0" i="0" u="none" strike="noStrike">
                          <a:effectLst/>
                          <a:latin typeface="Aptos"/>
                        </a:rPr>
                        <a:t>$157</a:t>
                      </a:r>
                      <a:endParaRPr lang="en-US"/>
                    </a:p>
                  </a:txBody>
                  <a:tcPr marL="9525" marR="9525" marT="9525" anchor="ctr">
                    <a:lnL w="6350" cap="flat" cmpd="sng" algn="ctr">
                      <a:solidFill>
                        <a:srgbClr val="000000"/>
                      </a:solidFill>
                      <a:prstDash val="solid"/>
                      <a:round/>
                      <a:headEnd type="none" w="med" len="med"/>
                      <a:tailEnd type="none" w="med" len="med"/>
                    </a:lnL>
                    <a:lnR>
                      <a:noFill/>
                    </a:lnR>
                    <a:lnT>
                      <a:noFill/>
                    </a:lnT>
                    <a:lnB>
                      <a:noFill/>
                    </a:lnB>
                    <a:solidFill>
                      <a:srgbClr val="FA7878">
                        <a:alpha val="81000"/>
                      </a:srgbClr>
                    </a:solidFill>
                  </a:tcPr>
                </a:tc>
                <a:tc>
                  <a:txBody>
                    <a:bodyPr/>
                    <a:lstStyle/>
                    <a:p>
                      <a:pPr algn="ctr" fontAlgn="ctr">
                        <a:buNone/>
                      </a:pPr>
                      <a:r>
                        <a:rPr lang="en-US" sz="1400" b="0" i="0" u="none" strike="noStrike">
                          <a:effectLst/>
                          <a:latin typeface="Aptos"/>
                        </a:rPr>
                        <a:t>$171</a:t>
                      </a:r>
                      <a:endParaRPr lang="en-US"/>
                    </a:p>
                  </a:txBody>
                  <a:tcPr marL="9525" marR="9525" marT="9525" anchor="ctr">
                    <a:lnL>
                      <a:noFill/>
                    </a:lnL>
                    <a:lnR>
                      <a:noFill/>
                    </a:lnR>
                    <a:lnT>
                      <a:noFill/>
                    </a:lnT>
                    <a:lnB>
                      <a:noFill/>
                    </a:lnB>
                    <a:solidFill>
                      <a:srgbClr val="FA7878">
                        <a:alpha val="81000"/>
                      </a:srgbClr>
                    </a:solidFill>
                  </a:tcPr>
                </a:tc>
                <a:tc>
                  <a:txBody>
                    <a:bodyPr/>
                    <a:lstStyle/>
                    <a:p>
                      <a:pPr algn="ctr" fontAlgn="ctr">
                        <a:buNone/>
                      </a:pPr>
                      <a:r>
                        <a:rPr lang="en-US" sz="1400" b="0" i="0" u="none" strike="noStrike">
                          <a:effectLst/>
                          <a:latin typeface="Aptos"/>
                        </a:rPr>
                        <a:t>$186</a:t>
                      </a:r>
                      <a:endParaRPr lang="en-US"/>
                    </a:p>
                  </a:txBody>
                  <a:tcPr marL="9525" marR="9525" marT="9525" anchor="ctr">
                    <a:lnL>
                      <a:noFill/>
                    </a:lnL>
                    <a:lnR>
                      <a:noFill/>
                    </a:lnR>
                    <a:lnT>
                      <a:noFill/>
                    </a:lnT>
                    <a:lnB>
                      <a:noFill/>
                    </a:lnB>
                    <a:solidFill>
                      <a:srgbClr val="FA6161"/>
                    </a:solidFill>
                  </a:tcPr>
                </a:tc>
                <a:tc>
                  <a:txBody>
                    <a:bodyPr/>
                    <a:lstStyle/>
                    <a:p>
                      <a:pPr algn="ctr" fontAlgn="ctr">
                        <a:buNone/>
                      </a:pPr>
                      <a:r>
                        <a:rPr lang="en-US" sz="1400" b="0" i="0" u="none" strike="noStrike">
                          <a:effectLst/>
                          <a:latin typeface="Aptos"/>
                        </a:rPr>
                        <a:t>$203</a:t>
                      </a:r>
                      <a:endParaRPr lang="en-US"/>
                    </a:p>
                  </a:txBody>
                  <a:tcPr marL="9525" marR="9525" marT="9525" anchor="ctr">
                    <a:lnL>
                      <a:noFill/>
                    </a:lnL>
                    <a:lnR>
                      <a:noFill/>
                    </a:lnR>
                    <a:lnT>
                      <a:noFill/>
                    </a:lnT>
                    <a:lnB w="19050" cap="flat" cmpd="sng" algn="ctr">
                      <a:solidFill>
                        <a:srgbClr val="0000FF"/>
                      </a:solidFill>
                      <a:prstDash val="solid"/>
                      <a:round/>
                      <a:headEnd type="none" w="med" len="med"/>
                      <a:tailEnd type="none" w="med" len="med"/>
                    </a:lnB>
                    <a:solidFill>
                      <a:srgbClr val="FA6161"/>
                    </a:solidFill>
                  </a:tcPr>
                </a:tc>
                <a:tc>
                  <a:txBody>
                    <a:bodyPr/>
                    <a:lstStyle/>
                    <a:p>
                      <a:pPr algn="ctr" fontAlgn="ctr">
                        <a:buNone/>
                      </a:pPr>
                      <a:r>
                        <a:rPr lang="en-US" sz="1400" b="0" i="0" u="none" strike="noStrike">
                          <a:effectLst/>
                          <a:latin typeface="Aptos"/>
                        </a:rPr>
                        <a:t>$224</a:t>
                      </a:r>
                      <a:endParaRPr lang="en-US"/>
                    </a:p>
                  </a:txBody>
                  <a:tcPr marL="9525" marR="9525" marT="9525" anchor="ctr">
                    <a:lnL>
                      <a:noFill/>
                    </a:lnL>
                    <a:lnR>
                      <a:noFill/>
                    </a:lnR>
                    <a:lnT>
                      <a:noFill/>
                    </a:lnT>
                    <a:lnB>
                      <a:noFill/>
                    </a:lnB>
                    <a:solidFill>
                      <a:srgbClr val="FA6161"/>
                    </a:solidFill>
                  </a:tcPr>
                </a:tc>
                <a:tc>
                  <a:txBody>
                    <a:bodyPr/>
                    <a:lstStyle/>
                    <a:p>
                      <a:pPr algn="ctr" fontAlgn="ctr">
                        <a:buNone/>
                      </a:pPr>
                      <a:r>
                        <a:rPr lang="en-US" sz="1400" b="0" i="0" u="none" strike="noStrike">
                          <a:effectLst/>
                          <a:latin typeface="Aptos"/>
                        </a:rPr>
                        <a:t>$249 </a:t>
                      </a:r>
                      <a:endParaRPr lang="en-US"/>
                    </a:p>
                  </a:txBody>
                  <a:tcPr marL="9525" marR="9525" marT="9525" anchor="ctr">
                    <a:lnL>
                      <a:noFill/>
                    </a:lnL>
                    <a:lnR>
                      <a:noFill/>
                    </a:lnR>
                    <a:lnT>
                      <a:noFill/>
                    </a:lnT>
                    <a:lnB>
                      <a:noFill/>
                    </a:lnB>
                    <a:solidFill>
                      <a:srgbClr val="FA6161"/>
                    </a:solidFill>
                  </a:tcPr>
                </a:tc>
                <a:tc>
                  <a:txBody>
                    <a:bodyPr/>
                    <a:lstStyle/>
                    <a:p>
                      <a:pPr algn="ctr" fontAlgn="ctr">
                        <a:buNone/>
                      </a:pPr>
                      <a:r>
                        <a:rPr lang="en-US" sz="1400" b="0" i="0" u="none" strike="noStrike">
                          <a:effectLst/>
                          <a:latin typeface="Aptos"/>
                        </a:rPr>
                        <a:t>$280 </a:t>
                      </a:r>
                      <a:endParaRPr lang="en-US"/>
                    </a:p>
                  </a:txBody>
                  <a:tcPr marL="9525" marR="9525" marT="9525" anchor="ctr">
                    <a:lnL>
                      <a:noFill/>
                    </a:lnL>
                    <a:lnR>
                      <a:noFill/>
                    </a:lnR>
                    <a:lnT>
                      <a:noFill/>
                    </a:lnT>
                    <a:lnB>
                      <a:noFill/>
                    </a:lnB>
                    <a:solidFill>
                      <a:srgbClr val="FA6161"/>
                    </a:solidFill>
                  </a:tcPr>
                </a:tc>
                <a:extLst>
                  <a:ext uri="{0D108BD9-81ED-4DB2-BD59-A6C34878D82A}">
                    <a16:rowId xmlns:a16="http://schemas.microsoft.com/office/drawing/2014/main" val="1106311949"/>
                  </a:ext>
                </a:extLst>
              </a:tr>
              <a:tr h="380586">
                <a:tc vMerge="1">
                  <a:txBody>
                    <a:bodyPr/>
                    <a:lstStyle/>
                    <a:p>
                      <a:endParaRPr lang="en-US"/>
                    </a:p>
                  </a:txBody>
                  <a:tcPr/>
                </a:tc>
                <a:tc>
                  <a:txBody>
                    <a:bodyPr/>
                    <a:lstStyle/>
                    <a:p>
                      <a:pPr algn="r" fontAlgn="ctr">
                        <a:buNone/>
                      </a:pPr>
                      <a:r>
                        <a:rPr lang="en-US" sz="1400" b="1" i="0" u="none" strike="noStrike">
                          <a:solidFill>
                            <a:srgbClr val="0000FF"/>
                          </a:solidFill>
                          <a:effectLst/>
                          <a:latin typeface="Aptos"/>
                        </a:rPr>
                        <a:t>9.25%  </a:t>
                      </a:r>
                    </a:p>
                  </a:txBody>
                  <a:tcPr marL="9525" marR="9525" marT="9525" anchor="ctr">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ctr" fontAlgn="ctr">
                        <a:buNone/>
                      </a:pPr>
                      <a:r>
                        <a:rPr lang="en-US" sz="1400" b="0" i="0" u="none" strike="noStrike">
                          <a:effectLst/>
                          <a:latin typeface="Aptos"/>
                        </a:rPr>
                        <a:t>$143</a:t>
                      </a:r>
                      <a:endParaRPr lang="en-US"/>
                    </a:p>
                  </a:txBody>
                  <a:tcPr marL="9525" marR="9525" marT="9525" anchor="ctr">
                    <a:lnL w="6350" cap="flat" cmpd="sng" algn="ctr">
                      <a:solidFill>
                        <a:srgbClr val="000000"/>
                      </a:solidFill>
                      <a:prstDash val="solid"/>
                      <a:round/>
                      <a:headEnd type="none" w="med" len="med"/>
                      <a:tailEnd type="none" w="med" len="med"/>
                    </a:lnL>
                    <a:lnR>
                      <a:noFill/>
                    </a:lnR>
                    <a:lnT>
                      <a:noFill/>
                    </a:lnT>
                    <a:lnB>
                      <a:noFill/>
                    </a:lnB>
                    <a:solidFill>
                      <a:srgbClr val="FA7878">
                        <a:alpha val="81000"/>
                      </a:srgbClr>
                    </a:solidFill>
                  </a:tcPr>
                </a:tc>
                <a:tc>
                  <a:txBody>
                    <a:bodyPr/>
                    <a:lstStyle/>
                    <a:p>
                      <a:pPr algn="ctr" fontAlgn="ctr">
                        <a:buNone/>
                      </a:pPr>
                      <a:r>
                        <a:rPr lang="en-US" sz="1400" b="0" i="0" u="none" strike="noStrike">
                          <a:effectLst/>
                          <a:latin typeface="Aptos"/>
                        </a:rPr>
                        <a:t>$154</a:t>
                      </a:r>
                      <a:endParaRPr lang="en-US"/>
                    </a:p>
                  </a:txBody>
                  <a:tcPr marL="9525" marR="9525" marT="9525" anchor="ctr">
                    <a:lnL>
                      <a:noFill/>
                    </a:lnL>
                    <a:lnR>
                      <a:noFill/>
                    </a:lnR>
                    <a:lnT>
                      <a:noFill/>
                    </a:lnT>
                    <a:lnB>
                      <a:noFill/>
                    </a:lnB>
                    <a:solidFill>
                      <a:srgbClr val="FA7878">
                        <a:alpha val="81000"/>
                      </a:srgbClr>
                    </a:solidFill>
                  </a:tcPr>
                </a:tc>
                <a:tc>
                  <a:txBody>
                    <a:bodyPr/>
                    <a:lstStyle/>
                    <a:p>
                      <a:pPr algn="ctr" fontAlgn="ctr">
                        <a:buNone/>
                      </a:pPr>
                      <a:r>
                        <a:rPr lang="en-US" sz="1400" b="0" i="0" u="none" strike="noStrike">
                          <a:effectLst/>
                          <a:latin typeface="Aptos"/>
                        </a:rPr>
                        <a:t>$166</a:t>
                      </a:r>
                      <a:endParaRPr lang="en-US"/>
                    </a:p>
                  </a:txBody>
                  <a:tcPr marL="9525" marR="9525" marT="9525" anchor="ctr">
                    <a:lnL>
                      <a:noFill/>
                    </a:lnL>
                    <a:lnR w="19050" cap="flat" cmpd="sng" algn="ctr">
                      <a:solidFill>
                        <a:srgbClr val="0000FF"/>
                      </a:solidFill>
                      <a:prstDash val="solid"/>
                      <a:round/>
                      <a:headEnd type="none" w="med" len="med"/>
                      <a:tailEnd type="none" w="med" len="med"/>
                    </a:lnR>
                    <a:lnT>
                      <a:noFill/>
                    </a:lnT>
                    <a:lnB>
                      <a:noFill/>
                    </a:lnB>
                    <a:solidFill>
                      <a:srgbClr val="FA7878">
                        <a:alpha val="81000"/>
                      </a:srgbClr>
                    </a:solidFill>
                  </a:tcPr>
                </a:tc>
                <a:tc>
                  <a:txBody>
                    <a:bodyPr/>
                    <a:lstStyle/>
                    <a:p>
                      <a:pPr algn="ctr" fontAlgn="ctr">
                        <a:buNone/>
                      </a:pPr>
                      <a:r>
                        <a:rPr lang="en-US" sz="1400" b="0" i="0" u="none" strike="noStrike">
                          <a:effectLst/>
                          <a:latin typeface="Aptos"/>
                        </a:rPr>
                        <a:t>$182</a:t>
                      </a:r>
                      <a:endParaRPr lang="en-US"/>
                    </a:p>
                  </a:txBody>
                  <a:tcPr marL="9525" marR="9525" marT="9525" anchor="ctr">
                    <a:lnL w="19050" cap="flat" cmpd="sng" algn="ctr">
                      <a:solidFill>
                        <a:srgbClr val="0000FF"/>
                      </a:solidFill>
                      <a:prstDash val="solid"/>
                      <a:round/>
                      <a:headEnd type="none" w="med" len="med"/>
                      <a:tailEnd type="none" w="med" len="med"/>
                    </a:lnL>
                    <a:lnR w="19050" cap="flat" cmpd="sng" algn="ctr">
                      <a:solidFill>
                        <a:srgbClr val="0000FF"/>
                      </a:solidFill>
                      <a:prstDash val="solid"/>
                      <a:round/>
                      <a:headEnd type="none" w="med" len="med"/>
                      <a:tailEnd type="none" w="med" len="med"/>
                    </a:lnR>
                    <a:lnT w="19050" cap="flat" cmpd="sng" algn="ctr">
                      <a:solidFill>
                        <a:srgbClr val="0000FF"/>
                      </a:solidFill>
                      <a:prstDash val="solid"/>
                      <a:round/>
                      <a:headEnd type="none" w="med" len="med"/>
                      <a:tailEnd type="none" w="med" len="med"/>
                    </a:lnT>
                    <a:lnB w="19050" cap="flat" cmpd="sng" algn="ctr">
                      <a:solidFill>
                        <a:srgbClr val="0000FF"/>
                      </a:solidFill>
                      <a:prstDash val="solid"/>
                      <a:round/>
                      <a:headEnd type="none" w="med" len="med"/>
                      <a:tailEnd type="none" w="med" len="med"/>
                    </a:lnB>
                    <a:solidFill>
                      <a:srgbClr val="FA7878">
                        <a:alpha val="81000"/>
                      </a:srgbClr>
                    </a:solidFill>
                  </a:tcPr>
                </a:tc>
                <a:tc>
                  <a:txBody>
                    <a:bodyPr/>
                    <a:lstStyle/>
                    <a:p>
                      <a:pPr algn="ctr" fontAlgn="ctr">
                        <a:buNone/>
                      </a:pPr>
                      <a:r>
                        <a:rPr lang="en-US" sz="1400" b="0" i="0" u="none" strike="noStrike">
                          <a:effectLst/>
                          <a:latin typeface="Aptos"/>
                        </a:rPr>
                        <a:t>$198</a:t>
                      </a:r>
                      <a:endParaRPr lang="en-US"/>
                    </a:p>
                  </a:txBody>
                  <a:tcPr marL="9525" marR="9525" marT="9525" anchor="ctr">
                    <a:lnL w="19050" cap="flat" cmpd="sng" algn="ctr">
                      <a:solidFill>
                        <a:srgbClr val="0000FF"/>
                      </a:solidFill>
                      <a:prstDash val="solid"/>
                      <a:round/>
                      <a:headEnd type="none" w="med" len="med"/>
                      <a:tailEnd type="none" w="med" len="med"/>
                    </a:lnL>
                    <a:lnR>
                      <a:noFill/>
                    </a:lnR>
                    <a:lnT>
                      <a:noFill/>
                    </a:lnT>
                    <a:lnB>
                      <a:noFill/>
                    </a:lnB>
                    <a:solidFill>
                      <a:srgbClr val="FF6161"/>
                    </a:solidFill>
                  </a:tcPr>
                </a:tc>
                <a:tc>
                  <a:txBody>
                    <a:bodyPr/>
                    <a:lstStyle/>
                    <a:p>
                      <a:pPr algn="ctr" fontAlgn="ctr">
                        <a:buNone/>
                      </a:pPr>
                      <a:r>
                        <a:rPr lang="en-US" sz="1400" b="0" i="0" u="none" strike="noStrike">
                          <a:effectLst/>
                          <a:latin typeface="Aptos"/>
                        </a:rPr>
                        <a:t>$219</a:t>
                      </a:r>
                      <a:endParaRPr lang="en-US"/>
                    </a:p>
                  </a:txBody>
                  <a:tcPr marL="9525" marR="9525" marT="9525" anchor="ctr">
                    <a:lnL>
                      <a:noFill/>
                    </a:lnL>
                    <a:lnR>
                      <a:noFill/>
                    </a:lnR>
                    <a:lnT>
                      <a:noFill/>
                    </a:lnT>
                    <a:lnB>
                      <a:noFill/>
                    </a:lnB>
                    <a:solidFill>
                      <a:srgbClr val="FF6161"/>
                    </a:solidFill>
                  </a:tcPr>
                </a:tc>
                <a:tc>
                  <a:txBody>
                    <a:bodyPr/>
                    <a:lstStyle/>
                    <a:p>
                      <a:pPr algn="ctr" fontAlgn="ctr">
                        <a:buNone/>
                      </a:pPr>
                      <a:r>
                        <a:rPr lang="en-US" sz="1400" b="0" i="0" u="none" strike="noStrike">
                          <a:effectLst/>
                          <a:latin typeface="Aptos"/>
                        </a:rPr>
                        <a:t>$243</a:t>
                      </a:r>
                      <a:endParaRPr lang="en-US"/>
                    </a:p>
                  </a:txBody>
                  <a:tcPr marL="9525" marR="9525" marT="9525" anchor="ctr">
                    <a:lnL>
                      <a:noFill/>
                    </a:lnL>
                    <a:lnR>
                      <a:noFill/>
                    </a:lnR>
                    <a:lnT>
                      <a:noFill/>
                    </a:lnT>
                    <a:lnB>
                      <a:noFill/>
                    </a:lnB>
                    <a:solidFill>
                      <a:srgbClr val="FF6161"/>
                    </a:solidFill>
                  </a:tcPr>
                </a:tc>
                <a:extLst>
                  <a:ext uri="{0D108BD9-81ED-4DB2-BD59-A6C34878D82A}">
                    <a16:rowId xmlns:a16="http://schemas.microsoft.com/office/drawing/2014/main" val="4121117876"/>
                  </a:ext>
                </a:extLst>
              </a:tr>
              <a:tr h="726572">
                <a:tc vMerge="1">
                  <a:txBody>
                    <a:bodyPr/>
                    <a:lstStyle/>
                    <a:p>
                      <a:endParaRPr lang="en-US"/>
                    </a:p>
                  </a:txBody>
                  <a:tcPr/>
                </a:tc>
                <a:tc>
                  <a:txBody>
                    <a:bodyPr/>
                    <a:lstStyle/>
                    <a:p>
                      <a:pPr algn="r" fontAlgn="ctr">
                        <a:buNone/>
                      </a:pPr>
                      <a:r>
                        <a:rPr lang="en-US" sz="1400" b="1" i="0" u="none" strike="noStrike">
                          <a:effectLst/>
                          <a:latin typeface="Aptos"/>
                        </a:rPr>
                        <a:t>9.75%  </a:t>
                      </a:r>
                    </a:p>
                  </a:txBody>
                  <a:tcPr marL="9525" marR="9525" marT="9525" anchor="ctr">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ctr" fontAlgn="ctr">
                        <a:buNone/>
                      </a:pPr>
                      <a:r>
                        <a:rPr lang="en-US" sz="1400" b="0" i="0" u="none" strike="noStrike">
                          <a:effectLst/>
                          <a:latin typeface="Aptos"/>
                        </a:rPr>
                        <a:t>$130</a:t>
                      </a:r>
                      <a:endParaRPr lang="en-US"/>
                    </a:p>
                  </a:txBody>
                  <a:tcPr marL="9525" marR="9525" marT="9525" anchor="ctr">
                    <a:lnL w="6350" cap="flat" cmpd="sng" algn="ctr">
                      <a:solidFill>
                        <a:srgbClr val="000000"/>
                      </a:solidFill>
                      <a:prstDash val="solid"/>
                      <a:round/>
                      <a:headEnd type="none" w="med" len="med"/>
                      <a:tailEnd type="none" w="med" len="med"/>
                    </a:lnL>
                    <a:lnR>
                      <a:noFill/>
                    </a:lnR>
                    <a:lnT>
                      <a:noFill/>
                    </a:lnT>
                    <a:lnB>
                      <a:noFill/>
                    </a:lnB>
                    <a:solidFill>
                      <a:srgbClr val="FA7878">
                        <a:alpha val="81000"/>
                      </a:srgbClr>
                    </a:solidFill>
                  </a:tcPr>
                </a:tc>
                <a:tc>
                  <a:txBody>
                    <a:bodyPr/>
                    <a:lstStyle/>
                    <a:p>
                      <a:pPr algn="ctr" fontAlgn="ctr">
                        <a:buNone/>
                      </a:pPr>
                      <a:r>
                        <a:rPr lang="en-US" sz="1400" b="0" i="0" u="none" strike="noStrike">
                          <a:effectLst/>
                          <a:latin typeface="Aptos"/>
                        </a:rPr>
                        <a:t>$139</a:t>
                      </a:r>
                      <a:endParaRPr lang="en-US"/>
                    </a:p>
                  </a:txBody>
                  <a:tcPr marL="9525" marR="9525" marT="9525" anchor="ctr">
                    <a:lnL>
                      <a:noFill/>
                    </a:lnL>
                    <a:lnR>
                      <a:noFill/>
                    </a:lnR>
                    <a:lnT>
                      <a:noFill/>
                    </a:lnT>
                    <a:lnB>
                      <a:noFill/>
                    </a:lnB>
                    <a:solidFill>
                      <a:srgbClr val="FA7878">
                        <a:alpha val="81000"/>
                      </a:srgbClr>
                    </a:solidFill>
                  </a:tcPr>
                </a:tc>
                <a:tc>
                  <a:txBody>
                    <a:bodyPr/>
                    <a:lstStyle/>
                    <a:p>
                      <a:pPr algn="ctr" fontAlgn="ctr">
                        <a:buNone/>
                      </a:pPr>
                      <a:r>
                        <a:rPr lang="en-US" sz="1400" b="0" i="0" u="none" strike="noStrike">
                          <a:effectLst/>
                          <a:latin typeface="Aptos"/>
                        </a:rPr>
                        <a:t>$150 </a:t>
                      </a:r>
                      <a:endParaRPr lang="en-US"/>
                    </a:p>
                  </a:txBody>
                  <a:tcPr marL="9525" marR="9525" marT="9525" anchor="ctr">
                    <a:lnL>
                      <a:noFill/>
                    </a:lnL>
                    <a:lnR>
                      <a:noFill/>
                    </a:lnR>
                    <a:lnT>
                      <a:noFill/>
                    </a:lnT>
                    <a:lnB>
                      <a:noFill/>
                    </a:lnB>
                    <a:solidFill>
                      <a:srgbClr val="FA7878">
                        <a:alpha val="81000"/>
                      </a:srgbClr>
                    </a:solidFill>
                  </a:tcPr>
                </a:tc>
                <a:tc>
                  <a:txBody>
                    <a:bodyPr/>
                    <a:lstStyle/>
                    <a:p>
                      <a:pPr algn="ctr" fontAlgn="ctr">
                        <a:buNone/>
                      </a:pPr>
                      <a:r>
                        <a:rPr lang="en-US" sz="1400" b="0" i="0" u="none" strike="noStrike">
                          <a:effectLst/>
                          <a:latin typeface="Aptos"/>
                        </a:rPr>
                        <a:t>$162</a:t>
                      </a:r>
                      <a:endParaRPr lang="en-US"/>
                    </a:p>
                  </a:txBody>
                  <a:tcPr marL="9525" marR="9525" marT="9525" anchor="ctr">
                    <a:lnL>
                      <a:noFill/>
                    </a:lnL>
                    <a:lnR>
                      <a:noFill/>
                    </a:lnR>
                    <a:lnT w="19050" cap="flat" cmpd="sng" algn="ctr">
                      <a:solidFill>
                        <a:srgbClr val="0000FF"/>
                      </a:solidFill>
                      <a:prstDash val="solid"/>
                      <a:round/>
                      <a:headEnd type="none" w="med" len="med"/>
                      <a:tailEnd type="none" w="med" len="med"/>
                    </a:lnT>
                    <a:lnB>
                      <a:noFill/>
                    </a:lnB>
                    <a:solidFill>
                      <a:srgbClr val="FA7878">
                        <a:alpha val="81000"/>
                      </a:srgbClr>
                    </a:solidFill>
                  </a:tcPr>
                </a:tc>
                <a:tc>
                  <a:txBody>
                    <a:bodyPr/>
                    <a:lstStyle/>
                    <a:p>
                      <a:pPr algn="ctr" fontAlgn="ctr">
                        <a:buNone/>
                      </a:pPr>
                      <a:r>
                        <a:rPr lang="en-US" sz="1400" b="0" i="0" u="none" strike="noStrike">
                          <a:effectLst/>
                          <a:latin typeface="Aptos"/>
                        </a:rPr>
                        <a:t>$177</a:t>
                      </a:r>
                      <a:endParaRPr lang="en-US"/>
                    </a:p>
                  </a:txBody>
                  <a:tcPr marL="9525" marR="9525" marT="9525" anchor="ctr">
                    <a:lnL>
                      <a:noFill/>
                    </a:lnL>
                    <a:lnR>
                      <a:noFill/>
                    </a:lnR>
                    <a:lnT>
                      <a:noFill/>
                    </a:lnT>
                    <a:lnB>
                      <a:noFill/>
                    </a:lnB>
                    <a:solidFill>
                      <a:srgbClr val="FA7878">
                        <a:alpha val="81000"/>
                      </a:srgbClr>
                    </a:solidFill>
                  </a:tcPr>
                </a:tc>
                <a:tc>
                  <a:txBody>
                    <a:bodyPr/>
                    <a:lstStyle/>
                    <a:p>
                      <a:pPr algn="ctr" fontAlgn="ctr">
                        <a:buNone/>
                      </a:pPr>
                      <a:r>
                        <a:rPr lang="en-US" sz="1400" b="0" i="0" u="none" strike="noStrike">
                          <a:effectLst/>
                          <a:latin typeface="Aptos"/>
                        </a:rPr>
                        <a:t>$194</a:t>
                      </a:r>
                      <a:endParaRPr lang="en-US"/>
                    </a:p>
                  </a:txBody>
                  <a:tcPr marL="9525" marR="9525" marT="9525" anchor="ctr">
                    <a:lnL>
                      <a:noFill/>
                    </a:lnL>
                    <a:lnR>
                      <a:noFill/>
                    </a:lnR>
                    <a:lnT>
                      <a:noFill/>
                    </a:lnT>
                    <a:lnB>
                      <a:noFill/>
                    </a:lnB>
                    <a:solidFill>
                      <a:srgbClr val="FA6161"/>
                    </a:solidFill>
                  </a:tcPr>
                </a:tc>
                <a:tc>
                  <a:txBody>
                    <a:bodyPr/>
                    <a:lstStyle/>
                    <a:p>
                      <a:pPr algn="ctr" fontAlgn="ctr">
                        <a:buNone/>
                      </a:pPr>
                      <a:r>
                        <a:rPr lang="en-US" sz="1400" b="0" i="0" u="none" strike="noStrike">
                          <a:effectLst/>
                          <a:latin typeface="Aptos"/>
                        </a:rPr>
                        <a:t>$214</a:t>
                      </a:r>
                      <a:endParaRPr lang="en-US"/>
                    </a:p>
                  </a:txBody>
                  <a:tcPr marL="9525" marR="9525" marT="9525" anchor="ctr">
                    <a:lnL>
                      <a:noFill/>
                    </a:lnL>
                    <a:lnR>
                      <a:noFill/>
                    </a:lnR>
                    <a:lnT>
                      <a:noFill/>
                    </a:lnT>
                    <a:lnB>
                      <a:noFill/>
                    </a:lnB>
                    <a:solidFill>
                      <a:srgbClr val="FA6161"/>
                    </a:solidFill>
                  </a:tcPr>
                </a:tc>
                <a:extLst>
                  <a:ext uri="{0D108BD9-81ED-4DB2-BD59-A6C34878D82A}">
                    <a16:rowId xmlns:a16="http://schemas.microsoft.com/office/drawing/2014/main" val="3065181164"/>
                  </a:ext>
                </a:extLst>
              </a:tr>
              <a:tr h="380586">
                <a:tc vMerge="1">
                  <a:txBody>
                    <a:bodyPr/>
                    <a:lstStyle/>
                    <a:p>
                      <a:endParaRPr lang="en-US"/>
                    </a:p>
                  </a:txBody>
                  <a:tcPr/>
                </a:tc>
                <a:tc>
                  <a:txBody>
                    <a:bodyPr/>
                    <a:lstStyle/>
                    <a:p>
                      <a:pPr algn="r" fontAlgn="ctr">
                        <a:buNone/>
                      </a:pPr>
                      <a:r>
                        <a:rPr lang="en-US" sz="1400" b="1" i="0" u="none" strike="noStrike">
                          <a:effectLst/>
                          <a:latin typeface="Aptos"/>
                        </a:rPr>
                        <a:t>10.25%  </a:t>
                      </a:r>
                    </a:p>
                  </a:txBody>
                  <a:tcPr marL="9525" marR="9525" marT="9525" anchor="ctr">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ctr" fontAlgn="ctr">
                        <a:buNone/>
                      </a:pPr>
                      <a:r>
                        <a:rPr lang="en-US" sz="1400" b="0" i="0" u="none" strike="noStrike">
                          <a:effectLst/>
                          <a:latin typeface="Aptos"/>
                        </a:rPr>
                        <a:t>$118</a:t>
                      </a:r>
                      <a:endParaRPr lang="en-US"/>
                    </a:p>
                  </a:txBody>
                  <a:tcPr marL="9525" marR="9525" marT="9525" anchor="ctr">
                    <a:lnL w="6350" cap="flat" cmpd="sng" algn="ctr">
                      <a:solidFill>
                        <a:srgbClr val="000000"/>
                      </a:solidFill>
                      <a:prstDash val="solid"/>
                      <a:round/>
                      <a:headEnd type="none" w="med" len="med"/>
                      <a:tailEnd type="none" w="med" len="med"/>
                    </a:lnL>
                    <a:lnR>
                      <a:noFill/>
                    </a:lnR>
                    <a:lnT>
                      <a:noFill/>
                    </a:lnT>
                    <a:lnB>
                      <a:noFill/>
                    </a:lnB>
                    <a:solidFill>
                      <a:srgbClr val="FA7878">
                        <a:alpha val="81000"/>
                      </a:srgbClr>
                    </a:solidFill>
                  </a:tcPr>
                </a:tc>
                <a:tc>
                  <a:txBody>
                    <a:bodyPr/>
                    <a:lstStyle/>
                    <a:p>
                      <a:pPr algn="ctr" fontAlgn="ctr">
                        <a:buNone/>
                      </a:pPr>
                      <a:r>
                        <a:rPr lang="en-US" sz="1400" b="0" i="0" u="none" strike="noStrike">
                          <a:effectLst/>
                          <a:latin typeface="Aptos"/>
                        </a:rPr>
                        <a:t>$127</a:t>
                      </a:r>
                      <a:endParaRPr lang="en-US"/>
                    </a:p>
                  </a:txBody>
                  <a:tcPr marL="9525" marR="9525" marT="9525" anchor="ctr">
                    <a:lnL>
                      <a:noFill/>
                    </a:lnL>
                    <a:lnR>
                      <a:noFill/>
                    </a:lnR>
                    <a:lnT>
                      <a:noFill/>
                    </a:lnT>
                    <a:lnB>
                      <a:noFill/>
                    </a:lnB>
                    <a:solidFill>
                      <a:srgbClr val="FA7878">
                        <a:alpha val="81000"/>
                      </a:srgbClr>
                    </a:solidFill>
                  </a:tcPr>
                </a:tc>
                <a:tc>
                  <a:txBody>
                    <a:bodyPr/>
                    <a:lstStyle/>
                    <a:p>
                      <a:pPr algn="ctr" fontAlgn="ctr">
                        <a:buNone/>
                      </a:pPr>
                      <a:r>
                        <a:rPr lang="en-US" sz="1400" b="0" i="0" u="none" strike="noStrike">
                          <a:effectLst/>
                          <a:latin typeface="Aptos"/>
                        </a:rPr>
                        <a:t>$136</a:t>
                      </a:r>
                      <a:endParaRPr lang="en-US"/>
                    </a:p>
                  </a:txBody>
                  <a:tcPr marL="9525" marR="9525" marT="9525" anchor="ctr">
                    <a:lnL>
                      <a:noFill/>
                    </a:lnL>
                    <a:lnR>
                      <a:noFill/>
                    </a:lnR>
                    <a:lnT>
                      <a:noFill/>
                    </a:lnT>
                    <a:lnB>
                      <a:noFill/>
                    </a:lnB>
                    <a:solidFill>
                      <a:srgbClr val="FA7878">
                        <a:alpha val="81000"/>
                      </a:srgbClr>
                    </a:solidFill>
                  </a:tcPr>
                </a:tc>
                <a:tc>
                  <a:txBody>
                    <a:bodyPr/>
                    <a:lstStyle/>
                    <a:p>
                      <a:pPr algn="ctr" fontAlgn="ctr">
                        <a:buNone/>
                      </a:pPr>
                      <a:r>
                        <a:rPr lang="en-US" sz="1400" b="0" i="0" u="none" strike="noStrike">
                          <a:effectLst/>
                          <a:latin typeface="Aptos"/>
                        </a:rPr>
                        <a:t>$147</a:t>
                      </a:r>
                      <a:endParaRPr lang="en-US"/>
                    </a:p>
                  </a:txBody>
                  <a:tcPr marL="9525" marR="9525" marT="9525" anchor="ctr">
                    <a:lnL>
                      <a:noFill/>
                    </a:lnL>
                    <a:lnR>
                      <a:noFill/>
                    </a:lnR>
                    <a:lnT>
                      <a:noFill/>
                    </a:lnT>
                    <a:lnB>
                      <a:noFill/>
                    </a:lnB>
                    <a:solidFill>
                      <a:srgbClr val="FA7878">
                        <a:alpha val="81000"/>
                      </a:srgbClr>
                    </a:solidFill>
                  </a:tcPr>
                </a:tc>
                <a:tc>
                  <a:txBody>
                    <a:bodyPr/>
                    <a:lstStyle/>
                    <a:p>
                      <a:pPr algn="ctr" fontAlgn="ctr">
                        <a:buNone/>
                      </a:pPr>
                      <a:r>
                        <a:rPr lang="en-US" sz="1400" b="0" i="0" u="none" strike="noStrike">
                          <a:effectLst/>
                          <a:latin typeface="Aptos"/>
                        </a:rPr>
                        <a:t>$159</a:t>
                      </a:r>
                      <a:endParaRPr lang="en-US"/>
                    </a:p>
                  </a:txBody>
                  <a:tcPr marL="9525" marR="9525" marT="9525" anchor="ctr">
                    <a:lnL>
                      <a:noFill/>
                    </a:lnL>
                    <a:lnR>
                      <a:noFill/>
                    </a:lnR>
                    <a:lnT>
                      <a:noFill/>
                    </a:lnT>
                    <a:lnB>
                      <a:noFill/>
                    </a:lnB>
                    <a:solidFill>
                      <a:srgbClr val="FA7878">
                        <a:alpha val="81000"/>
                      </a:srgbClr>
                    </a:solidFill>
                  </a:tcPr>
                </a:tc>
                <a:tc>
                  <a:txBody>
                    <a:bodyPr/>
                    <a:lstStyle/>
                    <a:p>
                      <a:pPr algn="ctr" fontAlgn="ctr">
                        <a:buNone/>
                      </a:pPr>
                      <a:r>
                        <a:rPr lang="en-US" sz="1400" b="0" i="0" u="none" strike="noStrike">
                          <a:effectLst/>
                          <a:latin typeface="Aptos"/>
                        </a:rPr>
                        <a:t>$173</a:t>
                      </a:r>
                      <a:endParaRPr lang="en-US"/>
                    </a:p>
                  </a:txBody>
                  <a:tcPr marL="9525" marR="9525" marT="9525" anchor="ctr">
                    <a:lnL>
                      <a:noFill/>
                    </a:lnL>
                    <a:lnR>
                      <a:noFill/>
                    </a:lnR>
                    <a:lnT>
                      <a:noFill/>
                    </a:lnT>
                    <a:lnB>
                      <a:noFill/>
                    </a:lnB>
                    <a:solidFill>
                      <a:srgbClr val="FA7878">
                        <a:alpha val="81000"/>
                      </a:srgbClr>
                    </a:solidFill>
                  </a:tcPr>
                </a:tc>
                <a:tc>
                  <a:txBody>
                    <a:bodyPr/>
                    <a:lstStyle/>
                    <a:p>
                      <a:pPr algn="ctr" fontAlgn="ctr">
                        <a:buNone/>
                      </a:pPr>
                      <a:r>
                        <a:rPr lang="en-US" sz="1400" b="0" i="0" u="none" strike="noStrike">
                          <a:effectLst/>
                          <a:latin typeface="Aptos"/>
                        </a:rPr>
                        <a:t>$190</a:t>
                      </a:r>
                      <a:endParaRPr lang="en-US"/>
                    </a:p>
                  </a:txBody>
                  <a:tcPr marL="9525" marR="9525" marT="9525" anchor="ctr">
                    <a:lnL>
                      <a:noFill/>
                    </a:lnL>
                    <a:lnR>
                      <a:noFill/>
                    </a:lnR>
                    <a:lnT>
                      <a:noFill/>
                    </a:lnT>
                    <a:lnB>
                      <a:noFill/>
                    </a:lnB>
                    <a:solidFill>
                      <a:srgbClr val="FA6161"/>
                    </a:solidFill>
                  </a:tcPr>
                </a:tc>
                <a:extLst>
                  <a:ext uri="{0D108BD9-81ED-4DB2-BD59-A6C34878D82A}">
                    <a16:rowId xmlns:a16="http://schemas.microsoft.com/office/drawing/2014/main" val="2693999607"/>
                  </a:ext>
                </a:extLst>
              </a:tr>
              <a:tr h="380586">
                <a:tc vMerge="1">
                  <a:txBody>
                    <a:bodyPr/>
                    <a:lstStyle/>
                    <a:p>
                      <a:endParaRPr lang="en-US"/>
                    </a:p>
                  </a:txBody>
                  <a:tcPr/>
                </a:tc>
                <a:tc>
                  <a:txBody>
                    <a:bodyPr/>
                    <a:lstStyle/>
                    <a:p>
                      <a:pPr algn="r" fontAlgn="ctr">
                        <a:buNone/>
                      </a:pPr>
                      <a:r>
                        <a:rPr lang="en-US" sz="1400" b="1" i="0" u="none" strike="noStrike">
                          <a:effectLst/>
                          <a:latin typeface="Aptos"/>
                        </a:rPr>
                        <a:t>10.75%  </a:t>
                      </a:r>
                    </a:p>
                  </a:txBody>
                  <a:tcPr marL="9525" marR="9525" marT="9525" anchor="ctr">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ctr" fontAlgn="ctr">
                        <a:buNone/>
                      </a:pPr>
                      <a:r>
                        <a:rPr lang="en-US" sz="1400" b="0" i="0" u="none" strike="noStrike">
                          <a:effectLst/>
                          <a:latin typeface="Aptos"/>
                        </a:rPr>
                        <a:t>$108</a:t>
                      </a:r>
                      <a:endParaRPr lang="en-US"/>
                    </a:p>
                  </a:txBody>
                  <a:tcPr marL="9525" marR="9525" marT="9525" anchor="ctr">
                    <a:lnL w="6350" cap="flat" cmpd="sng" algn="ctr">
                      <a:solidFill>
                        <a:srgbClr val="000000"/>
                      </a:solidFill>
                      <a:prstDash val="solid"/>
                      <a:round/>
                      <a:headEnd type="none" w="med" len="med"/>
                      <a:tailEnd type="none" w="med" len="med"/>
                    </a:lnL>
                    <a:lnR>
                      <a:noFill/>
                    </a:lnR>
                    <a:lnT>
                      <a:noFill/>
                    </a:lnT>
                    <a:lnB>
                      <a:noFill/>
                    </a:lnB>
                    <a:solidFill>
                      <a:srgbClr val="FA7878">
                        <a:alpha val="81000"/>
                      </a:srgbClr>
                    </a:solidFill>
                  </a:tcPr>
                </a:tc>
                <a:tc>
                  <a:txBody>
                    <a:bodyPr/>
                    <a:lstStyle/>
                    <a:p>
                      <a:pPr algn="ctr" fontAlgn="ctr">
                        <a:buNone/>
                      </a:pPr>
                      <a:r>
                        <a:rPr lang="en-US" sz="1400" b="0" i="0" u="none" strike="noStrike">
                          <a:effectLst/>
                          <a:latin typeface="Aptos"/>
                        </a:rPr>
                        <a:t>$116</a:t>
                      </a:r>
                      <a:endParaRPr lang="en-US"/>
                    </a:p>
                  </a:txBody>
                  <a:tcPr marL="9525" marR="9525" marT="9525" anchor="ctr">
                    <a:lnL>
                      <a:noFill/>
                    </a:lnL>
                    <a:lnR>
                      <a:noFill/>
                    </a:lnR>
                    <a:lnT>
                      <a:noFill/>
                    </a:lnT>
                    <a:lnB>
                      <a:noFill/>
                    </a:lnB>
                    <a:solidFill>
                      <a:srgbClr val="FA7878">
                        <a:alpha val="81000"/>
                      </a:srgbClr>
                    </a:solidFill>
                  </a:tcPr>
                </a:tc>
                <a:tc>
                  <a:txBody>
                    <a:bodyPr/>
                    <a:lstStyle/>
                    <a:p>
                      <a:pPr algn="ctr" fontAlgn="ctr">
                        <a:buNone/>
                      </a:pPr>
                      <a:r>
                        <a:rPr lang="en-US" sz="1400" b="0" i="0" u="none" strike="noStrike">
                          <a:effectLst/>
                          <a:latin typeface="Aptos"/>
                        </a:rPr>
                        <a:t>$124</a:t>
                      </a:r>
                      <a:endParaRPr lang="en-US"/>
                    </a:p>
                  </a:txBody>
                  <a:tcPr marL="9525" marR="9525" marT="9525" anchor="ctr">
                    <a:lnL>
                      <a:noFill/>
                    </a:lnL>
                    <a:lnR>
                      <a:noFill/>
                    </a:lnR>
                    <a:lnT>
                      <a:noFill/>
                    </a:lnT>
                    <a:lnB>
                      <a:noFill/>
                    </a:lnB>
                    <a:solidFill>
                      <a:srgbClr val="FA7878">
                        <a:alpha val="81000"/>
                      </a:srgbClr>
                    </a:solidFill>
                  </a:tcPr>
                </a:tc>
                <a:tc>
                  <a:txBody>
                    <a:bodyPr/>
                    <a:lstStyle/>
                    <a:p>
                      <a:pPr algn="ctr" fontAlgn="ctr">
                        <a:buNone/>
                      </a:pPr>
                      <a:r>
                        <a:rPr lang="en-US" sz="1400" b="0" i="0" u="none" strike="noStrike">
                          <a:effectLst/>
                          <a:latin typeface="Aptos"/>
                        </a:rPr>
                        <a:t>$133</a:t>
                      </a:r>
                      <a:endParaRPr lang="en-US"/>
                    </a:p>
                  </a:txBody>
                  <a:tcPr marL="9525" marR="9525" marT="9525" anchor="ctr">
                    <a:lnL>
                      <a:noFill/>
                    </a:lnL>
                    <a:lnR>
                      <a:noFill/>
                    </a:lnR>
                    <a:lnT>
                      <a:noFill/>
                    </a:lnT>
                    <a:lnB>
                      <a:noFill/>
                    </a:lnB>
                    <a:solidFill>
                      <a:srgbClr val="FA7878">
                        <a:alpha val="81000"/>
                      </a:srgbClr>
                    </a:solidFill>
                  </a:tcPr>
                </a:tc>
                <a:tc>
                  <a:txBody>
                    <a:bodyPr/>
                    <a:lstStyle/>
                    <a:p>
                      <a:pPr algn="ctr" fontAlgn="ctr">
                        <a:buNone/>
                      </a:pPr>
                      <a:r>
                        <a:rPr lang="en-US" sz="1400" b="0" i="0" u="none" strike="noStrike">
                          <a:effectLst/>
                          <a:latin typeface="Aptos"/>
                        </a:rPr>
                        <a:t>$143</a:t>
                      </a:r>
                      <a:endParaRPr lang="en-US"/>
                    </a:p>
                  </a:txBody>
                  <a:tcPr marL="9525" marR="9525" marT="9525" anchor="ctr">
                    <a:lnL>
                      <a:noFill/>
                    </a:lnL>
                    <a:lnR>
                      <a:noFill/>
                    </a:lnR>
                    <a:lnT>
                      <a:noFill/>
                    </a:lnT>
                    <a:lnB>
                      <a:noFill/>
                    </a:lnB>
                    <a:solidFill>
                      <a:srgbClr val="FA7878">
                        <a:alpha val="81000"/>
                      </a:srgbClr>
                    </a:solidFill>
                  </a:tcPr>
                </a:tc>
                <a:tc>
                  <a:txBody>
                    <a:bodyPr/>
                    <a:lstStyle/>
                    <a:p>
                      <a:pPr algn="ctr" fontAlgn="ctr">
                        <a:buNone/>
                      </a:pPr>
                      <a:r>
                        <a:rPr lang="en-US" sz="1400" b="0" i="0" u="none" strike="noStrike">
                          <a:effectLst/>
                          <a:latin typeface="Aptos"/>
                        </a:rPr>
                        <a:t>$155</a:t>
                      </a:r>
                      <a:endParaRPr lang="en-US"/>
                    </a:p>
                  </a:txBody>
                  <a:tcPr marL="9525" marR="9525" marT="9525" anchor="ctr">
                    <a:lnL>
                      <a:noFill/>
                    </a:lnL>
                    <a:lnR>
                      <a:noFill/>
                    </a:lnR>
                    <a:lnT>
                      <a:noFill/>
                    </a:lnT>
                    <a:lnB>
                      <a:noFill/>
                    </a:lnB>
                    <a:solidFill>
                      <a:srgbClr val="FA7878">
                        <a:alpha val="81000"/>
                      </a:srgbClr>
                    </a:solidFill>
                  </a:tcPr>
                </a:tc>
                <a:tc>
                  <a:txBody>
                    <a:bodyPr/>
                    <a:lstStyle/>
                    <a:p>
                      <a:pPr algn="ctr" fontAlgn="ctr">
                        <a:buNone/>
                      </a:pPr>
                      <a:r>
                        <a:rPr lang="en-US" sz="1400" b="0" i="0" u="none" strike="noStrike">
                          <a:effectLst/>
                          <a:latin typeface="Aptos"/>
                        </a:rPr>
                        <a:t>$169</a:t>
                      </a:r>
                      <a:endParaRPr lang="en-US"/>
                    </a:p>
                  </a:txBody>
                  <a:tcPr marL="9525" marR="9525" marT="9525" anchor="ctr">
                    <a:lnL>
                      <a:noFill/>
                    </a:lnL>
                    <a:lnR>
                      <a:noFill/>
                    </a:lnR>
                    <a:lnT>
                      <a:noFill/>
                    </a:lnT>
                    <a:lnB>
                      <a:noFill/>
                    </a:lnB>
                    <a:solidFill>
                      <a:srgbClr val="FA7878">
                        <a:alpha val="81000"/>
                      </a:srgbClr>
                    </a:solidFill>
                  </a:tcPr>
                </a:tc>
                <a:extLst>
                  <a:ext uri="{0D108BD9-81ED-4DB2-BD59-A6C34878D82A}">
                    <a16:rowId xmlns:a16="http://schemas.microsoft.com/office/drawing/2014/main" val="1094782494"/>
                  </a:ext>
                </a:extLst>
              </a:tr>
            </a:tbl>
          </a:graphicData>
        </a:graphic>
      </p:graphicFrame>
    </p:spTree>
    <p:extLst>
      <p:ext uri="{BB962C8B-B14F-4D97-AF65-F5344CB8AC3E}">
        <p14:creationId xmlns:p14="http://schemas.microsoft.com/office/powerpoint/2010/main" val="14276019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534177-9255-A6E2-BE7B-75CA84CCD719}"/>
            </a:ext>
          </a:extLst>
        </p:cNvPr>
        <p:cNvGrpSpPr/>
        <p:nvPr/>
      </p:nvGrpSpPr>
      <p:grpSpPr>
        <a:xfrm>
          <a:off x="0" y="0"/>
          <a:ext cx="0" cy="0"/>
          <a:chOff x="0" y="0"/>
          <a:chExt cx="0" cy="0"/>
        </a:xfrm>
      </p:grpSpPr>
      <p:graphicFrame>
        <p:nvGraphicFramePr>
          <p:cNvPr id="16" name="think-cell data - do not delete" hidden="1">
            <a:extLst>
              <a:ext uri="{FF2B5EF4-FFF2-40B4-BE49-F238E27FC236}">
                <a16:creationId xmlns:a16="http://schemas.microsoft.com/office/drawing/2014/main" id="{0C57A103-4435-3CC9-2F6F-87AC4554466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21" imgH="420" progId="TCLayout.ActiveDocument.1">
                  <p:embed/>
                </p:oleObj>
              </mc:Choice>
              <mc:Fallback>
                <p:oleObj name="think-cell Slide" r:id="rId4" imgW="421" imgH="420" progId="TCLayout.ActiveDocument.1">
                  <p:embed/>
                  <p:pic>
                    <p:nvPicPr>
                      <p:cNvPr id="16" name="think-cell data - do not delete" hidden="1">
                        <a:extLst>
                          <a:ext uri="{FF2B5EF4-FFF2-40B4-BE49-F238E27FC236}">
                            <a16:creationId xmlns:a16="http://schemas.microsoft.com/office/drawing/2014/main" id="{0C57A103-4435-3CC9-2F6F-87AC4554466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Title 6">
            <a:extLst>
              <a:ext uri="{FF2B5EF4-FFF2-40B4-BE49-F238E27FC236}">
                <a16:creationId xmlns:a16="http://schemas.microsoft.com/office/drawing/2014/main" id="{DE7FEF6F-709E-CA78-D12D-87221B652AD4}"/>
              </a:ext>
            </a:extLst>
          </p:cNvPr>
          <p:cNvSpPr>
            <a:spLocks noGrp="1"/>
          </p:cNvSpPr>
          <p:nvPr>
            <p:ph type="title" idx="4294967295"/>
          </p:nvPr>
        </p:nvSpPr>
        <p:spPr>
          <a:xfrm>
            <a:off x="417689" y="236235"/>
            <a:ext cx="10726738" cy="637097"/>
          </a:xfrm>
        </p:spPr>
        <p:txBody>
          <a:bodyPr vert="horz"/>
          <a:lstStyle/>
          <a:p>
            <a:r>
              <a:rPr lang="en-US" sz="2300">
                <a:solidFill>
                  <a:schemeClr val="tx1"/>
                </a:solidFill>
                <a:latin typeface="Arial Nova Cond"/>
              </a:rPr>
              <a:t>Steady cash generation and scale advantages, offset by near-term housing headwinds, suggest HD should be valued at $235 per share, 30% below its current price</a:t>
            </a:r>
          </a:p>
        </p:txBody>
      </p:sp>
      <p:sp>
        <p:nvSpPr>
          <p:cNvPr id="8" name="Text Placeholder 7">
            <a:extLst>
              <a:ext uri="{FF2B5EF4-FFF2-40B4-BE49-F238E27FC236}">
                <a16:creationId xmlns:a16="http://schemas.microsoft.com/office/drawing/2014/main" id="{46AA1962-82FA-5923-7532-232E1A0B69A2}"/>
              </a:ext>
            </a:extLst>
          </p:cNvPr>
          <p:cNvSpPr>
            <a:spLocks noGrp="1"/>
          </p:cNvSpPr>
          <p:nvPr>
            <p:ph type="body" sz="quarter" idx="4294967295"/>
          </p:nvPr>
        </p:nvSpPr>
        <p:spPr>
          <a:xfrm>
            <a:off x="420317" y="2338158"/>
            <a:ext cx="3007787" cy="1142488"/>
          </a:xfrm>
          <a:solidFill>
            <a:srgbClr val="F96302"/>
          </a:solidFill>
          <a:ln w="28575">
            <a:solidFill>
              <a:schemeClr val="tx1"/>
            </a:solidFill>
          </a:ln>
        </p:spPr>
        <p:txBody>
          <a:bodyPr vert="horz" wrap="square" lIns="0" tIns="0" rIns="0" bIns="0" rtlCol="0" anchor="ctr">
            <a:noAutofit/>
          </a:bodyPr>
          <a:lstStyle/>
          <a:p>
            <a:pPr marL="0" indent="0" algn="ctr">
              <a:buNone/>
            </a:pPr>
            <a:r>
              <a:rPr lang="en-US" b="1">
                <a:solidFill>
                  <a:schemeClr val="bg1"/>
                </a:solidFill>
                <a:latin typeface="Arial Nova"/>
              </a:rPr>
              <a:t>Pro Ecosystem Anchors Revenue Growth</a:t>
            </a:r>
          </a:p>
        </p:txBody>
      </p:sp>
      <p:sp>
        <p:nvSpPr>
          <p:cNvPr id="9" name="Content Placeholder 8">
            <a:extLst>
              <a:ext uri="{FF2B5EF4-FFF2-40B4-BE49-F238E27FC236}">
                <a16:creationId xmlns:a16="http://schemas.microsoft.com/office/drawing/2014/main" id="{91B1C2F1-84E6-45EE-6247-D40E932DFC35}"/>
              </a:ext>
            </a:extLst>
          </p:cNvPr>
          <p:cNvSpPr>
            <a:spLocks noGrp="1"/>
          </p:cNvSpPr>
          <p:nvPr>
            <p:ph sz="quarter" idx="4294967295"/>
          </p:nvPr>
        </p:nvSpPr>
        <p:spPr>
          <a:xfrm>
            <a:off x="3607759" y="3814481"/>
            <a:ext cx="8483600" cy="1170626"/>
          </a:xfrm>
        </p:spPr>
        <p:txBody>
          <a:bodyPr/>
          <a:lstStyle/>
          <a:p>
            <a:pPr>
              <a:buFont typeface="Wingdings" panose="020B0004020202020204" pitchFamily="34" charset="0"/>
              <a:buChar char="§"/>
            </a:pPr>
            <a:r>
              <a:rPr lang="en-US" sz="1600">
                <a:solidFill>
                  <a:srgbClr val="404040"/>
                </a:solidFill>
                <a:latin typeface="Arial Nova"/>
                <a:cs typeface="Arial"/>
              </a:rPr>
              <a:t>HD's scale, private brands, and omnichannel logistics drive industry-leading profitability: gross margin </a:t>
            </a:r>
            <a:r>
              <a:rPr lang="en-US" sz="1600" b="1">
                <a:solidFill>
                  <a:schemeClr val="tx1"/>
                </a:solidFill>
                <a:latin typeface="Arial Nova"/>
                <a:cs typeface="Arial"/>
              </a:rPr>
              <a:t>~33%</a:t>
            </a:r>
            <a:r>
              <a:rPr lang="en-US" sz="1600">
                <a:solidFill>
                  <a:srgbClr val="404040"/>
                </a:solidFill>
                <a:latin typeface="Arial Nova"/>
                <a:cs typeface="Arial"/>
              </a:rPr>
              <a:t>, EBIT margin </a:t>
            </a:r>
            <a:r>
              <a:rPr lang="en-US" sz="1600" b="1">
                <a:solidFill>
                  <a:schemeClr val="tx1"/>
                </a:solidFill>
                <a:latin typeface="Arial Nova"/>
                <a:cs typeface="Arial"/>
              </a:rPr>
              <a:t>~12%</a:t>
            </a:r>
            <a:r>
              <a:rPr lang="en-US" sz="1600">
                <a:solidFill>
                  <a:srgbClr val="404040"/>
                </a:solidFill>
                <a:latin typeface="Arial Nova"/>
                <a:cs typeface="Arial"/>
              </a:rPr>
              <a:t>, and ROIC </a:t>
            </a:r>
            <a:r>
              <a:rPr lang="en-US" sz="1600" b="1">
                <a:solidFill>
                  <a:schemeClr val="tx1"/>
                </a:solidFill>
                <a:latin typeface="Arial Nova"/>
                <a:cs typeface="Arial"/>
              </a:rPr>
              <a:t>~18%</a:t>
            </a:r>
            <a:endParaRPr lang="en-US"/>
          </a:p>
          <a:p>
            <a:pPr>
              <a:buFont typeface="Wingdings" panose="020B0004020202020204" pitchFamily="34" charset="0"/>
              <a:buChar char="§"/>
            </a:pPr>
            <a:r>
              <a:rPr lang="en-US" sz="1600">
                <a:latin typeface="Arial Nova"/>
                <a:cs typeface="Arial"/>
              </a:rPr>
              <a:t>Private label brands and centralized procurement allow HD to hold COGS stable even as rivals face supply-chain pressure, supporting the gross margin assumption</a:t>
            </a:r>
          </a:p>
          <a:p>
            <a:pPr>
              <a:buFont typeface="Wingdings" panose="020B0004020202020204" pitchFamily="34" charset="0"/>
              <a:buChar char="§"/>
            </a:pPr>
            <a:endParaRPr lang="en-US"/>
          </a:p>
          <a:p>
            <a:pPr>
              <a:buFont typeface="Wingdings" panose="020B0004020202020204" pitchFamily="34" charset="0"/>
              <a:buChar char="§"/>
            </a:pPr>
            <a:endParaRPr lang="en-US"/>
          </a:p>
        </p:txBody>
      </p:sp>
      <p:sp>
        <p:nvSpPr>
          <p:cNvPr id="10" name="Text Placeholder 9">
            <a:extLst>
              <a:ext uri="{FF2B5EF4-FFF2-40B4-BE49-F238E27FC236}">
                <a16:creationId xmlns:a16="http://schemas.microsoft.com/office/drawing/2014/main" id="{60672CB8-FF06-DC7E-D366-312E8E1A6067}"/>
              </a:ext>
            </a:extLst>
          </p:cNvPr>
          <p:cNvSpPr>
            <a:spLocks noGrp="1"/>
          </p:cNvSpPr>
          <p:nvPr>
            <p:ph type="body" sz="quarter" idx="4294967295"/>
          </p:nvPr>
        </p:nvSpPr>
        <p:spPr>
          <a:xfrm>
            <a:off x="399878" y="3718152"/>
            <a:ext cx="3005392" cy="1143006"/>
          </a:xfrm>
          <a:solidFill>
            <a:srgbClr val="F96302"/>
          </a:solidFill>
          <a:ln w="28575">
            <a:solidFill>
              <a:schemeClr val="tx1"/>
            </a:solidFill>
          </a:ln>
        </p:spPr>
        <p:txBody>
          <a:bodyPr vert="horz" lIns="0" tIns="0" rIns="0" bIns="0" rtlCol="0" anchor="ctr">
            <a:noAutofit/>
          </a:bodyPr>
          <a:lstStyle/>
          <a:p>
            <a:pPr marL="0" indent="0" algn="ctr">
              <a:buNone/>
            </a:pPr>
            <a:r>
              <a:rPr lang="en-US" b="1">
                <a:solidFill>
                  <a:schemeClr val="bg1"/>
                </a:solidFill>
                <a:latin typeface="Arial Nova"/>
              </a:rPr>
              <a:t>Scale and Efficiency Defends Margins</a:t>
            </a:r>
          </a:p>
        </p:txBody>
      </p:sp>
      <p:sp>
        <p:nvSpPr>
          <p:cNvPr id="11" name="Text Placeholder 10">
            <a:extLst>
              <a:ext uri="{FF2B5EF4-FFF2-40B4-BE49-F238E27FC236}">
                <a16:creationId xmlns:a16="http://schemas.microsoft.com/office/drawing/2014/main" id="{83669EA0-CA4C-568C-BF5E-9970353D7A8A}"/>
              </a:ext>
            </a:extLst>
          </p:cNvPr>
          <p:cNvSpPr>
            <a:spLocks noGrp="1"/>
          </p:cNvSpPr>
          <p:nvPr>
            <p:ph type="body" sz="quarter" idx="4294967295"/>
          </p:nvPr>
        </p:nvSpPr>
        <p:spPr>
          <a:xfrm>
            <a:off x="422983" y="1030339"/>
            <a:ext cx="3013081" cy="1140068"/>
          </a:xfrm>
          <a:solidFill>
            <a:srgbClr val="F96302"/>
          </a:solidFill>
          <a:ln w="28575">
            <a:solidFill>
              <a:schemeClr val="tx1"/>
            </a:solidFill>
          </a:ln>
        </p:spPr>
        <p:txBody>
          <a:bodyPr vert="horz" lIns="0" tIns="0" rIns="0" bIns="0" rtlCol="0" anchor="ctr">
            <a:noAutofit/>
          </a:bodyPr>
          <a:lstStyle/>
          <a:p>
            <a:pPr marL="0" indent="0" algn="ctr">
              <a:buNone/>
            </a:pPr>
            <a:r>
              <a:rPr lang="en-US" b="1">
                <a:solidFill>
                  <a:schemeClr val="bg1"/>
                </a:solidFill>
                <a:latin typeface="Arial Nova"/>
              </a:rPr>
              <a:t>Macro and Housing Uncertainty</a:t>
            </a:r>
            <a:endParaRPr lang="en-US">
              <a:solidFill>
                <a:schemeClr val="bg1"/>
              </a:solidFill>
            </a:endParaRPr>
          </a:p>
        </p:txBody>
      </p:sp>
      <p:sp>
        <p:nvSpPr>
          <p:cNvPr id="13" name="Content Placeholder 12">
            <a:extLst>
              <a:ext uri="{FF2B5EF4-FFF2-40B4-BE49-F238E27FC236}">
                <a16:creationId xmlns:a16="http://schemas.microsoft.com/office/drawing/2014/main" id="{02A935CB-1C13-2B15-833F-9E73B3D6FE8A}"/>
              </a:ext>
            </a:extLst>
          </p:cNvPr>
          <p:cNvSpPr>
            <a:spLocks noGrp="1"/>
          </p:cNvSpPr>
          <p:nvPr>
            <p:ph sz="quarter" idx="4294967295"/>
          </p:nvPr>
        </p:nvSpPr>
        <p:spPr>
          <a:xfrm>
            <a:off x="3607759" y="2418717"/>
            <a:ext cx="8483600" cy="1061829"/>
          </a:xfrm>
        </p:spPr>
        <p:txBody>
          <a:bodyPr/>
          <a:lstStyle/>
          <a:p>
            <a:pPr>
              <a:buFont typeface="Wingdings" panose="020B0004020202020204" pitchFamily="34" charset="0"/>
              <a:buChar char="§"/>
            </a:pPr>
            <a:r>
              <a:rPr lang="en-US" sz="1600">
                <a:latin typeface="Arial Nova"/>
                <a:cs typeface="Arial"/>
              </a:rPr>
              <a:t>Pro customers generate larger and more frequent purchases than DIY customers, providing a stable </a:t>
            </a:r>
            <a:r>
              <a:rPr lang="en-US" sz="1600">
                <a:solidFill>
                  <a:srgbClr val="404040"/>
                </a:solidFill>
                <a:latin typeface="Arial Nova"/>
                <a:cs typeface="Arial"/>
              </a:rPr>
              <a:t>source </a:t>
            </a:r>
            <a:r>
              <a:rPr lang="en-US" sz="1600">
                <a:latin typeface="Arial Nova"/>
                <a:cs typeface="Arial"/>
              </a:rPr>
              <a:t>of </a:t>
            </a:r>
            <a:r>
              <a:rPr lang="en-US" sz="1600" b="1">
                <a:solidFill>
                  <a:schemeClr val="tx1"/>
                </a:solidFill>
                <a:latin typeface="Arial Nova"/>
                <a:cs typeface="Arial"/>
              </a:rPr>
              <a:t>recurring revenue</a:t>
            </a:r>
            <a:endParaRPr lang="en-US" sz="1600">
              <a:solidFill>
                <a:schemeClr val="tx1"/>
              </a:solidFill>
              <a:latin typeface="Arial Nova"/>
              <a:cs typeface="Arial"/>
            </a:endParaRPr>
          </a:p>
          <a:p>
            <a:pPr>
              <a:buFont typeface="Wingdings" panose="020B0004020202020204" pitchFamily="34" charset="0"/>
              <a:buChar char="§"/>
            </a:pPr>
            <a:r>
              <a:rPr lang="en-US" sz="1600">
                <a:latin typeface="Arial Nova"/>
                <a:ea typeface="+mn-lt"/>
                <a:cs typeface="Arial"/>
              </a:rPr>
              <a:t>Investments in delivery</a:t>
            </a:r>
            <a:r>
              <a:rPr lang="en-US" sz="1600">
                <a:latin typeface="Arial Nova"/>
                <a:cs typeface="Arial"/>
              </a:rPr>
              <a:t>, </a:t>
            </a:r>
            <a:r>
              <a:rPr lang="en-US" sz="1600">
                <a:latin typeface="Arial Nova"/>
                <a:ea typeface="+mn-lt"/>
                <a:cs typeface="Arial"/>
              </a:rPr>
              <a:t>fulfillment</a:t>
            </a:r>
            <a:r>
              <a:rPr lang="en-US" sz="1600">
                <a:latin typeface="Arial Nova"/>
                <a:cs typeface="Arial"/>
              </a:rPr>
              <a:t>, and </a:t>
            </a:r>
            <a:r>
              <a:rPr lang="en-US" sz="1600">
                <a:latin typeface="Arial Nova"/>
                <a:ea typeface="+mn-lt"/>
                <a:cs typeface="Arial"/>
              </a:rPr>
              <a:t>trade-focused services strengthen customer loyalty and help Home Depot capture a </a:t>
            </a:r>
            <a:r>
              <a:rPr lang="en-US" sz="1600" b="1">
                <a:solidFill>
                  <a:schemeClr val="tx1"/>
                </a:solidFill>
                <a:latin typeface="Arial Nova"/>
                <a:ea typeface="+mn-lt"/>
                <a:cs typeface="Arial"/>
              </a:rPr>
              <a:t>greater share of professional spending</a:t>
            </a:r>
            <a:endParaRPr lang="en-US" b="1">
              <a:solidFill>
                <a:schemeClr val="tx1"/>
              </a:solidFill>
              <a:latin typeface="Arial Nova"/>
            </a:endParaRPr>
          </a:p>
        </p:txBody>
      </p:sp>
      <p:sp>
        <p:nvSpPr>
          <p:cNvPr id="14" name="Content Placeholder 13">
            <a:extLst>
              <a:ext uri="{FF2B5EF4-FFF2-40B4-BE49-F238E27FC236}">
                <a16:creationId xmlns:a16="http://schemas.microsoft.com/office/drawing/2014/main" id="{A2950BAB-AC67-2369-D13A-07A3878488F7}"/>
              </a:ext>
            </a:extLst>
          </p:cNvPr>
          <p:cNvSpPr>
            <a:spLocks noGrp="1"/>
          </p:cNvSpPr>
          <p:nvPr>
            <p:ph sz="quarter" idx="4294967295"/>
          </p:nvPr>
        </p:nvSpPr>
        <p:spPr>
          <a:xfrm>
            <a:off x="3607759" y="1075453"/>
            <a:ext cx="8483600" cy="1092607"/>
          </a:xfrm>
        </p:spPr>
        <p:txBody>
          <a:bodyPr/>
          <a:lstStyle/>
          <a:p>
            <a:pPr>
              <a:buFont typeface="Wingdings" panose="020B0004020202020204" pitchFamily="34" charset="0"/>
              <a:buChar char="§"/>
            </a:pPr>
            <a:r>
              <a:rPr lang="en-US" sz="1600">
                <a:latin typeface="Arial Nova"/>
              </a:rPr>
              <a:t>Higher mortgage rates and low housing turnover have frozen big-ticket, debt-financed remodels, causing consumers to hold off on large projects</a:t>
            </a:r>
            <a:endParaRPr lang="en-US">
              <a:latin typeface="Arial Nova"/>
            </a:endParaRPr>
          </a:p>
          <a:p>
            <a:pPr>
              <a:buFont typeface="Wingdings" panose="020B0004020202020204" pitchFamily="34" charset="0"/>
              <a:buChar char="§"/>
            </a:pPr>
            <a:r>
              <a:rPr lang="en-US" sz="1600">
                <a:latin typeface="Arial Nova"/>
              </a:rPr>
              <a:t>Housing turnover has declined to a </a:t>
            </a:r>
            <a:r>
              <a:rPr lang="en-US" sz="1600" b="1">
                <a:solidFill>
                  <a:schemeClr val="tx1"/>
                </a:solidFill>
                <a:latin typeface="Arial Nova"/>
              </a:rPr>
              <a:t>30-year low</a:t>
            </a:r>
            <a:r>
              <a:rPr lang="en-US" sz="1600">
                <a:latin typeface="Arial Nova"/>
              </a:rPr>
              <a:t>, with recent coverage still proving the market to be subdued with turnover far below pre-pandemic norms</a:t>
            </a:r>
          </a:p>
        </p:txBody>
      </p:sp>
      <p:sp>
        <p:nvSpPr>
          <p:cNvPr id="15" name="Content Placeholder 14">
            <a:extLst>
              <a:ext uri="{FF2B5EF4-FFF2-40B4-BE49-F238E27FC236}">
                <a16:creationId xmlns:a16="http://schemas.microsoft.com/office/drawing/2014/main" id="{C62A2208-A688-64F0-0B9B-16EC020E6429}"/>
              </a:ext>
            </a:extLst>
          </p:cNvPr>
          <p:cNvSpPr>
            <a:spLocks noGrp="1"/>
          </p:cNvSpPr>
          <p:nvPr>
            <p:ph sz="quarter" idx="4294967295"/>
          </p:nvPr>
        </p:nvSpPr>
        <p:spPr>
          <a:xfrm>
            <a:off x="3607759" y="5156886"/>
            <a:ext cx="8483600" cy="1278384"/>
          </a:xfrm>
        </p:spPr>
        <p:txBody>
          <a:bodyPr/>
          <a:lstStyle/>
          <a:p>
            <a:pPr>
              <a:buFont typeface="Wingdings" panose="020B0004020202020204" pitchFamily="34" charset="0"/>
              <a:buChar char="§"/>
            </a:pPr>
            <a:r>
              <a:rPr lang="en-US" sz="1600">
                <a:latin typeface="Arial Nova"/>
              </a:rPr>
              <a:t>Our DCF values HD at </a:t>
            </a:r>
            <a:r>
              <a:rPr lang="en-US" sz="1600" b="1">
                <a:solidFill>
                  <a:schemeClr val="tx1"/>
                </a:solidFill>
                <a:latin typeface="Arial Nova"/>
              </a:rPr>
              <a:t>$</a:t>
            </a:r>
            <a:r>
              <a:rPr lang="en-US" b="1">
                <a:solidFill>
                  <a:schemeClr val="tx1"/>
                </a:solidFill>
                <a:latin typeface="Arial Nova"/>
              </a:rPr>
              <a:t>235</a:t>
            </a:r>
            <a:r>
              <a:rPr lang="en-US" sz="1600" b="1">
                <a:solidFill>
                  <a:schemeClr val="tx1"/>
                </a:solidFill>
                <a:latin typeface="Arial Nova"/>
              </a:rPr>
              <a:t> per share</a:t>
            </a:r>
            <a:r>
              <a:rPr lang="en-US" sz="1600">
                <a:latin typeface="Arial Nova"/>
              </a:rPr>
              <a:t> – </a:t>
            </a:r>
            <a:r>
              <a:rPr lang="en-US" sz="1600" b="1">
                <a:solidFill>
                  <a:schemeClr val="tx1"/>
                </a:solidFill>
                <a:latin typeface="Arial Nova"/>
              </a:rPr>
              <a:t>30%</a:t>
            </a:r>
            <a:r>
              <a:rPr lang="en-US" sz="1600">
                <a:latin typeface="Arial Nova"/>
              </a:rPr>
              <a:t> lower than the </a:t>
            </a:r>
            <a:r>
              <a:rPr lang="en-US" sz="1600" b="1">
                <a:solidFill>
                  <a:schemeClr val="tx1"/>
                </a:solidFill>
                <a:latin typeface="Arial Nova"/>
              </a:rPr>
              <a:t>$334 current market price</a:t>
            </a:r>
            <a:r>
              <a:rPr lang="en-US" sz="1600">
                <a:latin typeface="Arial Nova"/>
              </a:rPr>
              <a:t>, implying stronger</a:t>
            </a:r>
            <a:r>
              <a:rPr lang="en-US">
                <a:latin typeface="Arial Nova"/>
              </a:rPr>
              <a:t> </a:t>
            </a:r>
            <a:r>
              <a:rPr lang="en-US" sz="1600">
                <a:latin typeface="Arial Nova"/>
              </a:rPr>
              <a:t>long-term growth than our model supports</a:t>
            </a:r>
            <a:endParaRPr lang="en-US"/>
          </a:p>
          <a:p>
            <a:pPr>
              <a:buFont typeface="Wingdings" panose="020B0004020202020204" pitchFamily="34" charset="0"/>
              <a:buChar char="§"/>
            </a:pPr>
            <a:r>
              <a:rPr lang="en-US" sz="1600">
                <a:latin typeface="Arial Nova"/>
                <a:ea typeface="+mn-lt"/>
                <a:cs typeface="+mn-lt"/>
              </a:rPr>
              <a:t>The current share price appears to fully price in future growth opportunities, offering limited upside while leaving investors vulnerable to macroeconomic risks</a:t>
            </a:r>
            <a:endParaRPr lang="en-US" sz="1600">
              <a:latin typeface="Arial Nova"/>
            </a:endParaRPr>
          </a:p>
          <a:p>
            <a:pPr>
              <a:buFont typeface="Wingdings" panose="020B0004020202020204" pitchFamily="34" charset="0"/>
              <a:buChar char="§"/>
            </a:pPr>
            <a:endParaRPr lang="en-US" sz="1600"/>
          </a:p>
        </p:txBody>
      </p:sp>
      <p:pic>
        <p:nvPicPr>
          <p:cNvPr id="4" name="Picture 3">
            <a:extLst>
              <a:ext uri="{FF2B5EF4-FFF2-40B4-BE49-F238E27FC236}">
                <a16:creationId xmlns:a16="http://schemas.microsoft.com/office/drawing/2014/main" id="{8F0AA587-25B7-1082-5E62-E925D7B0CD3E}"/>
              </a:ext>
            </a:extLst>
          </p:cNvPr>
          <p:cNvPicPr>
            <a:picLocks noChangeAspect="1"/>
          </p:cNvPicPr>
          <p:nvPr/>
        </p:nvPicPr>
        <p:blipFill>
          <a:blip r:embed="rId6"/>
          <a:stretch>
            <a:fillRect/>
          </a:stretch>
        </p:blipFill>
        <p:spPr>
          <a:xfrm>
            <a:off x="11144528" y="238218"/>
            <a:ext cx="689315" cy="699858"/>
          </a:xfrm>
          <a:prstGeom prst="rect">
            <a:avLst/>
          </a:prstGeom>
          <a:ln w="28575">
            <a:solidFill>
              <a:schemeClr val="tx1"/>
            </a:solidFill>
          </a:ln>
        </p:spPr>
      </p:pic>
      <p:sp>
        <p:nvSpPr>
          <p:cNvPr id="5" name="Text Placeholder 10">
            <a:extLst>
              <a:ext uri="{FF2B5EF4-FFF2-40B4-BE49-F238E27FC236}">
                <a16:creationId xmlns:a16="http://schemas.microsoft.com/office/drawing/2014/main" id="{35F8A106-FE1C-295D-70B6-41BE4346C8B8}"/>
              </a:ext>
            </a:extLst>
          </p:cNvPr>
          <p:cNvSpPr txBox="1">
            <a:spLocks/>
          </p:cNvSpPr>
          <p:nvPr/>
        </p:nvSpPr>
        <p:spPr>
          <a:xfrm>
            <a:off x="397856" y="5126529"/>
            <a:ext cx="3006985" cy="1140068"/>
          </a:xfrm>
          <a:prstGeom prst="rect">
            <a:avLst/>
          </a:prstGeom>
          <a:solidFill>
            <a:srgbClr val="F96302"/>
          </a:solidFill>
          <a:ln w="28575">
            <a:solidFill>
              <a:schemeClr val="tx1"/>
            </a:solidFill>
          </a:ln>
        </p:spPr>
        <p:txBody>
          <a:bodyPr vert="horz" lIns="0" tIns="0" rIns="0" bIns="0" rtlCol="0" anchor="ctr">
            <a:noAutofit/>
          </a:bodyPr>
          <a:lstStyle>
            <a:lvl1pPr marL="182880" indent="-182880" algn="l" defTabSz="914400" rtl="0" eaLnBrk="1" latinLnBrk="0" hangingPunct="1">
              <a:lnSpc>
                <a:spcPct val="100000"/>
              </a:lnSpc>
              <a:spcBef>
                <a:spcPts val="0"/>
              </a:spcBef>
              <a:spcAft>
                <a:spcPts val="600"/>
              </a:spcAft>
              <a:buClr>
                <a:schemeClr val="accent1"/>
              </a:buClr>
              <a:buFont typeface="Aptos" panose="020B0004020202020204" pitchFamily="34" charset="0"/>
              <a:buChar char="•"/>
              <a:defRPr lang="en-US" sz="1800" kern="1200" dirty="0">
                <a:solidFill>
                  <a:schemeClr val="tx1">
                    <a:lumMod val="75000"/>
                    <a:lumOff val="25000"/>
                  </a:schemeClr>
                </a:solidFill>
                <a:latin typeface="+mn-lt"/>
                <a:ea typeface="+mn-ea"/>
                <a:cs typeface="+mn-cs"/>
              </a:defRPr>
            </a:lvl1pPr>
            <a:lvl2pPr marL="365760" indent="-182880" algn="l" defTabSz="914400" rtl="0" eaLnBrk="1" latinLnBrk="0" hangingPunct="1">
              <a:lnSpc>
                <a:spcPct val="100000"/>
              </a:lnSpc>
              <a:spcBef>
                <a:spcPts val="0"/>
              </a:spcBef>
              <a:spcAft>
                <a:spcPts val="600"/>
              </a:spcAft>
              <a:buClr>
                <a:schemeClr val="accent1"/>
              </a:buClr>
              <a:buFont typeface="Aptos" panose="020B0004020202020204" pitchFamily="34" charset="0"/>
              <a:buChar char="–"/>
              <a:defRPr lang="en-US" sz="1800" kern="1200" dirty="0">
                <a:solidFill>
                  <a:schemeClr val="tx1">
                    <a:lumMod val="75000"/>
                    <a:lumOff val="25000"/>
                  </a:schemeClr>
                </a:solidFill>
                <a:latin typeface="+mn-lt"/>
                <a:ea typeface="+mn-ea"/>
                <a:cs typeface="+mn-cs"/>
              </a:defRPr>
            </a:lvl2pPr>
            <a:lvl3pPr marL="548640" indent="-182880" algn="l" defTabSz="914400" rtl="0" eaLnBrk="1" latinLnBrk="0" hangingPunct="1">
              <a:lnSpc>
                <a:spcPct val="100000"/>
              </a:lnSpc>
              <a:spcBef>
                <a:spcPts val="0"/>
              </a:spcBef>
              <a:spcAft>
                <a:spcPts val="600"/>
              </a:spcAft>
              <a:buClr>
                <a:schemeClr val="accent1"/>
              </a:buClr>
              <a:buFont typeface="Arial" panose="020B0604020202020204" pitchFamily="34" charset="0"/>
              <a:buChar char="▪"/>
              <a:defRPr lang="en-US" sz="1800" kern="1200" dirty="0">
                <a:solidFill>
                  <a:schemeClr val="tx1">
                    <a:lumMod val="75000"/>
                    <a:lumOff val="25000"/>
                  </a:schemeClr>
                </a:solidFill>
                <a:latin typeface="+mn-lt"/>
                <a:ea typeface="+mn-ea"/>
                <a:cs typeface="+mn-cs"/>
              </a:defRPr>
            </a:lvl3pPr>
            <a:lvl4pPr marL="731520" indent="-182880" algn="l" defTabSz="914400" rtl="0" eaLnBrk="1" latinLnBrk="0" hangingPunct="1">
              <a:lnSpc>
                <a:spcPct val="100000"/>
              </a:lnSpc>
              <a:spcBef>
                <a:spcPts val="0"/>
              </a:spcBef>
              <a:spcAft>
                <a:spcPts val="600"/>
              </a:spcAft>
              <a:buClr>
                <a:schemeClr val="accent1"/>
              </a:buClr>
              <a:buFont typeface="Aptos" panose="020B0004020202020204" pitchFamily="34" charset="0"/>
              <a:buChar char="o"/>
              <a:defRPr lang="en-US" sz="1800" kern="1200" dirty="0">
                <a:solidFill>
                  <a:schemeClr val="tx1">
                    <a:lumMod val="75000"/>
                    <a:lumOff val="25000"/>
                  </a:schemeClr>
                </a:solidFill>
                <a:latin typeface="+mn-lt"/>
                <a:ea typeface="+mn-ea"/>
                <a:cs typeface="+mn-cs"/>
              </a:defRPr>
            </a:lvl4pPr>
            <a:lvl5pPr marL="914400" indent="-182880" algn="l" defTabSz="914400" rtl="0" eaLnBrk="1" latinLnBrk="0" hangingPunct="1">
              <a:lnSpc>
                <a:spcPct val="100000"/>
              </a:lnSpc>
              <a:spcBef>
                <a:spcPts val="0"/>
              </a:spcBef>
              <a:spcAft>
                <a:spcPts val="600"/>
              </a:spcAft>
              <a:buClr>
                <a:schemeClr val="accent1"/>
              </a:buClr>
              <a:buFont typeface="DM Sans" pitchFamily="2" charset="0"/>
              <a:buChar char="&gt;"/>
              <a:defRPr lang="en-US" sz="1800" kern="1200" dirty="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ptos" panose="020B00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ptos" panose="020B00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ptos" panose="020B00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ptos" panose="020B0004020202020204" pitchFamily="34" charset="0"/>
              <a:buChar char="•"/>
              <a:defRPr sz="1800" kern="1200">
                <a:solidFill>
                  <a:schemeClr val="tx1"/>
                </a:solidFill>
                <a:latin typeface="+mn-lt"/>
                <a:ea typeface="+mn-ea"/>
                <a:cs typeface="+mn-cs"/>
              </a:defRPr>
            </a:lvl9pPr>
          </a:lstStyle>
          <a:p>
            <a:pPr marL="0" indent="0" algn="ctr">
              <a:buNone/>
            </a:pPr>
            <a:r>
              <a:rPr lang="en-US" b="1">
                <a:solidFill>
                  <a:schemeClr val="bg1"/>
                </a:solidFill>
                <a:latin typeface="Arial Nova"/>
              </a:rPr>
              <a:t>Currently Overvalued</a:t>
            </a:r>
          </a:p>
        </p:txBody>
      </p:sp>
      <p:sp>
        <p:nvSpPr>
          <p:cNvPr id="3" name="Slide Number Placeholder 4">
            <a:extLst>
              <a:ext uri="{FF2B5EF4-FFF2-40B4-BE49-F238E27FC236}">
                <a16:creationId xmlns:a16="http://schemas.microsoft.com/office/drawing/2014/main" id="{A83863D5-5D52-E629-44FD-F8DF60D606CE}"/>
              </a:ext>
            </a:extLst>
          </p:cNvPr>
          <p:cNvSpPr>
            <a:spLocks noGrp="1"/>
          </p:cNvSpPr>
          <p:nvPr>
            <p:ph type="sldNum" sz="quarter" idx="4"/>
          </p:nvPr>
        </p:nvSpPr>
        <p:spPr>
          <a:xfrm>
            <a:off x="11494905" y="6444376"/>
            <a:ext cx="226416" cy="123111"/>
          </a:xfrm>
        </p:spPr>
        <p:txBody>
          <a:bodyPr>
            <a:normAutofit fontScale="92500" lnSpcReduction="20000"/>
          </a:bodyPr>
          <a:lstStyle/>
          <a:p>
            <a:r>
              <a:rPr lang="en-IN"/>
              <a:t>24</a:t>
            </a:r>
          </a:p>
        </p:txBody>
      </p:sp>
    </p:spTree>
    <p:extLst>
      <p:ext uri="{BB962C8B-B14F-4D97-AF65-F5344CB8AC3E}">
        <p14:creationId xmlns:p14="http://schemas.microsoft.com/office/powerpoint/2010/main" val="18476100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CD95FCA-6A11-13A9-E294-F8DD600663C6}"/>
              </a:ext>
            </a:extLst>
          </p:cNvPr>
          <p:cNvSpPr>
            <a:spLocks noGrp="1"/>
          </p:cNvSpPr>
          <p:nvPr>
            <p:ph type="sldNum" sz="quarter" idx="4"/>
          </p:nvPr>
        </p:nvSpPr>
        <p:spPr/>
        <p:txBody>
          <a:bodyPr>
            <a:normAutofit lnSpcReduction="10000"/>
          </a:bodyPr>
          <a:lstStyle/>
          <a:p>
            <a:pPr>
              <a:lnSpc>
                <a:spcPct val="90000"/>
              </a:lnSpc>
              <a:spcBef>
                <a:spcPts val="1000"/>
              </a:spcBef>
            </a:pPr>
            <a:r>
              <a:rPr lang="en-IN"/>
              <a:t>25</a:t>
            </a:r>
          </a:p>
        </p:txBody>
      </p:sp>
      <p:pic>
        <p:nvPicPr>
          <p:cNvPr id="4" name="Picture 3" descr="A close-up of a logo&#10;&#10;AI-generated content may be incorrect.">
            <a:extLst>
              <a:ext uri="{FF2B5EF4-FFF2-40B4-BE49-F238E27FC236}">
                <a16:creationId xmlns:a16="http://schemas.microsoft.com/office/drawing/2014/main" id="{5858B970-6668-0A6F-039A-1FB499F6CBAD}"/>
              </a:ext>
            </a:extLst>
          </p:cNvPr>
          <p:cNvPicPr>
            <a:picLocks noChangeAspect="1"/>
          </p:cNvPicPr>
          <p:nvPr/>
        </p:nvPicPr>
        <p:blipFill>
          <a:blip r:embed="rId3"/>
          <a:stretch>
            <a:fillRect/>
          </a:stretch>
        </p:blipFill>
        <p:spPr>
          <a:xfrm>
            <a:off x="11144528" y="238218"/>
            <a:ext cx="689315" cy="699858"/>
          </a:xfrm>
          <a:prstGeom prst="rect">
            <a:avLst/>
          </a:prstGeom>
          <a:ln w="28575">
            <a:solidFill>
              <a:schemeClr val="tx1"/>
            </a:solidFill>
          </a:ln>
        </p:spPr>
      </p:pic>
      <p:sp>
        <p:nvSpPr>
          <p:cNvPr id="5" name="TextBox 4">
            <a:extLst>
              <a:ext uri="{FF2B5EF4-FFF2-40B4-BE49-F238E27FC236}">
                <a16:creationId xmlns:a16="http://schemas.microsoft.com/office/drawing/2014/main" id="{36EF5509-96F4-BDEA-6246-9ECE26EADA38}"/>
              </a:ext>
            </a:extLst>
          </p:cNvPr>
          <p:cNvSpPr txBox="1"/>
          <p:nvPr/>
        </p:nvSpPr>
        <p:spPr>
          <a:xfrm>
            <a:off x="689810" y="385011"/>
            <a:ext cx="7940842"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600" b="1">
                <a:latin typeface="Arial Nova Cond"/>
              </a:rPr>
              <a:t>Appendix</a:t>
            </a:r>
          </a:p>
        </p:txBody>
      </p:sp>
      <p:sp>
        <p:nvSpPr>
          <p:cNvPr id="6" name="TextBox 5">
            <a:extLst>
              <a:ext uri="{FF2B5EF4-FFF2-40B4-BE49-F238E27FC236}">
                <a16:creationId xmlns:a16="http://schemas.microsoft.com/office/drawing/2014/main" id="{B8FD00EF-E17D-76DE-B97C-414FA9831389}"/>
              </a:ext>
            </a:extLst>
          </p:cNvPr>
          <p:cNvSpPr txBox="1"/>
          <p:nvPr/>
        </p:nvSpPr>
        <p:spPr>
          <a:xfrm>
            <a:off x="691627" y="1716472"/>
            <a:ext cx="5704034" cy="22467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a:latin typeface="Arial Nova"/>
              </a:rPr>
              <a:t> 3</a:t>
            </a:r>
            <a:r>
              <a:rPr lang="en-US" sz="2800">
                <a:latin typeface="Arial Nova"/>
              </a:rPr>
              <a:t>. Executive Summary</a:t>
            </a:r>
          </a:p>
          <a:p>
            <a:r>
              <a:rPr lang="en-US" sz="2800" b="1">
                <a:latin typeface="Arial Nova"/>
              </a:rPr>
              <a:t> 6</a:t>
            </a:r>
            <a:r>
              <a:rPr lang="en-US" sz="2800">
                <a:latin typeface="Arial Nova"/>
              </a:rPr>
              <a:t>. Federal Funds Rate</a:t>
            </a:r>
          </a:p>
          <a:p>
            <a:r>
              <a:rPr lang="en-US" sz="2800" b="1">
                <a:latin typeface="Arial Nova"/>
              </a:rPr>
              <a:t>14</a:t>
            </a:r>
            <a:r>
              <a:rPr lang="en-US" sz="2800">
                <a:latin typeface="Arial Nova"/>
              </a:rPr>
              <a:t>. Revenue Breakdown</a:t>
            </a:r>
            <a:endParaRPr lang="en-US"/>
          </a:p>
          <a:p>
            <a:r>
              <a:rPr lang="en-US" sz="2800" b="1">
                <a:latin typeface="Arial Nova"/>
              </a:rPr>
              <a:t>20</a:t>
            </a:r>
            <a:r>
              <a:rPr lang="en-US" sz="2800">
                <a:latin typeface="Arial Nova"/>
              </a:rPr>
              <a:t>. DCF Assumptions</a:t>
            </a:r>
          </a:p>
          <a:p>
            <a:r>
              <a:rPr lang="en-US" sz="2800" b="1">
                <a:latin typeface="Arial Nova"/>
              </a:rPr>
              <a:t>21</a:t>
            </a:r>
            <a:r>
              <a:rPr lang="en-US" sz="2800">
                <a:latin typeface="Arial Nova"/>
              </a:rPr>
              <a:t>. Free Cash Flow</a:t>
            </a:r>
          </a:p>
        </p:txBody>
      </p:sp>
    </p:spTree>
    <p:extLst>
      <p:ext uri="{BB962C8B-B14F-4D97-AF65-F5344CB8AC3E}">
        <p14:creationId xmlns:p14="http://schemas.microsoft.com/office/powerpoint/2010/main" val="21020484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think-cell data - do not delete" hidden="1">
            <a:extLst>
              <a:ext uri="{FF2B5EF4-FFF2-40B4-BE49-F238E27FC236}">
                <a16:creationId xmlns:a16="http://schemas.microsoft.com/office/drawing/2014/main" id="{D22441A6-5B2F-1A79-A604-A735B1717F3A}"/>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21" imgH="420" progId="TCLayout.ActiveDocument.1">
                  <p:embed/>
                </p:oleObj>
              </mc:Choice>
              <mc:Fallback>
                <p:oleObj name="think-cell Slide" r:id="rId4" imgW="421" imgH="420" progId="TCLayout.ActiveDocument.1">
                  <p:embed/>
                  <p:pic>
                    <p:nvPicPr>
                      <p:cNvPr id="16" name="think-cell data - do not delete" hidden="1">
                        <a:extLst>
                          <a:ext uri="{FF2B5EF4-FFF2-40B4-BE49-F238E27FC236}">
                            <a16:creationId xmlns:a16="http://schemas.microsoft.com/office/drawing/2014/main" id="{D22441A6-5B2F-1A79-A604-A735B1717F3A}"/>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Title 6">
            <a:extLst>
              <a:ext uri="{FF2B5EF4-FFF2-40B4-BE49-F238E27FC236}">
                <a16:creationId xmlns:a16="http://schemas.microsoft.com/office/drawing/2014/main" id="{732CE66D-083D-1334-9D4D-C2F8118D6FE2}"/>
              </a:ext>
            </a:extLst>
          </p:cNvPr>
          <p:cNvSpPr>
            <a:spLocks noGrp="1"/>
          </p:cNvSpPr>
          <p:nvPr>
            <p:ph type="title" idx="4294967295"/>
          </p:nvPr>
        </p:nvSpPr>
        <p:spPr>
          <a:xfrm>
            <a:off x="417689" y="236235"/>
            <a:ext cx="10726738" cy="637097"/>
          </a:xfrm>
        </p:spPr>
        <p:txBody>
          <a:bodyPr vert="horz"/>
          <a:lstStyle/>
          <a:p>
            <a:r>
              <a:rPr lang="en-US" sz="2300">
                <a:solidFill>
                  <a:schemeClr val="tx1"/>
                </a:solidFill>
                <a:latin typeface="Arial Nova Cond"/>
              </a:rPr>
              <a:t>Steady cash generation and scale advantages, offset by near-term housing headwinds, suggest HD should be valued at $235 per share, 30% below its current price</a:t>
            </a:r>
          </a:p>
        </p:txBody>
      </p:sp>
      <p:sp>
        <p:nvSpPr>
          <p:cNvPr id="8" name="Text Placeholder 7">
            <a:extLst>
              <a:ext uri="{FF2B5EF4-FFF2-40B4-BE49-F238E27FC236}">
                <a16:creationId xmlns:a16="http://schemas.microsoft.com/office/drawing/2014/main" id="{2310253E-86CA-3E94-EA37-986AEE97931C}"/>
              </a:ext>
            </a:extLst>
          </p:cNvPr>
          <p:cNvSpPr>
            <a:spLocks noGrp="1"/>
          </p:cNvSpPr>
          <p:nvPr>
            <p:ph type="body" sz="quarter" idx="4294967295"/>
          </p:nvPr>
        </p:nvSpPr>
        <p:spPr>
          <a:xfrm>
            <a:off x="420317" y="2338158"/>
            <a:ext cx="3007787" cy="1142488"/>
          </a:xfrm>
          <a:solidFill>
            <a:srgbClr val="F96302"/>
          </a:solidFill>
          <a:ln w="28575">
            <a:solidFill>
              <a:schemeClr val="tx1"/>
            </a:solidFill>
          </a:ln>
        </p:spPr>
        <p:txBody>
          <a:bodyPr vert="horz" wrap="square" lIns="0" tIns="0" rIns="0" bIns="0" rtlCol="0" anchor="ctr">
            <a:noAutofit/>
          </a:bodyPr>
          <a:lstStyle/>
          <a:p>
            <a:pPr marL="0" indent="0" algn="ctr">
              <a:buNone/>
            </a:pPr>
            <a:r>
              <a:rPr lang="en-US" b="1">
                <a:solidFill>
                  <a:schemeClr val="bg1"/>
                </a:solidFill>
                <a:latin typeface="Arial Nova"/>
              </a:rPr>
              <a:t>Pro Ecosystem Anchors Revenue Growth</a:t>
            </a:r>
          </a:p>
        </p:txBody>
      </p:sp>
      <p:sp>
        <p:nvSpPr>
          <p:cNvPr id="9" name="Content Placeholder 8">
            <a:extLst>
              <a:ext uri="{FF2B5EF4-FFF2-40B4-BE49-F238E27FC236}">
                <a16:creationId xmlns:a16="http://schemas.microsoft.com/office/drawing/2014/main" id="{73721F1A-86CC-A56F-9217-B6A7D354BA86}"/>
              </a:ext>
            </a:extLst>
          </p:cNvPr>
          <p:cNvSpPr>
            <a:spLocks noGrp="1"/>
          </p:cNvSpPr>
          <p:nvPr>
            <p:ph sz="quarter" idx="4294967295"/>
          </p:nvPr>
        </p:nvSpPr>
        <p:spPr>
          <a:xfrm>
            <a:off x="3607759" y="3814481"/>
            <a:ext cx="8483600" cy="1170626"/>
          </a:xfrm>
        </p:spPr>
        <p:txBody>
          <a:bodyPr/>
          <a:lstStyle/>
          <a:p>
            <a:pPr>
              <a:buFont typeface="Wingdings" panose="020B0004020202020204" pitchFamily="34" charset="0"/>
              <a:buChar char="§"/>
            </a:pPr>
            <a:r>
              <a:rPr lang="en-US" sz="1600">
                <a:solidFill>
                  <a:srgbClr val="404040"/>
                </a:solidFill>
                <a:latin typeface="Arial Nova"/>
                <a:cs typeface="Arial"/>
              </a:rPr>
              <a:t>HD's scale, private brands, and omnichannel logistics drive industry-leading profitability: gross margin </a:t>
            </a:r>
            <a:r>
              <a:rPr lang="en-US" sz="1600" b="1">
                <a:solidFill>
                  <a:schemeClr val="tx1"/>
                </a:solidFill>
                <a:latin typeface="Arial Nova"/>
                <a:cs typeface="Arial"/>
              </a:rPr>
              <a:t>~33%</a:t>
            </a:r>
            <a:r>
              <a:rPr lang="en-US" sz="1600">
                <a:solidFill>
                  <a:srgbClr val="404040"/>
                </a:solidFill>
                <a:latin typeface="Arial Nova"/>
                <a:cs typeface="Arial"/>
              </a:rPr>
              <a:t>, EBIT margin </a:t>
            </a:r>
            <a:r>
              <a:rPr lang="en-US" sz="1600" b="1">
                <a:solidFill>
                  <a:schemeClr val="tx1"/>
                </a:solidFill>
                <a:latin typeface="Arial Nova"/>
                <a:cs typeface="Arial"/>
              </a:rPr>
              <a:t>~12%</a:t>
            </a:r>
            <a:r>
              <a:rPr lang="en-US" sz="1600">
                <a:solidFill>
                  <a:srgbClr val="404040"/>
                </a:solidFill>
                <a:latin typeface="Arial Nova"/>
                <a:cs typeface="Arial"/>
              </a:rPr>
              <a:t>, and ROIC </a:t>
            </a:r>
            <a:r>
              <a:rPr lang="en-US" sz="1600" b="1">
                <a:solidFill>
                  <a:schemeClr val="tx1"/>
                </a:solidFill>
                <a:latin typeface="Arial Nova"/>
                <a:cs typeface="Arial"/>
              </a:rPr>
              <a:t>~18%</a:t>
            </a:r>
            <a:endParaRPr lang="en-US"/>
          </a:p>
          <a:p>
            <a:pPr>
              <a:buFont typeface="Wingdings" panose="020B0004020202020204" pitchFamily="34" charset="0"/>
              <a:buChar char="§"/>
            </a:pPr>
            <a:r>
              <a:rPr lang="en-US" sz="1600">
                <a:latin typeface="Arial Nova"/>
                <a:cs typeface="Arial"/>
              </a:rPr>
              <a:t>Private label brands and centralized procurement allow HD to hold COGS stable even as rivals face supply-chain pressure, supporting the gross margin assumption</a:t>
            </a:r>
          </a:p>
          <a:p>
            <a:pPr>
              <a:buFont typeface="Wingdings" panose="020B0004020202020204" pitchFamily="34" charset="0"/>
              <a:buChar char="§"/>
            </a:pPr>
            <a:endParaRPr lang="en-US"/>
          </a:p>
          <a:p>
            <a:pPr>
              <a:buFont typeface="Wingdings" panose="020B0004020202020204" pitchFamily="34" charset="0"/>
              <a:buChar char="§"/>
            </a:pPr>
            <a:endParaRPr lang="en-US"/>
          </a:p>
        </p:txBody>
      </p:sp>
      <p:sp>
        <p:nvSpPr>
          <p:cNvPr id="10" name="Text Placeholder 9">
            <a:extLst>
              <a:ext uri="{FF2B5EF4-FFF2-40B4-BE49-F238E27FC236}">
                <a16:creationId xmlns:a16="http://schemas.microsoft.com/office/drawing/2014/main" id="{DBA5C38E-8C1B-6817-9550-EB453819A51C}"/>
              </a:ext>
            </a:extLst>
          </p:cNvPr>
          <p:cNvSpPr>
            <a:spLocks noGrp="1"/>
          </p:cNvSpPr>
          <p:nvPr>
            <p:ph type="body" sz="quarter" idx="4294967295"/>
          </p:nvPr>
        </p:nvSpPr>
        <p:spPr>
          <a:xfrm>
            <a:off x="399878" y="3718152"/>
            <a:ext cx="3005392" cy="1143006"/>
          </a:xfrm>
          <a:solidFill>
            <a:srgbClr val="F96302"/>
          </a:solidFill>
          <a:ln w="28575">
            <a:solidFill>
              <a:schemeClr val="tx1"/>
            </a:solidFill>
          </a:ln>
        </p:spPr>
        <p:txBody>
          <a:bodyPr vert="horz" lIns="0" tIns="0" rIns="0" bIns="0" rtlCol="0" anchor="ctr">
            <a:noAutofit/>
          </a:bodyPr>
          <a:lstStyle/>
          <a:p>
            <a:pPr marL="0" indent="0" algn="ctr">
              <a:buNone/>
            </a:pPr>
            <a:r>
              <a:rPr lang="en-US" b="1">
                <a:solidFill>
                  <a:schemeClr val="bg1"/>
                </a:solidFill>
                <a:latin typeface="Arial Nova"/>
              </a:rPr>
              <a:t>Scale and Efficiency Defends Margins</a:t>
            </a:r>
          </a:p>
        </p:txBody>
      </p:sp>
      <p:sp>
        <p:nvSpPr>
          <p:cNvPr id="11" name="Text Placeholder 10">
            <a:extLst>
              <a:ext uri="{FF2B5EF4-FFF2-40B4-BE49-F238E27FC236}">
                <a16:creationId xmlns:a16="http://schemas.microsoft.com/office/drawing/2014/main" id="{716B8449-500B-29C0-A9DE-78905A8330C6}"/>
              </a:ext>
            </a:extLst>
          </p:cNvPr>
          <p:cNvSpPr>
            <a:spLocks noGrp="1"/>
          </p:cNvSpPr>
          <p:nvPr>
            <p:ph type="body" sz="quarter" idx="4294967295"/>
          </p:nvPr>
        </p:nvSpPr>
        <p:spPr>
          <a:xfrm>
            <a:off x="422983" y="1030339"/>
            <a:ext cx="3013081" cy="1140068"/>
          </a:xfrm>
          <a:solidFill>
            <a:srgbClr val="F96302"/>
          </a:solidFill>
          <a:ln w="28575">
            <a:solidFill>
              <a:schemeClr val="tx1"/>
            </a:solidFill>
          </a:ln>
        </p:spPr>
        <p:txBody>
          <a:bodyPr vert="horz" lIns="0" tIns="0" rIns="0" bIns="0" rtlCol="0" anchor="ctr">
            <a:noAutofit/>
          </a:bodyPr>
          <a:lstStyle/>
          <a:p>
            <a:pPr marL="0" indent="0" algn="ctr">
              <a:buNone/>
            </a:pPr>
            <a:r>
              <a:rPr lang="en-US" b="1">
                <a:solidFill>
                  <a:schemeClr val="bg1"/>
                </a:solidFill>
                <a:latin typeface="Arial Nova"/>
              </a:rPr>
              <a:t>Macro and Housing Uncertainty</a:t>
            </a:r>
            <a:endParaRPr lang="en-US">
              <a:solidFill>
                <a:schemeClr val="bg1"/>
              </a:solidFill>
            </a:endParaRPr>
          </a:p>
        </p:txBody>
      </p:sp>
      <p:sp>
        <p:nvSpPr>
          <p:cNvPr id="13" name="Content Placeholder 12">
            <a:extLst>
              <a:ext uri="{FF2B5EF4-FFF2-40B4-BE49-F238E27FC236}">
                <a16:creationId xmlns:a16="http://schemas.microsoft.com/office/drawing/2014/main" id="{EC8AE379-F7E9-80B7-F0BA-917E7C035DBF}"/>
              </a:ext>
            </a:extLst>
          </p:cNvPr>
          <p:cNvSpPr>
            <a:spLocks noGrp="1"/>
          </p:cNvSpPr>
          <p:nvPr>
            <p:ph sz="quarter" idx="4294967295"/>
          </p:nvPr>
        </p:nvSpPr>
        <p:spPr>
          <a:xfrm>
            <a:off x="3607759" y="2418717"/>
            <a:ext cx="8483600" cy="1061829"/>
          </a:xfrm>
        </p:spPr>
        <p:txBody>
          <a:bodyPr/>
          <a:lstStyle/>
          <a:p>
            <a:pPr>
              <a:buFont typeface="Wingdings" panose="020B0004020202020204" pitchFamily="34" charset="0"/>
              <a:buChar char="§"/>
            </a:pPr>
            <a:r>
              <a:rPr lang="en-US" sz="1600">
                <a:latin typeface="Arial Nova"/>
                <a:cs typeface="Arial"/>
              </a:rPr>
              <a:t>Pro customers generate larger and more frequent purchases than DIY customers, providing a stable </a:t>
            </a:r>
            <a:r>
              <a:rPr lang="en-US" sz="1600">
                <a:solidFill>
                  <a:srgbClr val="404040"/>
                </a:solidFill>
                <a:latin typeface="Arial Nova"/>
                <a:cs typeface="Arial"/>
              </a:rPr>
              <a:t>source </a:t>
            </a:r>
            <a:r>
              <a:rPr lang="en-US" sz="1600">
                <a:latin typeface="Arial Nova"/>
                <a:cs typeface="Arial"/>
              </a:rPr>
              <a:t>of </a:t>
            </a:r>
            <a:r>
              <a:rPr lang="en-US" sz="1600" b="1">
                <a:solidFill>
                  <a:schemeClr val="tx1"/>
                </a:solidFill>
                <a:latin typeface="Arial Nova"/>
                <a:cs typeface="Arial"/>
              </a:rPr>
              <a:t>recurring revenue</a:t>
            </a:r>
            <a:endParaRPr lang="en-US" sz="1600">
              <a:solidFill>
                <a:schemeClr val="tx1"/>
              </a:solidFill>
              <a:latin typeface="Arial Nova"/>
              <a:cs typeface="Arial"/>
            </a:endParaRPr>
          </a:p>
          <a:p>
            <a:pPr>
              <a:buFont typeface="Wingdings" panose="020B0004020202020204" pitchFamily="34" charset="0"/>
              <a:buChar char="§"/>
            </a:pPr>
            <a:r>
              <a:rPr lang="en-US" sz="1600">
                <a:latin typeface="Arial Nova"/>
                <a:ea typeface="+mn-lt"/>
                <a:cs typeface="Arial"/>
              </a:rPr>
              <a:t>Investments in delivery</a:t>
            </a:r>
            <a:r>
              <a:rPr lang="en-US" sz="1600">
                <a:latin typeface="Arial Nova"/>
                <a:cs typeface="Arial"/>
              </a:rPr>
              <a:t>, </a:t>
            </a:r>
            <a:r>
              <a:rPr lang="en-US" sz="1600">
                <a:latin typeface="Arial Nova"/>
                <a:ea typeface="+mn-lt"/>
                <a:cs typeface="Arial"/>
              </a:rPr>
              <a:t>fulfillment</a:t>
            </a:r>
            <a:r>
              <a:rPr lang="en-US" sz="1600">
                <a:latin typeface="Arial Nova"/>
                <a:cs typeface="Arial"/>
              </a:rPr>
              <a:t>, and </a:t>
            </a:r>
            <a:r>
              <a:rPr lang="en-US" sz="1600">
                <a:latin typeface="Arial Nova"/>
                <a:ea typeface="+mn-lt"/>
                <a:cs typeface="Arial"/>
              </a:rPr>
              <a:t>trade-focused services strengthen customer loyalty and help Home Depot capture a </a:t>
            </a:r>
            <a:r>
              <a:rPr lang="en-US" sz="1600" b="1">
                <a:solidFill>
                  <a:schemeClr val="tx1"/>
                </a:solidFill>
                <a:latin typeface="Arial Nova"/>
                <a:ea typeface="+mn-lt"/>
                <a:cs typeface="Arial"/>
              </a:rPr>
              <a:t>greater share of professional spending</a:t>
            </a:r>
            <a:endParaRPr lang="en-US" b="1">
              <a:solidFill>
                <a:schemeClr val="tx1"/>
              </a:solidFill>
              <a:latin typeface="Arial Nova"/>
            </a:endParaRPr>
          </a:p>
        </p:txBody>
      </p:sp>
      <p:sp>
        <p:nvSpPr>
          <p:cNvPr id="14" name="Content Placeholder 13">
            <a:extLst>
              <a:ext uri="{FF2B5EF4-FFF2-40B4-BE49-F238E27FC236}">
                <a16:creationId xmlns:a16="http://schemas.microsoft.com/office/drawing/2014/main" id="{3DD8606F-12A0-2623-C71F-C919901FD568}"/>
              </a:ext>
            </a:extLst>
          </p:cNvPr>
          <p:cNvSpPr>
            <a:spLocks noGrp="1"/>
          </p:cNvSpPr>
          <p:nvPr>
            <p:ph sz="quarter" idx="4294967295"/>
          </p:nvPr>
        </p:nvSpPr>
        <p:spPr>
          <a:xfrm>
            <a:off x="3607759" y="1075453"/>
            <a:ext cx="8483600" cy="1092607"/>
          </a:xfrm>
        </p:spPr>
        <p:txBody>
          <a:bodyPr/>
          <a:lstStyle/>
          <a:p>
            <a:pPr>
              <a:buFont typeface="Wingdings" panose="020B0004020202020204" pitchFamily="34" charset="0"/>
              <a:buChar char="§"/>
            </a:pPr>
            <a:r>
              <a:rPr lang="en-US" sz="1600">
                <a:latin typeface="Arial Nova"/>
              </a:rPr>
              <a:t>Higher mortgage rates and low housing turnover have frozen big-ticket, debt-financed remodels, causing consumers to hold off on large projects</a:t>
            </a:r>
            <a:endParaRPr lang="en-US">
              <a:latin typeface="Arial Nova"/>
            </a:endParaRPr>
          </a:p>
          <a:p>
            <a:pPr>
              <a:buFont typeface="Wingdings" panose="020B0004020202020204" pitchFamily="34" charset="0"/>
              <a:buChar char="§"/>
            </a:pPr>
            <a:r>
              <a:rPr lang="en-US" sz="1600">
                <a:latin typeface="Arial Nova"/>
              </a:rPr>
              <a:t>Housing turnover has declined to a </a:t>
            </a:r>
            <a:r>
              <a:rPr lang="en-US" sz="1600" b="1">
                <a:solidFill>
                  <a:schemeClr val="tx1"/>
                </a:solidFill>
                <a:latin typeface="Arial Nova"/>
              </a:rPr>
              <a:t>30-year low</a:t>
            </a:r>
            <a:r>
              <a:rPr lang="en-US" sz="1600">
                <a:latin typeface="Arial Nova"/>
              </a:rPr>
              <a:t>, with recent coverage still proving the market to be subdued with turnover far below pre-pandemic norms</a:t>
            </a:r>
          </a:p>
        </p:txBody>
      </p:sp>
      <p:sp>
        <p:nvSpPr>
          <p:cNvPr id="15" name="Content Placeholder 14">
            <a:extLst>
              <a:ext uri="{FF2B5EF4-FFF2-40B4-BE49-F238E27FC236}">
                <a16:creationId xmlns:a16="http://schemas.microsoft.com/office/drawing/2014/main" id="{143BC852-7499-E9E5-9929-368EBCCA45C4}"/>
              </a:ext>
            </a:extLst>
          </p:cNvPr>
          <p:cNvSpPr>
            <a:spLocks noGrp="1"/>
          </p:cNvSpPr>
          <p:nvPr>
            <p:ph sz="quarter" idx="4294967295"/>
          </p:nvPr>
        </p:nvSpPr>
        <p:spPr>
          <a:xfrm>
            <a:off x="3607759" y="5156886"/>
            <a:ext cx="8483600" cy="1278384"/>
          </a:xfrm>
        </p:spPr>
        <p:txBody>
          <a:bodyPr/>
          <a:lstStyle/>
          <a:p>
            <a:pPr>
              <a:buFont typeface="Wingdings" panose="020B0004020202020204" pitchFamily="34" charset="0"/>
              <a:buChar char="§"/>
            </a:pPr>
            <a:r>
              <a:rPr lang="en-US" sz="1600">
                <a:latin typeface="Arial Nova"/>
              </a:rPr>
              <a:t>Our DCF values HD at </a:t>
            </a:r>
            <a:r>
              <a:rPr lang="en-US" sz="1600" b="1">
                <a:solidFill>
                  <a:schemeClr val="tx1"/>
                </a:solidFill>
                <a:latin typeface="Arial Nova"/>
              </a:rPr>
              <a:t>$</a:t>
            </a:r>
            <a:r>
              <a:rPr lang="en-US" b="1">
                <a:solidFill>
                  <a:schemeClr val="tx1"/>
                </a:solidFill>
                <a:latin typeface="Arial Nova"/>
              </a:rPr>
              <a:t>235</a:t>
            </a:r>
            <a:r>
              <a:rPr lang="en-US" sz="1600" b="1">
                <a:solidFill>
                  <a:schemeClr val="tx1"/>
                </a:solidFill>
                <a:latin typeface="Arial Nova"/>
              </a:rPr>
              <a:t> per share</a:t>
            </a:r>
            <a:r>
              <a:rPr lang="en-US" sz="1600">
                <a:latin typeface="Arial Nova"/>
              </a:rPr>
              <a:t> – </a:t>
            </a:r>
            <a:r>
              <a:rPr lang="en-US" sz="1600" b="1">
                <a:solidFill>
                  <a:schemeClr val="tx1"/>
                </a:solidFill>
                <a:latin typeface="Arial Nova"/>
              </a:rPr>
              <a:t>30%</a:t>
            </a:r>
            <a:r>
              <a:rPr lang="en-US" sz="1600">
                <a:latin typeface="Arial Nova"/>
              </a:rPr>
              <a:t> lower than the </a:t>
            </a:r>
            <a:r>
              <a:rPr lang="en-US" sz="1600" b="1">
                <a:solidFill>
                  <a:schemeClr val="tx1"/>
                </a:solidFill>
                <a:latin typeface="Arial Nova"/>
              </a:rPr>
              <a:t>$334 current market price</a:t>
            </a:r>
            <a:r>
              <a:rPr lang="en-US" sz="1600">
                <a:latin typeface="Arial Nova"/>
              </a:rPr>
              <a:t>, implying stronger</a:t>
            </a:r>
            <a:r>
              <a:rPr lang="en-US">
                <a:latin typeface="Arial Nova"/>
              </a:rPr>
              <a:t> </a:t>
            </a:r>
            <a:r>
              <a:rPr lang="en-US" sz="1600">
                <a:latin typeface="Arial Nova"/>
              </a:rPr>
              <a:t>long-term growth than our model supports</a:t>
            </a:r>
            <a:endParaRPr lang="en-US"/>
          </a:p>
          <a:p>
            <a:pPr>
              <a:buFont typeface="Wingdings" panose="020B0004020202020204" pitchFamily="34" charset="0"/>
              <a:buChar char="§"/>
            </a:pPr>
            <a:r>
              <a:rPr lang="en-US" sz="1600">
                <a:latin typeface="Arial Nova"/>
                <a:ea typeface="+mn-lt"/>
                <a:cs typeface="+mn-lt"/>
              </a:rPr>
              <a:t>The current share price appears to fully price in future growth opportunities, offering limited upside while leaving investors vulnerable to macroeconomic risks</a:t>
            </a:r>
            <a:endParaRPr lang="en-US" sz="1600">
              <a:latin typeface="Arial Nova"/>
            </a:endParaRPr>
          </a:p>
          <a:p>
            <a:pPr>
              <a:buFont typeface="Wingdings" panose="020B0004020202020204" pitchFamily="34" charset="0"/>
              <a:buChar char="§"/>
            </a:pPr>
            <a:endParaRPr lang="en-US" sz="1600"/>
          </a:p>
        </p:txBody>
      </p:sp>
      <p:pic>
        <p:nvPicPr>
          <p:cNvPr id="4" name="Picture 3">
            <a:extLst>
              <a:ext uri="{FF2B5EF4-FFF2-40B4-BE49-F238E27FC236}">
                <a16:creationId xmlns:a16="http://schemas.microsoft.com/office/drawing/2014/main" id="{ACD2DCA8-21F5-6FCC-E933-8DEACAC686EA}"/>
              </a:ext>
            </a:extLst>
          </p:cNvPr>
          <p:cNvPicPr>
            <a:picLocks noChangeAspect="1"/>
          </p:cNvPicPr>
          <p:nvPr/>
        </p:nvPicPr>
        <p:blipFill>
          <a:blip r:embed="rId6"/>
          <a:stretch>
            <a:fillRect/>
          </a:stretch>
        </p:blipFill>
        <p:spPr>
          <a:xfrm>
            <a:off x="11144528" y="238218"/>
            <a:ext cx="689315" cy="699858"/>
          </a:xfrm>
          <a:prstGeom prst="rect">
            <a:avLst/>
          </a:prstGeom>
          <a:ln w="28575">
            <a:solidFill>
              <a:schemeClr val="tx1"/>
            </a:solidFill>
          </a:ln>
        </p:spPr>
      </p:pic>
      <p:sp>
        <p:nvSpPr>
          <p:cNvPr id="5" name="Text Placeholder 10">
            <a:extLst>
              <a:ext uri="{FF2B5EF4-FFF2-40B4-BE49-F238E27FC236}">
                <a16:creationId xmlns:a16="http://schemas.microsoft.com/office/drawing/2014/main" id="{DB224340-51C7-2BC7-34D3-7A1F58CD72D7}"/>
              </a:ext>
            </a:extLst>
          </p:cNvPr>
          <p:cNvSpPr txBox="1">
            <a:spLocks/>
          </p:cNvSpPr>
          <p:nvPr/>
        </p:nvSpPr>
        <p:spPr>
          <a:xfrm>
            <a:off x="397856" y="5126529"/>
            <a:ext cx="3006985" cy="1140068"/>
          </a:xfrm>
          <a:prstGeom prst="rect">
            <a:avLst/>
          </a:prstGeom>
          <a:solidFill>
            <a:srgbClr val="F96302"/>
          </a:solidFill>
          <a:ln w="28575">
            <a:solidFill>
              <a:schemeClr val="tx1"/>
            </a:solidFill>
          </a:ln>
        </p:spPr>
        <p:txBody>
          <a:bodyPr vert="horz" lIns="0" tIns="0" rIns="0" bIns="0" rtlCol="0" anchor="ctr">
            <a:noAutofit/>
          </a:bodyPr>
          <a:lstStyle>
            <a:lvl1pPr marL="182880" indent="-182880" algn="l" defTabSz="914400" rtl="0" eaLnBrk="1" latinLnBrk="0" hangingPunct="1">
              <a:lnSpc>
                <a:spcPct val="100000"/>
              </a:lnSpc>
              <a:spcBef>
                <a:spcPts val="0"/>
              </a:spcBef>
              <a:spcAft>
                <a:spcPts val="600"/>
              </a:spcAft>
              <a:buClr>
                <a:schemeClr val="accent1"/>
              </a:buClr>
              <a:buFont typeface="Aptos" panose="020B0004020202020204" pitchFamily="34" charset="0"/>
              <a:buChar char="•"/>
              <a:defRPr lang="en-US" sz="1800" kern="1200" dirty="0">
                <a:solidFill>
                  <a:schemeClr val="tx1">
                    <a:lumMod val="75000"/>
                    <a:lumOff val="25000"/>
                  </a:schemeClr>
                </a:solidFill>
                <a:latin typeface="+mn-lt"/>
                <a:ea typeface="+mn-ea"/>
                <a:cs typeface="+mn-cs"/>
              </a:defRPr>
            </a:lvl1pPr>
            <a:lvl2pPr marL="365760" indent="-182880" algn="l" defTabSz="914400" rtl="0" eaLnBrk="1" latinLnBrk="0" hangingPunct="1">
              <a:lnSpc>
                <a:spcPct val="100000"/>
              </a:lnSpc>
              <a:spcBef>
                <a:spcPts val="0"/>
              </a:spcBef>
              <a:spcAft>
                <a:spcPts val="600"/>
              </a:spcAft>
              <a:buClr>
                <a:schemeClr val="accent1"/>
              </a:buClr>
              <a:buFont typeface="Aptos" panose="020B0004020202020204" pitchFamily="34" charset="0"/>
              <a:buChar char="–"/>
              <a:defRPr lang="en-US" sz="1800" kern="1200" dirty="0">
                <a:solidFill>
                  <a:schemeClr val="tx1">
                    <a:lumMod val="75000"/>
                    <a:lumOff val="25000"/>
                  </a:schemeClr>
                </a:solidFill>
                <a:latin typeface="+mn-lt"/>
                <a:ea typeface="+mn-ea"/>
                <a:cs typeface="+mn-cs"/>
              </a:defRPr>
            </a:lvl2pPr>
            <a:lvl3pPr marL="548640" indent="-182880" algn="l" defTabSz="914400" rtl="0" eaLnBrk="1" latinLnBrk="0" hangingPunct="1">
              <a:lnSpc>
                <a:spcPct val="100000"/>
              </a:lnSpc>
              <a:spcBef>
                <a:spcPts val="0"/>
              </a:spcBef>
              <a:spcAft>
                <a:spcPts val="600"/>
              </a:spcAft>
              <a:buClr>
                <a:schemeClr val="accent1"/>
              </a:buClr>
              <a:buFont typeface="Arial" panose="020B0604020202020204" pitchFamily="34" charset="0"/>
              <a:buChar char="▪"/>
              <a:defRPr lang="en-US" sz="1800" kern="1200" dirty="0">
                <a:solidFill>
                  <a:schemeClr val="tx1">
                    <a:lumMod val="75000"/>
                    <a:lumOff val="25000"/>
                  </a:schemeClr>
                </a:solidFill>
                <a:latin typeface="+mn-lt"/>
                <a:ea typeface="+mn-ea"/>
                <a:cs typeface="+mn-cs"/>
              </a:defRPr>
            </a:lvl3pPr>
            <a:lvl4pPr marL="731520" indent="-182880" algn="l" defTabSz="914400" rtl="0" eaLnBrk="1" latinLnBrk="0" hangingPunct="1">
              <a:lnSpc>
                <a:spcPct val="100000"/>
              </a:lnSpc>
              <a:spcBef>
                <a:spcPts val="0"/>
              </a:spcBef>
              <a:spcAft>
                <a:spcPts val="600"/>
              </a:spcAft>
              <a:buClr>
                <a:schemeClr val="accent1"/>
              </a:buClr>
              <a:buFont typeface="Aptos" panose="020B0004020202020204" pitchFamily="34" charset="0"/>
              <a:buChar char="o"/>
              <a:defRPr lang="en-US" sz="1800" kern="1200" dirty="0">
                <a:solidFill>
                  <a:schemeClr val="tx1">
                    <a:lumMod val="75000"/>
                    <a:lumOff val="25000"/>
                  </a:schemeClr>
                </a:solidFill>
                <a:latin typeface="+mn-lt"/>
                <a:ea typeface="+mn-ea"/>
                <a:cs typeface="+mn-cs"/>
              </a:defRPr>
            </a:lvl4pPr>
            <a:lvl5pPr marL="914400" indent="-182880" algn="l" defTabSz="914400" rtl="0" eaLnBrk="1" latinLnBrk="0" hangingPunct="1">
              <a:lnSpc>
                <a:spcPct val="100000"/>
              </a:lnSpc>
              <a:spcBef>
                <a:spcPts val="0"/>
              </a:spcBef>
              <a:spcAft>
                <a:spcPts val="600"/>
              </a:spcAft>
              <a:buClr>
                <a:schemeClr val="accent1"/>
              </a:buClr>
              <a:buFont typeface="DM Sans" pitchFamily="2" charset="0"/>
              <a:buChar char="&gt;"/>
              <a:defRPr lang="en-US" sz="1800" kern="1200" dirty="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ptos" panose="020B00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ptos" panose="020B00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ptos" panose="020B00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ptos" panose="020B0004020202020204" pitchFamily="34" charset="0"/>
              <a:buChar char="•"/>
              <a:defRPr sz="1800" kern="1200">
                <a:solidFill>
                  <a:schemeClr val="tx1"/>
                </a:solidFill>
                <a:latin typeface="+mn-lt"/>
                <a:ea typeface="+mn-ea"/>
                <a:cs typeface="+mn-cs"/>
              </a:defRPr>
            </a:lvl9pPr>
          </a:lstStyle>
          <a:p>
            <a:pPr marL="0" indent="0" algn="ctr">
              <a:buNone/>
            </a:pPr>
            <a:r>
              <a:rPr lang="en-US" b="1">
                <a:solidFill>
                  <a:schemeClr val="bg1"/>
                </a:solidFill>
                <a:latin typeface="Arial Nova"/>
              </a:rPr>
              <a:t>Currently Overvalued</a:t>
            </a:r>
          </a:p>
        </p:txBody>
      </p:sp>
      <p:sp>
        <p:nvSpPr>
          <p:cNvPr id="3" name="Slide Number Placeholder 4">
            <a:extLst>
              <a:ext uri="{FF2B5EF4-FFF2-40B4-BE49-F238E27FC236}">
                <a16:creationId xmlns:a16="http://schemas.microsoft.com/office/drawing/2014/main" id="{5ED4F2DF-244B-48D5-C88A-D7D449BE6B66}"/>
              </a:ext>
            </a:extLst>
          </p:cNvPr>
          <p:cNvSpPr>
            <a:spLocks noGrp="1"/>
          </p:cNvSpPr>
          <p:nvPr>
            <p:ph type="sldNum" sz="quarter" idx="4"/>
          </p:nvPr>
        </p:nvSpPr>
        <p:spPr>
          <a:xfrm>
            <a:off x="11494905" y="6444376"/>
            <a:ext cx="226416" cy="123111"/>
          </a:xfrm>
        </p:spPr>
        <p:txBody>
          <a:bodyPr>
            <a:normAutofit fontScale="92500" lnSpcReduction="20000"/>
          </a:bodyPr>
          <a:lstStyle/>
          <a:p>
            <a:r>
              <a:rPr lang="en-IN"/>
              <a:t>3</a:t>
            </a:r>
          </a:p>
        </p:txBody>
      </p:sp>
    </p:spTree>
    <p:extLst>
      <p:ext uri="{BB962C8B-B14F-4D97-AF65-F5344CB8AC3E}">
        <p14:creationId xmlns:p14="http://schemas.microsoft.com/office/powerpoint/2010/main" val="20796097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824E2F-2840-DC27-AE10-63491CAEAAF0}"/>
            </a:ext>
          </a:extLst>
        </p:cNvPr>
        <p:cNvGrpSpPr/>
        <p:nvPr/>
      </p:nvGrpSpPr>
      <p:grpSpPr>
        <a:xfrm>
          <a:off x="0" y="0"/>
          <a:ext cx="0" cy="0"/>
          <a:chOff x="0" y="0"/>
          <a:chExt cx="0" cy="0"/>
        </a:xfrm>
      </p:grpSpPr>
      <p:graphicFrame>
        <p:nvGraphicFramePr>
          <p:cNvPr id="16" name="think-cell data - do not delete" hidden="1">
            <a:extLst>
              <a:ext uri="{FF2B5EF4-FFF2-40B4-BE49-F238E27FC236}">
                <a16:creationId xmlns:a16="http://schemas.microsoft.com/office/drawing/2014/main" id="{4AF2019D-2E9F-19E1-B60D-7C8D0D5105F5}"/>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21" imgH="420" progId="TCLayout.ActiveDocument.1">
                  <p:embed/>
                </p:oleObj>
              </mc:Choice>
              <mc:Fallback>
                <p:oleObj name="think-cell Slide" r:id="rId4" imgW="421" imgH="420" progId="TCLayout.ActiveDocument.1">
                  <p:embed/>
                  <p:pic>
                    <p:nvPicPr>
                      <p:cNvPr id="16" name="think-cell data - do not delete" hidden="1">
                        <a:extLst>
                          <a:ext uri="{FF2B5EF4-FFF2-40B4-BE49-F238E27FC236}">
                            <a16:creationId xmlns:a16="http://schemas.microsoft.com/office/drawing/2014/main" id="{4AF2019D-2E9F-19E1-B60D-7C8D0D5105F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Title 6">
            <a:extLst>
              <a:ext uri="{FF2B5EF4-FFF2-40B4-BE49-F238E27FC236}">
                <a16:creationId xmlns:a16="http://schemas.microsoft.com/office/drawing/2014/main" id="{8803C51F-93A5-7498-A703-2EC0A24B5708}"/>
              </a:ext>
            </a:extLst>
          </p:cNvPr>
          <p:cNvSpPr>
            <a:spLocks noGrp="1"/>
          </p:cNvSpPr>
          <p:nvPr>
            <p:ph type="title" idx="4294967295"/>
          </p:nvPr>
        </p:nvSpPr>
        <p:spPr>
          <a:xfrm>
            <a:off x="417689" y="236235"/>
            <a:ext cx="10726738" cy="637097"/>
          </a:xfrm>
        </p:spPr>
        <p:txBody>
          <a:bodyPr vert="horz"/>
          <a:lstStyle/>
          <a:p>
            <a:r>
              <a:rPr lang="en-US" sz="2300">
                <a:solidFill>
                  <a:schemeClr val="tx1"/>
                </a:solidFill>
                <a:latin typeface="Arial Nova Cond"/>
              </a:rPr>
              <a:t>Steady cash generation and scale advantages, offset by near-term housing headwinds, suggest HD should be valued at $235 per share, 30% below its current price</a:t>
            </a:r>
          </a:p>
        </p:txBody>
      </p:sp>
      <p:sp>
        <p:nvSpPr>
          <p:cNvPr id="8" name="Text Placeholder 7">
            <a:extLst>
              <a:ext uri="{FF2B5EF4-FFF2-40B4-BE49-F238E27FC236}">
                <a16:creationId xmlns:a16="http://schemas.microsoft.com/office/drawing/2014/main" id="{972562C3-9660-3D1C-7E1C-78111FEDB021}"/>
              </a:ext>
            </a:extLst>
          </p:cNvPr>
          <p:cNvSpPr>
            <a:spLocks noGrp="1"/>
          </p:cNvSpPr>
          <p:nvPr>
            <p:ph type="body" sz="quarter" idx="4294967295"/>
          </p:nvPr>
        </p:nvSpPr>
        <p:spPr>
          <a:xfrm>
            <a:off x="420317" y="2338158"/>
            <a:ext cx="3007787" cy="1142488"/>
          </a:xfrm>
          <a:solidFill>
            <a:srgbClr val="ED7D31">
              <a:alpha val="60000"/>
            </a:srgbClr>
          </a:solidFill>
          <a:ln w="28575">
            <a:noFill/>
          </a:ln>
        </p:spPr>
        <p:txBody>
          <a:bodyPr vert="horz" wrap="square" lIns="0" tIns="0" rIns="0" bIns="0" rtlCol="0" anchor="ctr">
            <a:noAutofit/>
          </a:bodyPr>
          <a:lstStyle/>
          <a:p>
            <a:pPr marL="0" indent="0" algn="ctr">
              <a:buNone/>
            </a:pPr>
            <a:r>
              <a:rPr lang="en-US" b="1">
                <a:solidFill>
                  <a:schemeClr val="bg1"/>
                </a:solidFill>
                <a:latin typeface="Arial Nova"/>
              </a:rPr>
              <a:t>Pro Ecosystem Anchors Revenue Growth</a:t>
            </a:r>
          </a:p>
        </p:txBody>
      </p:sp>
      <p:sp>
        <p:nvSpPr>
          <p:cNvPr id="9" name="Content Placeholder 8">
            <a:extLst>
              <a:ext uri="{FF2B5EF4-FFF2-40B4-BE49-F238E27FC236}">
                <a16:creationId xmlns:a16="http://schemas.microsoft.com/office/drawing/2014/main" id="{19091B52-40F6-C488-DEF8-5B99238A7F39}"/>
              </a:ext>
            </a:extLst>
          </p:cNvPr>
          <p:cNvSpPr>
            <a:spLocks noGrp="1"/>
          </p:cNvSpPr>
          <p:nvPr>
            <p:ph sz="quarter" idx="4294967295"/>
          </p:nvPr>
        </p:nvSpPr>
        <p:spPr>
          <a:xfrm>
            <a:off x="3607759" y="3814481"/>
            <a:ext cx="8483600" cy="1165371"/>
          </a:xfrm>
        </p:spPr>
        <p:txBody>
          <a:bodyPr/>
          <a:lstStyle/>
          <a:p>
            <a:pPr>
              <a:buFont typeface="Wingdings" panose="020B0004020202020204" pitchFamily="34" charset="0"/>
              <a:buChar char="§"/>
            </a:pPr>
            <a:r>
              <a:rPr lang="en-US" sz="1600">
                <a:solidFill>
                  <a:srgbClr val="999999"/>
                </a:solidFill>
                <a:latin typeface="Arial Nova"/>
                <a:cs typeface="Arial"/>
              </a:rPr>
              <a:t>HD's scale, private brands, and omnichannel logistics drive industry-leading profitability: gross margin </a:t>
            </a:r>
            <a:r>
              <a:rPr lang="en-US" sz="1600" b="1">
                <a:solidFill>
                  <a:srgbClr val="999999"/>
                </a:solidFill>
                <a:latin typeface="Arial Nova"/>
                <a:cs typeface="Arial"/>
              </a:rPr>
              <a:t>~33%</a:t>
            </a:r>
            <a:r>
              <a:rPr lang="en-US" sz="1600">
                <a:solidFill>
                  <a:srgbClr val="999999"/>
                </a:solidFill>
                <a:latin typeface="Arial Nova"/>
                <a:cs typeface="Arial"/>
              </a:rPr>
              <a:t>, EBIT margin </a:t>
            </a:r>
            <a:r>
              <a:rPr lang="en-US" sz="1600" b="1">
                <a:solidFill>
                  <a:srgbClr val="999999"/>
                </a:solidFill>
                <a:latin typeface="Arial Nova"/>
                <a:cs typeface="Arial"/>
              </a:rPr>
              <a:t>~12%</a:t>
            </a:r>
            <a:r>
              <a:rPr lang="en-US" sz="1600">
                <a:solidFill>
                  <a:srgbClr val="999999"/>
                </a:solidFill>
                <a:latin typeface="Arial Nova"/>
                <a:cs typeface="Arial"/>
              </a:rPr>
              <a:t>, and ROIC </a:t>
            </a:r>
            <a:r>
              <a:rPr lang="en-US" sz="1600" b="1">
                <a:solidFill>
                  <a:srgbClr val="999999"/>
                </a:solidFill>
                <a:latin typeface="Arial Nova"/>
                <a:cs typeface="Arial"/>
              </a:rPr>
              <a:t>~18%</a:t>
            </a:r>
            <a:endParaRPr lang="en-US">
              <a:solidFill>
                <a:srgbClr val="999999"/>
              </a:solidFill>
            </a:endParaRPr>
          </a:p>
          <a:p>
            <a:pPr>
              <a:buFont typeface="Wingdings" panose="020B0004020202020204" pitchFamily="34" charset="0"/>
              <a:buChar char="§"/>
            </a:pPr>
            <a:r>
              <a:rPr lang="en-US" sz="1600">
                <a:solidFill>
                  <a:srgbClr val="999999"/>
                </a:solidFill>
                <a:latin typeface="Arial Nova"/>
                <a:cs typeface="Arial"/>
              </a:rPr>
              <a:t>Private label brands and centralized procurement allow HD to hold COGS stable even as rivals face supply-chain pressure, supporting the gross margin assumption</a:t>
            </a:r>
          </a:p>
          <a:p>
            <a:pPr>
              <a:buFont typeface="Wingdings" panose="020B0004020202020204" pitchFamily="34" charset="0"/>
              <a:buChar char="§"/>
            </a:pPr>
            <a:endParaRPr lang="en-US"/>
          </a:p>
          <a:p>
            <a:pPr>
              <a:buFont typeface="Wingdings" panose="020B0004020202020204" pitchFamily="34" charset="0"/>
              <a:buChar char="§"/>
            </a:pPr>
            <a:endParaRPr lang="en-US"/>
          </a:p>
        </p:txBody>
      </p:sp>
      <p:sp>
        <p:nvSpPr>
          <p:cNvPr id="10" name="Text Placeholder 9">
            <a:extLst>
              <a:ext uri="{FF2B5EF4-FFF2-40B4-BE49-F238E27FC236}">
                <a16:creationId xmlns:a16="http://schemas.microsoft.com/office/drawing/2014/main" id="{6CD2802B-8582-13DE-C8AA-1972EEADAF54}"/>
              </a:ext>
            </a:extLst>
          </p:cNvPr>
          <p:cNvSpPr>
            <a:spLocks noGrp="1"/>
          </p:cNvSpPr>
          <p:nvPr>
            <p:ph type="body" sz="quarter" idx="4294967295"/>
          </p:nvPr>
        </p:nvSpPr>
        <p:spPr>
          <a:xfrm>
            <a:off x="399878" y="3718152"/>
            <a:ext cx="3005392" cy="1143006"/>
          </a:xfrm>
          <a:solidFill>
            <a:srgbClr val="ED7D31">
              <a:alpha val="60000"/>
            </a:srgbClr>
          </a:solidFill>
          <a:ln w="28575">
            <a:noFill/>
          </a:ln>
        </p:spPr>
        <p:txBody>
          <a:bodyPr vert="horz" lIns="0" tIns="0" rIns="0" bIns="0" rtlCol="0" anchor="ctr">
            <a:noAutofit/>
          </a:bodyPr>
          <a:lstStyle/>
          <a:p>
            <a:pPr marL="0" indent="0" algn="ctr">
              <a:buNone/>
            </a:pPr>
            <a:r>
              <a:rPr lang="en-US" b="1">
                <a:solidFill>
                  <a:schemeClr val="bg1"/>
                </a:solidFill>
                <a:latin typeface="Arial Nova"/>
              </a:rPr>
              <a:t>Scale and Efficiency Defends Margins</a:t>
            </a:r>
          </a:p>
        </p:txBody>
      </p:sp>
      <p:sp>
        <p:nvSpPr>
          <p:cNvPr id="11" name="Text Placeholder 10">
            <a:extLst>
              <a:ext uri="{FF2B5EF4-FFF2-40B4-BE49-F238E27FC236}">
                <a16:creationId xmlns:a16="http://schemas.microsoft.com/office/drawing/2014/main" id="{2F169110-3354-7501-2F94-7332A6850AD2}"/>
              </a:ext>
            </a:extLst>
          </p:cNvPr>
          <p:cNvSpPr>
            <a:spLocks noGrp="1"/>
          </p:cNvSpPr>
          <p:nvPr>
            <p:ph type="body" sz="quarter" idx="4294967295"/>
          </p:nvPr>
        </p:nvSpPr>
        <p:spPr>
          <a:xfrm>
            <a:off x="422983" y="1030339"/>
            <a:ext cx="3013081" cy="1140068"/>
          </a:xfrm>
          <a:solidFill>
            <a:srgbClr val="F96302"/>
          </a:solidFill>
          <a:ln w="28575">
            <a:solidFill>
              <a:schemeClr val="tx1"/>
            </a:solidFill>
          </a:ln>
        </p:spPr>
        <p:txBody>
          <a:bodyPr vert="horz" lIns="0" tIns="0" rIns="0" bIns="0" rtlCol="0" anchor="ctr">
            <a:noAutofit/>
          </a:bodyPr>
          <a:lstStyle/>
          <a:p>
            <a:pPr marL="0" indent="0" algn="ctr">
              <a:buNone/>
            </a:pPr>
            <a:r>
              <a:rPr lang="en-US" b="1">
                <a:solidFill>
                  <a:schemeClr val="bg1"/>
                </a:solidFill>
                <a:latin typeface="Arial Nova"/>
              </a:rPr>
              <a:t>Macro and Housing Uncertainty</a:t>
            </a:r>
          </a:p>
        </p:txBody>
      </p:sp>
      <p:sp>
        <p:nvSpPr>
          <p:cNvPr id="13" name="Content Placeholder 12">
            <a:extLst>
              <a:ext uri="{FF2B5EF4-FFF2-40B4-BE49-F238E27FC236}">
                <a16:creationId xmlns:a16="http://schemas.microsoft.com/office/drawing/2014/main" id="{CA698CE3-761E-548A-B9CD-4E1A2D139556}"/>
              </a:ext>
            </a:extLst>
          </p:cNvPr>
          <p:cNvSpPr>
            <a:spLocks noGrp="1"/>
          </p:cNvSpPr>
          <p:nvPr>
            <p:ph sz="quarter" idx="4294967295"/>
          </p:nvPr>
        </p:nvSpPr>
        <p:spPr>
          <a:xfrm>
            <a:off x="3607759" y="2418717"/>
            <a:ext cx="8483600" cy="1061829"/>
          </a:xfrm>
        </p:spPr>
        <p:txBody>
          <a:bodyPr/>
          <a:lstStyle/>
          <a:p>
            <a:pPr>
              <a:buFont typeface="Wingdings" panose="020B0004020202020204" pitchFamily="34" charset="0"/>
              <a:buChar char="§"/>
            </a:pPr>
            <a:r>
              <a:rPr lang="en-US" sz="1600">
                <a:solidFill>
                  <a:srgbClr val="999999"/>
                </a:solidFill>
                <a:latin typeface="Arial Nova"/>
                <a:cs typeface="Arial"/>
              </a:rPr>
              <a:t>Pro customers generate larger and more frequent purchases than DIY customers, providing a stable source of </a:t>
            </a:r>
            <a:r>
              <a:rPr lang="en-US" sz="1600" b="1">
                <a:solidFill>
                  <a:srgbClr val="999999"/>
                </a:solidFill>
                <a:latin typeface="Arial Nova"/>
                <a:cs typeface="Arial"/>
              </a:rPr>
              <a:t>recurring revenue</a:t>
            </a:r>
            <a:endParaRPr lang="en-US" sz="1600">
              <a:solidFill>
                <a:srgbClr val="999999"/>
              </a:solidFill>
              <a:latin typeface="Arial Nova"/>
              <a:cs typeface="Arial"/>
            </a:endParaRPr>
          </a:p>
          <a:p>
            <a:pPr>
              <a:buFont typeface="Wingdings" panose="020B0004020202020204" pitchFamily="34" charset="0"/>
              <a:buChar char="§"/>
            </a:pPr>
            <a:r>
              <a:rPr lang="en-US" sz="1600">
                <a:solidFill>
                  <a:srgbClr val="999999"/>
                </a:solidFill>
                <a:latin typeface="Arial Nova"/>
                <a:ea typeface="+mn-lt"/>
                <a:cs typeface="Arial"/>
              </a:rPr>
              <a:t>Investments in delivery</a:t>
            </a:r>
            <a:r>
              <a:rPr lang="en-US" sz="1600">
                <a:solidFill>
                  <a:srgbClr val="999999"/>
                </a:solidFill>
                <a:latin typeface="Arial Nova"/>
                <a:cs typeface="Arial"/>
              </a:rPr>
              <a:t>, </a:t>
            </a:r>
            <a:r>
              <a:rPr lang="en-US" sz="1600">
                <a:solidFill>
                  <a:srgbClr val="999999"/>
                </a:solidFill>
                <a:latin typeface="Arial Nova"/>
                <a:ea typeface="+mn-lt"/>
                <a:cs typeface="Arial"/>
              </a:rPr>
              <a:t>fulfillment</a:t>
            </a:r>
            <a:r>
              <a:rPr lang="en-US" sz="1600">
                <a:solidFill>
                  <a:srgbClr val="999999"/>
                </a:solidFill>
                <a:latin typeface="Arial Nova"/>
                <a:cs typeface="Arial"/>
              </a:rPr>
              <a:t>, and </a:t>
            </a:r>
            <a:r>
              <a:rPr lang="en-US" sz="1600">
                <a:solidFill>
                  <a:srgbClr val="999999"/>
                </a:solidFill>
                <a:latin typeface="Arial Nova"/>
                <a:ea typeface="+mn-lt"/>
                <a:cs typeface="Arial"/>
              </a:rPr>
              <a:t>trade-focused services strengthen customer loyalty and help Home Depot capture a </a:t>
            </a:r>
            <a:r>
              <a:rPr lang="en-US" sz="1600" b="1">
                <a:solidFill>
                  <a:srgbClr val="999999"/>
                </a:solidFill>
                <a:latin typeface="Arial Nova"/>
                <a:ea typeface="+mn-lt"/>
                <a:cs typeface="Arial"/>
              </a:rPr>
              <a:t>greater share of professional spending</a:t>
            </a:r>
            <a:endParaRPr lang="en-US" b="1">
              <a:solidFill>
                <a:srgbClr val="999999"/>
              </a:solidFill>
              <a:latin typeface="Arial Nova"/>
            </a:endParaRPr>
          </a:p>
        </p:txBody>
      </p:sp>
      <p:sp>
        <p:nvSpPr>
          <p:cNvPr id="14" name="Content Placeholder 13">
            <a:extLst>
              <a:ext uri="{FF2B5EF4-FFF2-40B4-BE49-F238E27FC236}">
                <a16:creationId xmlns:a16="http://schemas.microsoft.com/office/drawing/2014/main" id="{9F6DAACD-CD01-C685-F146-082185F2AD79}"/>
              </a:ext>
            </a:extLst>
          </p:cNvPr>
          <p:cNvSpPr>
            <a:spLocks noGrp="1"/>
          </p:cNvSpPr>
          <p:nvPr>
            <p:ph sz="quarter" idx="4294967295"/>
          </p:nvPr>
        </p:nvSpPr>
        <p:spPr>
          <a:xfrm>
            <a:off x="3607759" y="1075453"/>
            <a:ext cx="8483600" cy="1092607"/>
          </a:xfrm>
        </p:spPr>
        <p:txBody>
          <a:bodyPr/>
          <a:lstStyle/>
          <a:p>
            <a:pPr>
              <a:buFont typeface="Wingdings" panose="020B0004020202020204" pitchFamily="34" charset="0"/>
              <a:buChar char="§"/>
            </a:pPr>
            <a:r>
              <a:rPr lang="en-US" sz="1600">
                <a:latin typeface="Arial Nova"/>
              </a:rPr>
              <a:t>Higher mortgage rates and low housing turnover have frozen big-ticket, debt-financed remodels, causing consumers to hold off on large projects</a:t>
            </a:r>
            <a:endParaRPr lang="en-US">
              <a:latin typeface="Arial Nova"/>
            </a:endParaRPr>
          </a:p>
          <a:p>
            <a:pPr>
              <a:buFont typeface="Wingdings" panose="020B0004020202020204" pitchFamily="34" charset="0"/>
              <a:buChar char="§"/>
            </a:pPr>
            <a:r>
              <a:rPr lang="en-US" sz="1600">
                <a:latin typeface="Arial Nova"/>
              </a:rPr>
              <a:t>Housing turnover has declined to a </a:t>
            </a:r>
            <a:r>
              <a:rPr lang="en-US" sz="1600" b="1">
                <a:solidFill>
                  <a:schemeClr val="tx1"/>
                </a:solidFill>
                <a:latin typeface="Arial Nova"/>
              </a:rPr>
              <a:t>30-year low</a:t>
            </a:r>
            <a:r>
              <a:rPr lang="en-US" sz="1600">
                <a:latin typeface="Arial Nova"/>
              </a:rPr>
              <a:t>, with recent coverage still proving the market to be subdued with turnover far below pre-pandemic norms</a:t>
            </a:r>
          </a:p>
        </p:txBody>
      </p:sp>
      <p:sp>
        <p:nvSpPr>
          <p:cNvPr id="15" name="Content Placeholder 14">
            <a:extLst>
              <a:ext uri="{FF2B5EF4-FFF2-40B4-BE49-F238E27FC236}">
                <a16:creationId xmlns:a16="http://schemas.microsoft.com/office/drawing/2014/main" id="{C652FA02-98E9-60B6-5229-92CDF8626205}"/>
              </a:ext>
            </a:extLst>
          </p:cNvPr>
          <p:cNvSpPr>
            <a:spLocks noGrp="1"/>
          </p:cNvSpPr>
          <p:nvPr>
            <p:ph sz="quarter" idx="4294967295"/>
          </p:nvPr>
        </p:nvSpPr>
        <p:spPr>
          <a:xfrm>
            <a:off x="3607759" y="5156886"/>
            <a:ext cx="8483600" cy="1341446"/>
          </a:xfrm>
        </p:spPr>
        <p:txBody>
          <a:bodyPr/>
          <a:lstStyle/>
          <a:p>
            <a:pPr>
              <a:buFont typeface="Wingdings" panose="020B0004020202020204" pitchFamily="34" charset="0"/>
              <a:buChar char="§"/>
            </a:pPr>
            <a:r>
              <a:rPr lang="en-US" sz="1600">
                <a:solidFill>
                  <a:srgbClr val="999999"/>
                </a:solidFill>
                <a:latin typeface="Arial Nova"/>
              </a:rPr>
              <a:t>Our DCF values HD at </a:t>
            </a:r>
            <a:r>
              <a:rPr lang="en-US" sz="1600" b="1">
                <a:solidFill>
                  <a:srgbClr val="999999"/>
                </a:solidFill>
                <a:latin typeface="Arial Nova"/>
              </a:rPr>
              <a:t>$</a:t>
            </a:r>
            <a:r>
              <a:rPr lang="en-US" b="1">
                <a:solidFill>
                  <a:srgbClr val="999999"/>
                </a:solidFill>
                <a:latin typeface="Arial Nova"/>
              </a:rPr>
              <a:t>235</a:t>
            </a:r>
            <a:r>
              <a:rPr lang="en-US" sz="1600" b="1">
                <a:solidFill>
                  <a:srgbClr val="999999"/>
                </a:solidFill>
                <a:latin typeface="Arial Nova"/>
              </a:rPr>
              <a:t> per share</a:t>
            </a:r>
            <a:r>
              <a:rPr lang="en-US" sz="1600">
                <a:solidFill>
                  <a:srgbClr val="999999"/>
                </a:solidFill>
                <a:latin typeface="Arial Nova"/>
              </a:rPr>
              <a:t> – </a:t>
            </a:r>
            <a:r>
              <a:rPr lang="en-US" sz="1600" b="1">
                <a:solidFill>
                  <a:srgbClr val="999999"/>
                </a:solidFill>
                <a:latin typeface="Arial Nova"/>
              </a:rPr>
              <a:t>30%</a:t>
            </a:r>
            <a:r>
              <a:rPr lang="en-US" sz="1600">
                <a:solidFill>
                  <a:srgbClr val="999999"/>
                </a:solidFill>
                <a:latin typeface="Arial Nova"/>
              </a:rPr>
              <a:t> lower than the </a:t>
            </a:r>
            <a:r>
              <a:rPr lang="en-US" sz="1600" b="1">
                <a:solidFill>
                  <a:srgbClr val="999999"/>
                </a:solidFill>
                <a:latin typeface="Arial Nova"/>
              </a:rPr>
              <a:t>$334 current market price</a:t>
            </a:r>
            <a:r>
              <a:rPr lang="en-US" sz="1600">
                <a:solidFill>
                  <a:srgbClr val="999999"/>
                </a:solidFill>
                <a:latin typeface="Arial Nova"/>
              </a:rPr>
              <a:t>, implying stronger</a:t>
            </a:r>
            <a:r>
              <a:rPr lang="en-US">
                <a:solidFill>
                  <a:srgbClr val="999999"/>
                </a:solidFill>
                <a:latin typeface="Arial Nova"/>
              </a:rPr>
              <a:t> </a:t>
            </a:r>
            <a:r>
              <a:rPr lang="en-US" sz="1600">
                <a:solidFill>
                  <a:srgbClr val="999999"/>
                </a:solidFill>
                <a:latin typeface="Arial Nova"/>
              </a:rPr>
              <a:t>long-term growth than our model supports</a:t>
            </a:r>
            <a:endParaRPr lang="en-US">
              <a:solidFill>
                <a:srgbClr val="999999"/>
              </a:solidFill>
            </a:endParaRPr>
          </a:p>
          <a:p>
            <a:pPr>
              <a:buFont typeface="Wingdings" panose="020B0004020202020204" pitchFamily="34" charset="0"/>
              <a:buChar char="§"/>
            </a:pPr>
            <a:r>
              <a:rPr lang="en-US" sz="1600">
                <a:solidFill>
                  <a:srgbClr val="999999"/>
                </a:solidFill>
                <a:latin typeface="Arial Nova"/>
                <a:ea typeface="+mn-lt"/>
                <a:cs typeface="+mn-lt"/>
              </a:rPr>
              <a:t>The current share price appears to fully price in future growth opportunities, offering limited upside while leaving investors vulnerable to macroeconomic risks</a:t>
            </a:r>
            <a:endParaRPr lang="en-US" sz="1600">
              <a:solidFill>
                <a:srgbClr val="999999"/>
              </a:solidFill>
              <a:latin typeface="Arial Nova"/>
            </a:endParaRPr>
          </a:p>
          <a:p>
            <a:pPr>
              <a:buFont typeface="Wingdings" panose="020B0004020202020204" pitchFamily="34" charset="0"/>
              <a:buChar char="§"/>
            </a:pPr>
            <a:endParaRPr lang="en-US" sz="1600"/>
          </a:p>
        </p:txBody>
      </p:sp>
      <p:pic>
        <p:nvPicPr>
          <p:cNvPr id="4" name="Picture 3">
            <a:extLst>
              <a:ext uri="{FF2B5EF4-FFF2-40B4-BE49-F238E27FC236}">
                <a16:creationId xmlns:a16="http://schemas.microsoft.com/office/drawing/2014/main" id="{C90C3BA4-56FF-651A-96A0-168005FF42A2}"/>
              </a:ext>
            </a:extLst>
          </p:cNvPr>
          <p:cNvPicPr>
            <a:picLocks noChangeAspect="1"/>
          </p:cNvPicPr>
          <p:nvPr/>
        </p:nvPicPr>
        <p:blipFill>
          <a:blip r:embed="rId6"/>
          <a:stretch>
            <a:fillRect/>
          </a:stretch>
        </p:blipFill>
        <p:spPr>
          <a:xfrm>
            <a:off x="11144528" y="238218"/>
            <a:ext cx="689315" cy="699858"/>
          </a:xfrm>
          <a:prstGeom prst="rect">
            <a:avLst/>
          </a:prstGeom>
          <a:ln w="28575">
            <a:solidFill>
              <a:schemeClr val="tx1"/>
            </a:solidFill>
          </a:ln>
        </p:spPr>
      </p:pic>
      <p:sp>
        <p:nvSpPr>
          <p:cNvPr id="5" name="Text Placeholder 10">
            <a:extLst>
              <a:ext uri="{FF2B5EF4-FFF2-40B4-BE49-F238E27FC236}">
                <a16:creationId xmlns:a16="http://schemas.microsoft.com/office/drawing/2014/main" id="{F42C5A19-7FD6-9460-1B19-C069984AB446}"/>
              </a:ext>
            </a:extLst>
          </p:cNvPr>
          <p:cNvSpPr txBox="1">
            <a:spLocks/>
          </p:cNvSpPr>
          <p:nvPr/>
        </p:nvSpPr>
        <p:spPr>
          <a:xfrm>
            <a:off x="397856" y="5126529"/>
            <a:ext cx="3006985" cy="1140068"/>
          </a:xfrm>
          <a:prstGeom prst="rect">
            <a:avLst/>
          </a:prstGeom>
          <a:solidFill>
            <a:srgbClr val="ED7D31">
              <a:alpha val="60000"/>
            </a:srgbClr>
          </a:solidFill>
          <a:ln w="28575">
            <a:noFill/>
          </a:ln>
        </p:spPr>
        <p:txBody>
          <a:bodyPr vert="horz" lIns="0" tIns="0" rIns="0" bIns="0" rtlCol="0" anchor="ctr">
            <a:noAutofit/>
          </a:bodyPr>
          <a:lstStyle>
            <a:lvl1pPr marL="182880" indent="-182880" algn="l" defTabSz="914400" rtl="0" eaLnBrk="1" latinLnBrk="0" hangingPunct="1">
              <a:lnSpc>
                <a:spcPct val="100000"/>
              </a:lnSpc>
              <a:spcBef>
                <a:spcPts val="0"/>
              </a:spcBef>
              <a:spcAft>
                <a:spcPts val="600"/>
              </a:spcAft>
              <a:buClr>
                <a:schemeClr val="accent1"/>
              </a:buClr>
              <a:buFont typeface="Aptos" panose="020B0004020202020204" pitchFamily="34" charset="0"/>
              <a:buChar char="•"/>
              <a:defRPr lang="en-US" sz="1800" kern="1200" dirty="0">
                <a:solidFill>
                  <a:schemeClr val="tx1">
                    <a:lumMod val="75000"/>
                    <a:lumOff val="25000"/>
                  </a:schemeClr>
                </a:solidFill>
                <a:latin typeface="+mn-lt"/>
                <a:ea typeface="+mn-ea"/>
                <a:cs typeface="+mn-cs"/>
              </a:defRPr>
            </a:lvl1pPr>
            <a:lvl2pPr marL="365760" indent="-182880" algn="l" defTabSz="914400" rtl="0" eaLnBrk="1" latinLnBrk="0" hangingPunct="1">
              <a:lnSpc>
                <a:spcPct val="100000"/>
              </a:lnSpc>
              <a:spcBef>
                <a:spcPts val="0"/>
              </a:spcBef>
              <a:spcAft>
                <a:spcPts val="600"/>
              </a:spcAft>
              <a:buClr>
                <a:schemeClr val="accent1"/>
              </a:buClr>
              <a:buFont typeface="Aptos" panose="020B0004020202020204" pitchFamily="34" charset="0"/>
              <a:buChar char="–"/>
              <a:defRPr lang="en-US" sz="1800" kern="1200" dirty="0">
                <a:solidFill>
                  <a:schemeClr val="tx1">
                    <a:lumMod val="75000"/>
                    <a:lumOff val="25000"/>
                  </a:schemeClr>
                </a:solidFill>
                <a:latin typeface="+mn-lt"/>
                <a:ea typeface="+mn-ea"/>
                <a:cs typeface="+mn-cs"/>
              </a:defRPr>
            </a:lvl2pPr>
            <a:lvl3pPr marL="548640" indent="-182880" algn="l" defTabSz="914400" rtl="0" eaLnBrk="1" latinLnBrk="0" hangingPunct="1">
              <a:lnSpc>
                <a:spcPct val="100000"/>
              </a:lnSpc>
              <a:spcBef>
                <a:spcPts val="0"/>
              </a:spcBef>
              <a:spcAft>
                <a:spcPts val="600"/>
              </a:spcAft>
              <a:buClr>
                <a:schemeClr val="accent1"/>
              </a:buClr>
              <a:buFont typeface="Arial" panose="020B0604020202020204" pitchFamily="34" charset="0"/>
              <a:buChar char="▪"/>
              <a:defRPr lang="en-US" sz="1800" kern="1200" dirty="0">
                <a:solidFill>
                  <a:schemeClr val="tx1">
                    <a:lumMod val="75000"/>
                    <a:lumOff val="25000"/>
                  </a:schemeClr>
                </a:solidFill>
                <a:latin typeface="+mn-lt"/>
                <a:ea typeface="+mn-ea"/>
                <a:cs typeface="+mn-cs"/>
              </a:defRPr>
            </a:lvl3pPr>
            <a:lvl4pPr marL="731520" indent="-182880" algn="l" defTabSz="914400" rtl="0" eaLnBrk="1" latinLnBrk="0" hangingPunct="1">
              <a:lnSpc>
                <a:spcPct val="100000"/>
              </a:lnSpc>
              <a:spcBef>
                <a:spcPts val="0"/>
              </a:spcBef>
              <a:spcAft>
                <a:spcPts val="600"/>
              </a:spcAft>
              <a:buClr>
                <a:schemeClr val="accent1"/>
              </a:buClr>
              <a:buFont typeface="Aptos" panose="020B0004020202020204" pitchFamily="34" charset="0"/>
              <a:buChar char="o"/>
              <a:defRPr lang="en-US" sz="1800" kern="1200" dirty="0">
                <a:solidFill>
                  <a:schemeClr val="tx1">
                    <a:lumMod val="75000"/>
                    <a:lumOff val="25000"/>
                  </a:schemeClr>
                </a:solidFill>
                <a:latin typeface="+mn-lt"/>
                <a:ea typeface="+mn-ea"/>
                <a:cs typeface="+mn-cs"/>
              </a:defRPr>
            </a:lvl4pPr>
            <a:lvl5pPr marL="914400" indent="-182880" algn="l" defTabSz="914400" rtl="0" eaLnBrk="1" latinLnBrk="0" hangingPunct="1">
              <a:lnSpc>
                <a:spcPct val="100000"/>
              </a:lnSpc>
              <a:spcBef>
                <a:spcPts val="0"/>
              </a:spcBef>
              <a:spcAft>
                <a:spcPts val="600"/>
              </a:spcAft>
              <a:buClr>
                <a:schemeClr val="accent1"/>
              </a:buClr>
              <a:buFont typeface="DM Sans" pitchFamily="2" charset="0"/>
              <a:buChar char="&gt;"/>
              <a:defRPr lang="en-US" sz="1800" kern="1200" dirty="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ptos" panose="020B00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ptos" panose="020B00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ptos" panose="020B00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ptos" panose="020B0004020202020204" pitchFamily="34" charset="0"/>
              <a:buChar char="•"/>
              <a:defRPr sz="1800" kern="1200">
                <a:solidFill>
                  <a:schemeClr val="tx1"/>
                </a:solidFill>
                <a:latin typeface="+mn-lt"/>
                <a:ea typeface="+mn-ea"/>
                <a:cs typeface="+mn-cs"/>
              </a:defRPr>
            </a:lvl9pPr>
          </a:lstStyle>
          <a:p>
            <a:pPr marL="0" indent="0" algn="ctr">
              <a:buNone/>
            </a:pPr>
            <a:r>
              <a:rPr lang="en-US" b="1">
                <a:solidFill>
                  <a:schemeClr val="bg1"/>
                </a:solidFill>
                <a:latin typeface="Arial Nova"/>
              </a:rPr>
              <a:t>Currently Overvalued</a:t>
            </a:r>
          </a:p>
        </p:txBody>
      </p:sp>
      <p:sp>
        <p:nvSpPr>
          <p:cNvPr id="6" name="Slide Number Placeholder 4">
            <a:extLst>
              <a:ext uri="{FF2B5EF4-FFF2-40B4-BE49-F238E27FC236}">
                <a16:creationId xmlns:a16="http://schemas.microsoft.com/office/drawing/2014/main" id="{ADFF9189-CD4E-C6E4-3415-F6F25F9FCA4C}"/>
              </a:ext>
            </a:extLst>
          </p:cNvPr>
          <p:cNvSpPr>
            <a:spLocks noGrp="1"/>
          </p:cNvSpPr>
          <p:nvPr>
            <p:ph type="sldNum" sz="quarter" idx="4"/>
          </p:nvPr>
        </p:nvSpPr>
        <p:spPr>
          <a:xfrm>
            <a:off x="11494905" y="6444376"/>
            <a:ext cx="226416" cy="123111"/>
          </a:xfrm>
        </p:spPr>
        <p:txBody>
          <a:bodyPr>
            <a:normAutofit fontScale="92500" lnSpcReduction="20000"/>
          </a:bodyPr>
          <a:lstStyle/>
          <a:p>
            <a:r>
              <a:rPr lang="en-IN"/>
              <a:t>4</a:t>
            </a:r>
          </a:p>
        </p:txBody>
      </p:sp>
    </p:spTree>
    <p:extLst>
      <p:ext uri="{BB962C8B-B14F-4D97-AF65-F5344CB8AC3E}">
        <p14:creationId xmlns:p14="http://schemas.microsoft.com/office/powerpoint/2010/main" val="32635200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96302"/>
        </a:solidFill>
        <a:effectLst/>
      </p:bgPr>
    </p:bg>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EC98A0AE-9F61-DAB7-42E8-231D9DD9B45A}"/>
              </a:ext>
            </a:extLst>
          </p:cNvPr>
          <p:cNvSpPr>
            <a:spLocks noGrp="1"/>
          </p:cNvSpPr>
          <p:nvPr>
            <p:ph type="body" sz="quarter" idx="13"/>
          </p:nvPr>
        </p:nvSpPr>
        <p:spPr>
          <a:xfrm>
            <a:off x="697939" y="2146494"/>
            <a:ext cx="10909141" cy="3093154"/>
          </a:xfrm>
        </p:spPr>
        <p:txBody>
          <a:bodyPr/>
          <a:lstStyle/>
          <a:p>
            <a:pPr>
              <a:lnSpc>
                <a:spcPct val="150000"/>
              </a:lnSpc>
            </a:pPr>
            <a:r>
              <a:rPr lang="en-US" sz="2800">
                <a:latin typeface="Arial Nova Cond"/>
                <a:cs typeface="Quire Sans"/>
              </a:rPr>
              <a:t>Our customers tell us that they have concerns over </a:t>
            </a:r>
            <a:r>
              <a:rPr lang="en-US" sz="2800" b="1">
                <a:latin typeface="Arial Nova Cond"/>
                <a:cs typeface="Quire Sans"/>
              </a:rPr>
              <a:t>uncertainty and housing affordability</a:t>
            </a:r>
            <a:r>
              <a:rPr lang="en-US" sz="2800">
                <a:latin typeface="Arial Nova Cond"/>
                <a:cs typeface="Quire Sans"/>
              </a:rPr>
              <a:t>... fuel costs are rising, mortgage rates have risen again... and layoffs are increasing. As a result, </a:t>
            </a:r>
            <a:r>
              <a:rPr lang="en-US" sz="2800" b="1">
                <a:latin typeface="Arial Nova Cond"/>
                <a:cs typeface="Quire Sans"/>
              </a:rPr>
              <a:t>they're continuing to hold off on larger projects.</a:t>
            </a:r>
          </a:p>
          <a:p>
            <a:r>
              <a:rPr lang="en-US" sz="2800">
                <a:latin typeface="Arial Nova Cond"/>
                <a:cs typeface="Quire Sans"/>
              </a:rPr>
              <a:t>              – Chief Financial Officer, Richard McPhail</a:t>
            </a:r>
            <a:endParaRPr lang="en-US" sz="2800"/>
          </a:p>
        </p:txBody>
      </p:sp>
      <p:sp>
        <p:nvSpPr>
          <p:cNvPr id="2" name="Slide Number Placeholder 1">
            <a:extLst>
              <a:ext uri="{FF2B5EF4-FFF2-40B4-BE49-F238E27FC236}">
                <a16:creationId xmlns:a16="http://schemas.microsoft.com/office/drawing/2014/main" id="{D37957F3-2DF6-9411-65EF-5C4454620D4E}"/>
              </a:ext>
            </a:extLst>
          </p:cNvPr>
          <p:cNvSpPr>
            <a:spLocks noGrp="1"/>
          </p:cNvSpPr>
          <p:nvPr>
            <p:ph type="sldNum" sz="quarter" idx="4"/>
          </p:nvPr>
        </p:nvSpPr>
        <p:spPr/>
        <p:txBody>
          <a:bodyPr/>
          <a:lstStyle/>
          <a:p>
            <a:pPr>
              <a:lnSpc>
                <a:spcPct val="90000"/>
              </a:lnSpc>
              <a:spcBef>
                <a:spcPts val="1000"/>
              </a:spcBef>
            </a:pPr>
            <a:fld id="{339C9110-F427-4586-9638-A5638F41FBCD}" type="slidenum">
              <a:rPr lang="en-IN" smtClean="0"/>
              <a:pPr>
                <a:lnSpc>
                  <a:spcPct val="90000"/>
                </a:lnSpc>
                <a:spcBef>
                  <a:spcPts val="1000"/>
                </a:spcBef>
              </a:pPr>
              <a:t>5</a:t>
            </a:fld>
            <a:endParaRPr lang="en-IN"/>
          </a:p>
        </p:txBody>
      </p:sp>
      <p:pic>
        <p:nvPicPr>
          <p:cNvPr id="18" name="Picture 17" descr="A close-up of a logo&#10;&#10;AI-generated content may be incorrect.">
            <a:extLst>
              <a:ext uri="{FF2B5EF4-FFF2-40B4-BE49-F238E27FC236}">
                <a16:creationId xmlns:a16="http://schemas.microsoft.com/office/drawing/2014/main" id="{A1C6EEEA-D498-99E2-7972-A393307A8C34}"/>
              </a:ext>
            </a:extLst>
          </p:cNvPr>
          <p:cNvPicPr>
            <a:picLocks noChangeAspect="1"/>
          </p:cNvPicPr>
          <p:nvPr/>
        </p:nvPicPr>
        <p:blipFill>
          <a:blip r:embed="rId2"/>
          <a:stretch>
            <a:fillRect/>
          </a:stretch>
        </p:blipFill>
        <p:spPr>
          <a:xfrm>
            <a:off x="11144528" y="238218"/>
            <a:ext cx="689315" cy="699858"/>
          </a:xfrm>
          <a:prstGeom prst="rect">
            <a:avLst/>
          </a:prstGeom>
          <a:ln w="28575">
            <a:solidFill>
              <a:schemeClr val="tx1"/>
            </a:solidFill>
          </a:ln>
        </p:spPr>
      </p:pic>
      <p:sp>
        <p:nvSpPr>
          <p:cNvPr id="7" name="Rectangle 6">
            <a:extLst>
              <a:ext uri="{FF2B5EF4-FFF2-40B4-BE49-F238E27FC236}">
                <a16:creationId xmlns:a16="http://schemas.microsoft.com/office/drawing/2014/main" id="{CEBCDEA7-F176-7FE9-E51C-458905C112C2}"/>
              </a:ext>
            </a:extLst>
          </p:cNvPr>
          <p:cNvSpPr/>
          <p:nvPr/>
        </p:nvSpPr>
        <p:spPr>
          <a:xfrm>
            <a:off x="241808" y="-146"/>
            <a:ext cx="1756228" cy="914400"/>
          </a:xfrm>
          <a:prstGeom prst="rect">
            <a:avLst/>
          </a:prstGeom>
          <a:solidFill>
            <a:srgbClr val="F963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Minus Sign 5">
            <a:extLst>
              <a:ext uri="{FF2B5EF4-FFF2-40B4-BE49-F238E27FC236}">
                <a16:creationId xmlns:a16="http://schemas.microsoft.com/office/drawing/2014/main" id="{792645F0-5F43-FF24-D406-B751345A3206}"/>
              </a:ext>
            </a:extLst>
          </p:cNvPr>
          <p:cNvSpPr/>
          <p:nvPr/>
        </p:nvSpPr>
        <p:spPr>
          <a:xfrm>
            <a:off x="-2196860" y="5938745"/>
            <a:ext cx="16585718" cy="571010"/>
          </a:xfrm>
          <a:prstGeom prst="mathMinus">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002992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EEB2203A-A450-0958-6236-0170036ABA6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21" imgH="423" progId="TCLayout.ActiveDocument.1">
                  <p:embed/>
                </p:oleObj>
              </mc:Choice>
              <mc:Fallback>
                <p:oleObj name="think-cell Slide" r:id="rId4" imgW="421" imgH="423" progId="TCLayout.ActiveDocument.1">
                  <p:embed/>
                  <p:pic>
                    <p:nvPicPr>
                      <p:cNvPr id="8" name="think-cell data - do not delete" hidden="1">
                        <a:extLst>
                          <a:ext uri="{FF2B5EF4-FFF2-40B4-BE49-F238E27FC236}">
                            <a16:creationId xmlns:a16="http://schemas.microsoft.com/office/drawing/2014/main" id="{EEB2203A-A450-0958-6236-0170036ABA6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Slide Number Placeholder 2">
            <a:extLst>
              <a:ext uri="{FF2B5EF4-FFF2-40B4-BE49-F238E27FC236}">
                <a16:creationId xmlns:a16="http://schemas.microsoft.com/office/drawing/2014/main" id="{482393F7-9A83-DFC3-5C3A-46B6BCC1A022}"/>
              </a:ext>
            </a:extLst>
          </p:cNvPr>
          <p:cNvSpPr>
            <a:spLocks noGrp="1"/>
          </p:cNvSpPr>
          <p:nvPr>
            <p:ph type="sldNum" sz="quarter" idx="4"/>
          </p:nvPr>
        </p:nvSpPr>
        <p:spPr/>
        <p:txBody>
          <a:bodyPr>
            <a:normAutofit lnSpcReduction="10000"/>
          </a:bodyPr>
          <a:lstStyle/>
          <a:p>
            <a:pPr>
              <a:lnSpc>
                <a:spcPct val="90000"/>
              </a:lnSpc>
              <a:spcBef>
                <a:spcPts val="1000"/>
              </a:spcBef>
            </a:pPr>
            <a:fld id="{339C9110-F427-4586-9638-A5638F41FBCD}" type="slidenum">
              <a:rPr lang="en-IN" smtClean="0"/>
              <a:pPr>
                <a:lnSpc>
                  <a:spcPct val="90000"/>
                </a:lnSpc>
                <a:spcBef>
                  <a:spcPts val="1000"/>
                </a:spcBef>
              </a:pPr>
              <a:t>6</a:t>
            </a:fld>
            <a:endParaRPr lang="en-IN"/>
          </a:p>
        </p:txBody>
      </p:sp>
      <p:sp>
        <p:nvSpPr>
          <p:cNvPr id="14" name="Title 13">
            <a:extLst>
              <a:ext uri="{FF2B5EF4-FFF2-40B4-BE49-F238E27FC236}">
                <a16:creationId xmlns:a16="http://schemas.microsoft.com/office/drawing/2014/main" id="{101B0CAF-A627-949B-6561-74517D5EDD61}"/>
              </a:ext>
            </a:extLst>
          </p:cNvPr>
          <p:cNvSpPr>
            <a:spLocks noGrp="1"/>
          </p:cNvSpPr>
          <p:nvPr>
            <p:ph type="title" idx="4294967295"/>
          </p:nvPr>
        </p:nvSpPr>
        <p:spPr>
          <a:xfrm>
            <a:off x="243878" y="237279"/>
            <a:ext cx="10726738" cy="664797"/>
          </a:xfrm>
        </p:spPr>
        <p:txBody>
          <a:bodyPr vert="horz"/>
          <a:lstStyle/>
          <a:p>
            <a:r>
              <a:rPr lang="en-US" sz="2400">
                <a:solidFill>
                  <a:schemeClr val="tx1"/>
                </a:solidFill>
                <a:ea typeface="+mj-lt"/>
                <a:cs typeface="+mj-lt"/>
              </a:rPr>
              <a:t>Federal funds rate uncertainty leaves Home Depot in a tough situation given their reliance on big-ticket spending</a:t>
            </a:r>
            <a:endParaRPr lang="en-US">
              <a:solidFill>
                <a:schemeClr val="tx1"/>
              </a:solidFill>
            </a:endParaRPr>
          </a:p>
        </p:txBody>
      </p:sp>
      <p:pic>
        <p:nvPicPr>
          <p:cNvPr id="5" name="Picture 4" descr="A close-up of a logo&#10;&#10;AI-generated content may be incorrect.">
            <a:extLst>
              <a:ext uri="{FF2B5EF4-FFF2-40B4-BE49-F238E27FC236}">
                <a16:creationId xmlns:a16="http://schemas.microsoft.com/office/drawing/2014/main" id="{C47BCE41-50B3-01E3-6FDF-32D20A490242}"/>
              </a:ext>
            </a:extLst>
          </p:cNvPr>
          <p:cNvPicPr>
            <a:picLocks noChangeAspect="1"/>
          </p:cNvPicPr>
          <p:nvPr/>
        </p:nvPicPr>
        <p:blipFill>
          <a:blip r:embed="rId6"/>
          <a:stretch>
            <a:fillRect/>
          </a:stretch>
        </p:blipFill>
        <p:spPr>
          <a:xfrm>
            <a:off x="11144528" y="238218"/>
            <a:ext cx="689315" cy="699858"/>
          </a:xfrm>
          <a:prstGeom prst="rect">
            <a:avLst/>
          </a:prstGeom>
          <a:ln w="28575">
            <a:solidFill>
              <a:schemeClr val="tx1"/>
            </a:solidFill>
          </a:ln>
        </p:spPr>
      </p:pic>
      <p:pic>
        <p:nvPicPr>
          <p:cNvPr id="10" name="Picture 9">
            <a:extLst>
              <a:ext uri="{FF2B5EF4-FFF2-40B4-BE49-F238E27FC236}">
                <a16:creationId xmlns:a16="http://schemas.microsoft.com/office/drawing/2014/main" id="{51EEBB9A-4293-09FA-DDF0-EF104993BB18}"/>
              </a:ext>
            </a:extLst>
          </p:cNvPr>
          <p:cNvPicPr>
            <a:picLocks noChangeAspect="1"/>
          </p:cNvPicPr>
          <p:nvPr/>
        </p:nvPicPr>
        <p:blipFill>
          <a:blip r:embed="rId7"/>
          <a:stretch>
            <a:fillRect/>
          </a:stretch>
        </p:blipFill>
        <p:spPr>
          <a:xfrm>
            <a:off x="2680170" y="939002"/>
            <a:ext cx="6834083" cy="5072165"/>
          </a:xfrm>
          <a:prstGeom prst="rect">
            <a:avLst/>
          </a:prstGeom>
        </p:spPr>
      </p:pic>
      <p:sp>
        <p:nvSpPr>
          <p:cNvPr id="17" name="TextBox 16">
            <a:extLst>
              <a:ext uri="{FF2B5EF4-FFF2-40B4-BE49-F238E27FC236}">
                <a16:creationId xmlns:a16="http://schemas.microsoft.com/office/drawing/2014/main" id="{15040F7E-876A-65D2-E7B9-E47184F46131}"/>
              </a:ext>
            </a:extLst>
          </p:cNvPr>
          <p:cNvSpPr txBox="1"/>
          <p:nvPr/>
        </p:nvSpPr>
        <p:spPr>
          <a:xfrm>
            <a:off x="1214439" y="6423420"/>
            <a:ext cx="9755979" cy="276999"/>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b="1"/>
              <a:t>Macro and Housing Uncertainty</a:t>
            </a:r>
            <a:r>
              <a:rPr lang="en-US" sz="1200"/>
              <a:t> </a:t>
            </a:r>
            <a:r>
              <a:rPr lang="en-US" sz="1200">
                <a:solidFill>
                  <a:schemeClr val="accent4">
                    <a:lumMod val="76000"/>
                  </a:schemeClr>
                </a:solidFill>
              </a:rPr>
              <a:t>• Pro Ecosystem Anchors Revenue Growth • Scale and Efficiency Defends Margins • Currently Overvalued</a:t>
            </a:r>
            <a:endParaRPr lang="en-US">
              <a:solidFill>
                <a:schemeClr val="accent4">
                  <a:lumMod val="76000"/>
                </a:schemeClr>
              </a:solidFill>
            </a:endParaRPr>
          </a:p>
        </p:txBody>
      </p:sp>
      <p:sp>
        <p:nvSpPr>
          <p:cNvPr id="7" name="Minus Sign 6">
            <a:extLst>
              <a:ext uri="{FF2B5EF4-FFF2-40B4-BE49-F238E27FC236}">
                <a16:creationId xmlns:a16="http://schemas.microsoft.com/office/drawing/2014/main" id="{5E701CAA-BA08-65A8-F0D1-5B0B6CE61696}"/>
              </a:ext>
            </a:extLst>
          </p:cNvPr>
          <p:cNvSpPr/>
          <p:nvPr/>
        </p:nvSpPr>
        <p:spPr>
          <a:xfrm>
            <a:off x="-2196860" y="5938745"/>
            <a:ext cx="16585718" cy="571010"/>
          </a:xfrm>
          <a:prstGeom prst="mathMinus">
            <a:avLst/>
          </a:prstGeom>
          <a:solidFill>
            <a:srgbClr val="F963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912546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1C3385-F649-F0BA-CBA7-24979E6874F5}"/>
            </a:ext>
          </a:extLst>
        </p:cNvPr>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59F2ACD2-4B7B-7BF7-54CF-2AE396AFF224}"/>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21" imgH="423" progId="TCLayout.ActiveDocument.1">
                  <p:embed/>
                </p:oleObj>
              </mc:Choice>
              <mc:Fallback>
                <p:oleObj name="think-cell Slide" r:id="rId4" imgW="421" imgH="423" progId="TCLayout.ActiveDocument.1">
                  <p:embed/>
                  <p:pic>
                    <p:nvPicPr>
                      <p:cNvPr id="8" name="think-cell data - do not delete" hidden="1">
                        <a:extLst>
                          <a:ext uri="{FF2B5EF4-FFF2-40B4-BE49-F238E27FC236}">
                            <a16:creationId xmlns:a16="http://schemas.microsoft.com/office/drawing/2014/main" id="{59F2ACD2-4B7B-7BF7-54CF-2AE396AFF224}"/>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Slide Number Placeholder 2">
            <a:extLst>
              <a:ext uri="{FF2B5EF4-FFF2-40B4-BE49-F238E27FC236}">
                <a16:creationId xmlns:a16="http://schemas.microsoft.com/office/drawing/2014/main" id="{797B4CAF-D108-0DB8-05B5-0B8E5839225E}"/>
              </a:ext>
            </a:extLst>
          </p:cNvPr>
          <p:cNvSpPr>
            <a:spLocks noGrp="1"/>
          </p:cNvSpPr>
          <p:nvPr>
            <p:ph type="sldNum" sz="quarter" idx="4"/>
          </p:nvPr>
        </p:nvSpPr>
        <p:spPr/>
        <p:txBody>
          <a:bodyPr>
            <a:normAutofit lnSpcReduction="10000"/>
          </a:bodyPr>
          <a:lstStyle/>
          <a:p>
            <a:pPr>
              <a:lnSpc>
                <a:spcPct val="90000"/>
              </a:lnSpc>
              <a:spcBef>
                <a:spcPts val="1000"/>
              </a:spcBef>
            </a:pPr>
            <a:fld id="{339C9110-F427-4586-9638-A5638F41FBCD}" type="slidenum">
              <a:rPr lang="en-IN" smtClean="0"/>
              <a:pPr>
                <a:lnSpc>
                  <a:spcPct val="90000"/>
                </a:lnSpc>
                <a:spcBef>
                  <a:spcPts val="1000"/>
                </a:spcBef>
              </a:pPr>
              <a:t>7</a:t>
            </a:fld>
            <a:endParaRPr lang="en-IN"/>
          </a:p>
        </p:txBody>
      </p:sp>
      <p:sp>
        <p:nvSpPr>
          <p:cNvPr id="14" name="Title 13">
            <a:extLst>
              <a:ext uri="{FF2B5EF4-FFF2-40B4-BE49-F238E27FC236}">
                <a16:creationId xmlns:a16="http://schemas.microsoft.com/office/drawing/2014/main" id="{B23DC328-B93C-B7FA-AFA6-FC6B36759A47}"/>
              </a:ext>
            </a:extLst>
          </p:cNvPr>
          <p:cNvSpPr>
            <a:spLocks noGrp="1"/>
          </p:cNvSpPr>
          <p:nvPr>
            <p:ph type="title" idx="4294967295"/>
          </p:nvPr>
        </p:nvSpPr>
        <p:spPr>
          <a:xfrm>
            <a:off x="243878" y="237279"/>
            <a:ext cx="10726738" cy="664797"/>
          </a:xfrm>
        </p:spPr>
        <p:txBody>
          <a:bodyPr vert="horz"/>
          <a:lstStyle/>
          <a:p>
            <a:r>
              <a:rPr lang="en-US" sz="2400">
                <a:solidFill>
                  <a:schemeClr val="tx1"/>
                </a:solidFill>
                <a:ea typeface="+mj-lt"/>
                <a:cs typeface="+mj-lt"/>
              </a:rPr>
              <a:t>Existing home sales remain near 30-year lows, suppressing the primary trigger for big-ticket home improvement spending</a:t>
            </a:r>
            <a:endParaRPr lang="en-US">
              <a:solidFill>
                <a:schemeClr val="tx1"/>
              </a:solidFill>
              <a:ea typeface="+mj-lt"/>
              <a:cs typeface="+mj-lt"/>
            </a:endParaRPr>
          </a:p>
        </p:txBody>
      </p:sp>
      <p:pic>
        <p:nvPicPr>
          <p:cNvPr id="5" name="Picture 4" descr="A close-up of a logo&#10;&#10;AI-generated content may be incorrect.">
            <a:extLst>
              <a:ext uri="{FF2B5EF4-FFF2-40B4-BE49-F238E27FC236}">
                <a16:creationId xmlns:a16="http://schemas.microsoft.com/office/drawing/2014/main" id="{C1802C5C-3815-198E-D0C9-7B27A1422677}"/>
              </a:ext>
            </a:extLst>
          </p:cNvPr>
          <p:cNvPicPr>
            <a:picLocks noChangeAspect="1"/>
          </p:cNvPicPr>
          <p:nvPr/>
        </p:nvPicPr>
        <p:blipFill>
          <a:blip r:embed="rId6"/>
          <a:stretch>
            <a:fillRect/>
          </a:stretch>
        </p:blipFill>
        <p:spPr>
          <a:xfrm>
            <a:off x="11144528" y="238218"/>
            <a:ext cx="689315" cy="699858"/>
          </a:xfrm>
          <a:prstGeom prst="rect">
            <a:avLst/>
          </a:prstGeom>
          <a:ln w="28575">
            <a:solidFill>
              <a:schemeClr val="tx1"/>
            </a:solidFill>
          </a:ln>
        </p:spPr>
      </p:pic>
      <p:sp>
        <p:nvSpPr>
          <p:cNvPr id="16" name="TextBox 15">
            <a:extLst>
              <a:ext uri="{FF2B5EF4-FFF2-40B4-BE49-F238E27FC236}">
                <a16:creationId xmlns:a16="http://schemas.microsoft.com/office/drawing/2014/main" id="{F6551466-1187-8C30-41EF-9544F5FB489F}"/>
              </a:ext>
            </a:extLst>
          </p:cNvPr>
          <p:cNvSpPr txBox="1"/>
          <p:nvPr/>
        </p:nvSpPr>
        <p:spPr>
          <a:xfrm>
            <a:off x="1214439" y="6423420"/>
            <a:ext cx="9755979" cy="276999"/>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b="1"/>
              <a:t>Macro and Housing Uncertainty</a:t>
            </a:r>
            <a:r>
              <a:rPr lang="en-US" sz="1200"/>
              <a:t> </a:t>
            </a:r>
            <a:r>
              <a:rPr lang="en-US" sz="1200">
                <a:solidFill>
                  <a:schemeClr val="accent4">
                    <a:lumMod val="76000"/>
                  </a:schemeClr>
                </a:solidFill>
              </a:rPr>
              <a:t>• Pro Ecosystem Anchors Revenue Growth • Scale and Efficiency Defends Margins • Currently Overvalued</a:t>
            </a:r>
            <a:endParaRPr lang="en-US">
              <a:solidFill>
                <a:schemeClr val="accent4">
                  <a:lumMod val="76000"/>
                </a:schemeClr>
              </a:solidFill>
            </a:endParaRPr>
          </a:p>
        </p:txBody>
      </p:sp>
      <p:sp>
        <p:nvSpPr>
          <p:cNvPr id="7" name="Minus Sign 6">
            <a:extLst>
              <a:ext uri="{FF2B5EF4-FFF2-40B4-BE49-F238E27FC236}">
                <a16:creationId xmlns:a16="http://schemas.microsoft.com/office/drawing/2014/main" id="{2A9262A7-089A-3FDA-3703-891B292C9F70}"/>
              </a:ext>
            </a:extLst>
          </p:cNvPr>
          <p:cNvSpPr/>
          <p:nvPr/>
        </p:nvSpPr>
        <p:spPr>
          <a:xfrm>
            <a:off x="-2196860" y="5938745"/>
            <a:ext cx="16585718" cy="571010"/>
          </a:xfrm>
          <a:prstGeom prst="mathMinus">
            <a:avLst/>
          </a:prstGeom>
          <a:solidFill>
            <a:srgbClr val="F963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817FC571-32DF-50EE-C98A-5CD920FE2DCA}"/>
              </a:ext>
            </a:extLst>
          </p:cNvPr>
          <p:cNvPicPr>
            <a:picLocks noChangeAspect="1"/>
          </p:cNvPicPr>
          <p:nvPr/>
        </p:nvPicPr>
        <p:blipFill>
          <a:blip r:embed="rId7"/>
          <a:srcRect l="1247" r="89" b="1692"/>
          <a:stretch>
            <a:fillRect/>
          </a:stretch>
        </p:blipFill>
        <p:spPr>
          <a:xfrm>
            <a:off x="1781215" y="1055204"/>
            <a:ext cx="8621754" cy="4977708"/>
          </a:xfrm>
          <a:prstGeom prst="rect">
            <a:avLst/>
          </a:prstGeom>
        </p:spPr>
      </p:pic>
      <p:sp>
        <p:nvSpPr>
          <p:cNvPr id="4" name="TextBox 3">
            <a:extLst>
              <a:ext uri="{FF2B5EF4-FFF2-40B4-BE49-F238E27FC236}">
                <a16:creationId xmlns:a16="http://schemas.microsoft.com/office/drawing/2014/main" id="{C3209B0A-8805-0BBC-6B04-4FC6827DCF23}"/>
              </a:ext>
            </a:extLst>
          </p:cNvPr>
          <p:cNvSpPr txBox="1"/>
          <p:nvPr/>
        </p:nvSpPr>
        <p:spPr>
          <a:xfrm>
            <a:off x="131885" y="5934807"/>
            <a:ext cx="334107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solidFill>
                  <a:schemeClr val="bg1">
                    <a:lumMod val="76000"/>
                  </a:schemeClr>
                </a:solidFill>
                <a:latin typeface="Arial Nova"/>
              </a:rPr>
              <a:t>Source: National Association of Realtors</a:t>
            </a:r>
            <a:endParaRPr lang="en-US">
              <a:solidFill>
                <a:schemeClr val="bg1">
                  <a:lumMod val="76000"/>
                </a:schemeClr>
              </a:solidFill>
            </a:endParaRPr>
          </a:p>
        </p:txBody>
      </p:sp>
    </p:spTree>
    <p:extLst>
      <p:ext uri="{BB962C8B-B14F-4D97-AF65-F5344CB8AC3E}">
        <p14:creationId xmlns:p14="http://schemas.microsoft.com/office/powerpoint/2010/main" val="34757916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9D875D-13D4-D09F-7130-B1CECFB44F7B}"/>
            </a:ext>
          </a:extLst>
        </p:cNvPr>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5C901D27-E97D-71A0-96F7-E4FB6B37F8C9}"/>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21" imgH="423" progId="TCLayout.ActiveDocument.1">
                  <p:embed/>
                </p:oleObj>
              </mc:Choice>
              <mc:Fallback>
                <p:oleObj name="think-cell Slide" r:id="rId4" imgW="421" imgH="423" progId="TCLayout.ActiveDocument.1">
                  <p:embed/>
                  <p:pic>
                    <p:nvPicPr>
                      <p:cNvPr id="8" name="think-cell data - do not delete" hidden="1">
                        <a:extLst>
                          <a:ext uri="{FF2B5EF4-FFF2-40B4-BE49-F238E27FC236}">
                            <a16:creationId xmlns:a16="http://schemas.microsoft.com/office/drawing/2014/main" id="{5C901D27-E97D-71A0-96F7-E4FB6B37F8C9}"/>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Slide Number Placeholder 2">
            <a:extLst>
              <a:ext uri="{FF2B5EF4-FFF2-40B4-BE49-F238E27FC236}">
                <a16:creationId xmlns:a16="http://schemas.microsoft.com/office/drawing/2014/main" id="{9DF28AB0-76AA-A71E-0C6F-5D4A80BD41E1}"/>
              </a:ext>
            </a:extLst>
          </p:cNvPr>
          <p:cNvSpPr>
            <a:spLocks noGrp="1"/>
          </p:cNvSpPr>
          <p:nvPr>
            <p:ph type="sldNum" sz="quarter" idx="4"/>
          </p:nvPr>
        </p:nvSpPr>
        <p:spPr/>
        <p:txBody>
          <a:bodyPr>
            <a:normAutofit lnSpcReduction="10000"/>
          </a:bodyPr>
          <a:lstStyle/>
          <a:p>
            <a:pPr>
              <a:lnSpc>
                <a:spcPct val="90000"/>
              </a:lnSpc>
              <a:spcBef>
                <a:spcPts val="1000"/>
              </a:spcBef>
            </a:pPr>
            <a:fld id="{339C9110-F427-4586-9638-A5638F41FBCD}" type="slidenum">
              <a:rPr lang="en-IN" smtClean="0"/>
              <a:pPr>
                <a:lnSpc>
                  <a:spcPct val="90000"/>
                </a:lnSpc>
                <a:spcBef>
                  <a:spcPts val="1000"/>
                </a:spcBef>
              </a:pPr>
              <a:t>8</a:t>
            </a:fld>
            <a:endParaRPr lang="en-IN"/>
          </a:p>
        </p:txBody>
      </p:sp>
      <p:sp>
        <p:nvSpPr>
          <p:cNvPr id="14" name="Title 13">
            <a:extLst>
              <a:ext uri="{FF2B5EF4-FFF2-40B4-BE49-F238E27FC236}">
                <a16:creationId xmlns:a16="http://schemas.microsoft.com/office/drawing/2014/main" id="{80FB7291-4950-E853-D6E4-CAAA39586318}"/>
              </a:ext>
            </a:extLst>
          </p:cNvPr>
          <p:cNvSpPr>
            <a:spLocks noGrp="1"/>
          </p:cNvSpPr>
          <p:nvPr>
            <p:ph type="title" idx="4294967295"/>
          </p:nvPr>
        </p:nvSpPr>
        <p:spPr>
          <a:xfrm>
            <a:off x="243878" y="255138"/>
            <a:ext cx="10726738" cy="664797"/>
          </a:xfrm>
        </p:spPr>
        <p:txBody>
          <a:bodyPr vert="horz"/>
          <a:lstStyle/>
          <a:p>
            <a:r>
              <a:rPr lang="en-US" sz="2400">
                <a:solidFill>
                  <a:schemeClr val="tx1"/>
                </a:solidFill>
                <a:ea typeface="+mj-lt"/>
                <a:cs typeface="+mj-lt"/>
              </a:rPr>
              <a:t>Declining transactions and resilient average ticket reveal consumers are deferring large projects, not leaving the category</a:t>
            </a:r>
            <a:endParaRPr lang="en-US">
              <a:solidFill>
                <a:schemeClr val="tx1"/>
              </a:solidFill>
              <a:ea typeface="+mj-lt"/>
              <a:cs typeface="+mj-lt"/>
            </a:endParaRPr>
          </a:p>
        </p:txBody>
      </p:sp>
      <p:pic>
        <p:nvPicPr>
          <p:cNvPr id="5" name="Picture 4" descr="A close-up of a logo&#10;&#10;AI-generated content may be incorrect.">
            <a:extLst>
              <a:ext uri="{FF2B5EF4-FFF2-40B4-BE49-F238E27FC236}">
                <a16:creationId xmlns:a16="http://schemas.microsoft.com/office/drawing/2014/main" id="{0482096A-914B-E4B4-60AE-FDCA959F941B}"/>
              </a:ext>
            </a:extLst>
          </p:cNvPr>
          <p:cNvPicPr>
            <a:picLocks noChangeAspect="1"/>
          </p:cNvPicPr>
          <p:nvPr/>
        </p:nvPicPr>
        <p:blipFill>
          <a:blip r:embed="rId6"/>
          <a:stretch>
            <a:fillRect/>
          </a:stretch>
        </p:blipFill>
        <p:spPr>
          <a:xfrm>
            <a:off x="11144528" y="238218"/>
            <a:ext cx="689315" cy="699858"/>
          </a:xfrm>
          <a:prstGeom prst="rect">
            <a:avLst/>
          </a:prstGeom>
          <a:ln w="28575">
            <a:solidFill>
              <a:schemeClr val="tx1"/>
            </a:solidFill>
          </a:ln>
        </p:spPr>
      </p:pic>
      <p:sp>
        <p:nvSpPr>
          <p:cNvPr id="10" name="TextBox 9">
            <a:extLst>
              <a:ext uri="{FF2B5EF4-FFF2-40B4-BE49-F238E27FC236}">
                <a16:creationId xmlns:a16="http://schemas.microsoft.com/office/drawing/2014/main" id="{36F5C039-A192-5840-734F-CB709E771E82}"/>
              </a:ext>
            </a:extLst>
          </p:cNvPr>
          <p:cNvSpPr txBox="1"/>
          <p:nvPr/>
        </p:nvSpPr>
        <p:spPr>
          <a:xfrm>
            <a:off x="1214439" y="6423420"/>
            <a:ext cx="9755979" cy="276999"/>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b="1"/>
              <a:t>Macro and Housing Uncertainty</a:t>
            </a:r>
            <a:r>
              <a:rPr lang="en-US" sz="1200"/>
              <a:t> </a:t>
            </a:r>
            <a:r>
              <a:rPr lang="en-US" sz="1200">
                <a:solidFill>
                  <a:schemeClr val="accent4">
                    <a:lumMod val="76000"/>
                  </a:schemeClr>
                </a:solidFill>
              </a:rPr>
              <a:t>• Pro Ecosystem Anchors Revenue Growth • Scale and Efficiency Defends Margins • Currently Overvalued</a:t>
            </a:r>
            <a:endParaRPr lang="en-US">
              <a:solidFill>
                <a:schemeClr val="accent4">
                  <a:lumMod val="76000"/>
                </a:schemeClr>
              </a:solidFill>
            </a:endParaRPr>
          </a:p>
        </p:txBody>
      </p:sp>
      <p:sp>
        <p:nvSpPr>
          <p:cNvPr id="6" name="Minus Sign 5">
            <a:extLst>
              <a:ext uri="{FF2B5EF4-FFF2-40B4-BE49-F238E27FC236}">
                <a16:creationId xmlns:a16="http://schemas.microsoft.com/office/drawing/2014/main" id="{F226E326-955C-A291-EB25-51F487666989}"/>
              </a:ext>
            </a:extLst>
          </p:cNvPr>
          <p:cNvSpPr/>
          <p:nvPr/>
        </p:nvSpPr>
        <p:spPr>
          <a:xfrm>
            <a:off x="-2196860" y="5938745"/>
            <a:ext cx="16585718" cy="571010"/>
          </a:xfrm>
          <a:prstGeom prst="mathMinus">
            <a:avLst/>
          </a:prstGeom>
          <a:solidFill>
            <a:srgbClr val="F963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2" name="BehaviorShift">
            <a:extLst>
              <a:ext uri="{FF2B5EF4-FFF2-40B4-BE49-F238E27FC236}">
                <a16:creationId xmlns:a16="http://schemas.microsoft.com/office/drawing/2014/main" id="{93A1BA8F-C465-A158-8ED8-EF6A073A271B}"/>
              </a:ext>
            </a:extLst>
          </p:cNvPr>
          <p:cNvGraphicFramePr>
            <a:graphicFrameLocks/>
          </p:cNvGraphicFramePr>
          <p:nvPr>
            <p:extLst>
              <p:ext uri="{D42A27DB-BD31-4B8C-83A1-F6EECF244321}">
                <p14:modId xmlns:p14="http://schemas.microsoft.com/office/powerpoint/2010/main" val="3335045227"/>
              </p:ext>
            </p:extLst>
          </p:nvPr>
        </p:nvGraphicFramePr>
        <p:xfrm>
          <a:off x="362534" y="1609724"/>
          <a:ext cx="11467934" cy="3860133"/>
        </p:xfrm>
        <a:graphic>
          <a:graphicData uri="http://schemas.openxmlformats.org/drawingml/2006/chart">
            <c:chart xmlns:c="http://schemas.openxmlformats.org/drawingml/2006/chart" xmlns:r="http://schemas.openxmlformats.org/officeDocument/2006/relationships" r:id="rId7"/>
          </a:graphicData>
        </a:graphic>
      </p:graphicFrame>
      <p:sp>
        <p:nvSpPr>
          <p:cNvPr id="2" name="TextBox 1">
            <a:extLst>
              <a:ext uri="{FF2B5EF4-FFF2-40B4-BE49-F238E27FC236}">
                <a16:creationId xmlns:a16="http://schemas.microsoft.com/office/drawing/2014/main" id="{9A88F31B-901E-3509-EAB3-EF8F0AD6656F}"/>
              </a:ext>
            </a:extLst>
          </p:cNvPr>
          <p:cNvSpPr txBox="1"/>
          <p:nvPr/>
        </p:nvSpPr>
        <p:spPr>
          <a:xfrm>
            <a:off x="266894" y="5755689"/>
            <a:ext cx="4868344"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solidFill>
                  <a:schemeClr val="accent4">
                    <a:lumMod val="76000"/>
                  </a:schemeClr>
                </a:solidFill>
                <a:latin typeface="Arial Nova Cond"/>
              </a:rPr>
              <a:t>Source: SEC.gov Home Depot 8-K Filings </a:t>
            </a:r>
          </a:p>
        </p:txBody>
      </p:sp>
    </p:spTree>
    <p:extLst>
      <p:ext uri="{BB962C8B-B14F-4D97-AF65-F5344CB8AC3E}">
        <p14:creationId xmlns:p14="http://schemas.microsoft.com/office/powerpoint/2010/main" val="40797573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29EF12-E4AC-C891-69B0-493792BE1B29}"/>
            </a:ext>
          </a:extLst>
        </p:cNvPr>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10666E11-4BC1-9F3B-74C0-43B735D118B4}"/>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21" imgH="423" progId="TCLayout.ActiveDocument.1">
                  <p:embed/>
                </p:oleObj>
              </mc:Choice>
              <mc:Fallback>
                <p:oleObj name="think-cell Slide" r:id="rId4" imgW="421" imgH="423" progId="TCLayout.ActiveDocument.1">
                  <p:embed/>
                  <p:pic>
                    <p:nvPicPr>
                      <p:cNvPr id="8" name="think-cell data - do not delete" hidden="1">
                        <a:extLst>
                          <a:ext uri="{FF2B5EF4-FFF2-40B4-BE49-F238E27FC236}">
                            <a16:creationId xmlns:a16="http://schemas.microsoft.com/office/drawing/2014/main" id="{10666E11-4BC1-9F3B-74C0-43B735D118B4}"/>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Slide Number Placeholder 2">
            <a:extLst>
              <a:ext uri="{FF2B5EF4-FFF2-40B4-BE49-F238E27FC236}">
                <a16:creationId xmlns:a16="http://schemas.microsoft.com/office/drawing/2014/main" id="{A18D0199-A681-4B17-D807-C13F53A38345}"/>
              </a:ext>
            </a:extLst>
          </p:cNvPr>
          <p:cNvSpPr>
            <a:spLocks noGrp="1"/>
          </p:cNvSpPr>
          <p:nvPr>
            <p:ph type="sldNum" sz="quarter" idx="4"/>
          </p:nvPr>
        </p:nvSpPr>
        <p:spPr/>
        <p:txBody>
          <a:bodyPr>
            <a:normAutofit lnSpcReduction="10000"/>
          </a:bodyPr>
          <a:lstStyle/>
          <a:p>
            <a:pPr>
              <a:lnSpc>
                <a:spcPct val="90000"/>
              </a:lnSpc>
              <a:spcBef>
                <a:spcPts val="1000"/>
              </a:spcBef>
            </a:pPr>
            <a:fld id="{339C9110-F427-4586-9638-A5638F41FBCD}" type="slidenum">
              <a:rPr lang="en-IN" smtClean="0"/>
              <a:pPr>
                <a:lnSpc>
                  <a:spcPct val="90000"/>
                </a:lnSpc>
                <a:spcBef>
                  <a:spcPts val="1000"/>
                </a:spcBef>
              </a:pPr>
              <a:t>9</a:t>
            </a:fld>
            <a:endParaRPr lang="en-IN"/>
          </a:p>
        </p:txBody>
      </p:sp>
      <p:sp>
        <p:nvSpPr>
          <p:cNvPr id="14" name="Title 13">
            <a:extLst>
              <a:ext uri="{FF2B5EF4-FFF2-40B4-BE49-F238E27FC236}">
                <a16:creationId xmlns:a16="http://schemas.microsoft.com/office/drawing/2014/main" id="{B4306258-2A16-7792-F43B-71F5636BAC26}"/>
              </a:ext>
            </a:extLst>
          </p:cNvPr>
          <p:cNvSpPr>
            <a:spLocks noGrp="1"/>
          </p:cNvSpPr>
          <p:nvPr>
            <p:ph type="title" idx="4294967295"/>
          </p:nvPr>
        </p:nvSpPr>
        <p:spPr>
          <a:xfrm>
            <a:off x="243878" y="272998"/>
            <a:ext cx="10726738" cy="664797"/>
          </a:xfrm>
        </p:spPr>
        <p:txBody>
          <a:bodyPr vert="horz"/>
          <a:lstStyle/>
          <a:p>
            <a:r>
              <a:rPr lang="en-US" sz="2400">
                <a:solidFill>
                  <a:schemeClr val="tx1"/>
                </a:solidFill>
                <a:ea typeface="+mj-lt"/>
                <a:cs typeface="+mj-lt"/>
              </a:rPr>
              <a:t>The U.S. home improvement market remains large and structurally intact, indicating a cyclical slowdown, not structural decline</a:t>
            </a:r>
            <a:endParaRPr lang="en-US" sz="2400">
              <a:solidFill>
                <a:schemeClr val="tx1"/>
              </a:solidFill>
            </a:endParaRPr>
          </a:p>
        </p:txBody>
      </p:sp>
      <p:pic>
        <p:nvPicPr>
          <p:cNvPr id="5" name="Picture 4" descr="A close-up of a logo&#10;&#10;AI-generated content may be incorrect.">
            <a:extLst>
              <a:ext uri="{FF2B5EF4-FFF2-40B4-BE49-F238E27FC236}">
                <a16:creationId xmlns:a16="http://schemas.microsoft.com/office/drawing/2014/main" id="{3FB17273-3598-4138-AF6F-3272E6F707B6}"/>
              </a:ext>
            </a:extLst>
          </p:cNvPr>
          <p:cNvPicPr>
            <a:picLocks noChangeAspect="1"/>
          </p:cNvPicPr>
          <p:nvPr/>
        </p:nvPicPr>
        <p:blipFill>
          <a:blip r:embed="rId6"/>
          <a:stretch>
            <a:fillRect/>
          </a:stretch>
        </p:blipFill>
        <p:spPr>
          <a:xfrm>
            <a:off x="11144528" y="238218"/>
            <a:ext cx="689315" cy="699858"/>
          </a:xfrm>
          <a:prstGeom prst="rect">
            <a:avLst/>
          </a:prstGeom>
          <a:ln w="28575">
            <a:solidFill>
              <a:schemeClr val="tx1"/>
            </a:solidFill>
          </a:ln>
        </p:spPr>
      </p:pic>
      <p:sp>
        <p:nvSpPr>
          <p:cNvPr id="10" name="TextBox 9">
            <a:extLst>
              <a:ext uri="{FF2B5EF4-FFF2-40B4-BE49-F238E27FC236}">
                <a16:creationId xmlns:a16="http://schemas.microsoft.com/office/drawing/2014/main" id="{6CF00606-86AA-2AB8-288D-88A7C96913C6}"/>
              </a:ext>
            </a:extLst>
          </p:cNvPr>
          <p:cNvSpPr txBox="1"/>
          <p:nvPr/>
        </p:nvSpPr>
        <p:spPr>
          <a:xfrm>
            <a:off x="1214439" y="6423420"/>
            <a:ext cx="9755979" cy="276999"/>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b="1"/>
              <a:t>Macro and Housing Uncertainty</a:t>
            </a:r>
            <a:r>
              <a:rPr lang="en-US" sz="1200"/>
              <a:t> </a:t>
            </a:r>
            <a:r>
              <a:rPr lang="en-US" sz="1200">
                <a:solidFill>
                  <a:schemeClr val="accent4">
                    <a:lumMod val="76000"/>
                  </a:schemeClr>
                </a:solidFill>
              </a:rPr>
              <a:t>• Pro Ecosystem Anchors Revenue Growth • Scale and Efficiency Defends Margins • Currently Overvalued</a:t>
            </a:r>
            <a:endParaRPr lang="en-US">
              <a:solidFill>
                <a:schemeClr val="accent4">
                  <a:lumMod val="76000"/>
                </a:schemeClr>
              </a:solidFill>
            </a:endParaRPr>
          </a:p>
        </p:txBody>
      </p:sp>
      <p:sp>
        <p:nvSpPr>
          <p:cNvPr id="7" name="Minus Sign 6">
            <a:extLst>
              <a:ext uri="{FF2B5EF4-FFF2-40B4-BE49-F238E27FC236}">
                <a16:creationId xmlns:a16="http://schemas.microsoft.com/office/drawing/2014/main" id="{B0635B0A-E7D7-7A82-D41B-C1C55B0E7402}"/>
              </a:ext>
            </a:extLst>
          </p:cNvPr>
          <p:cNvSpPr/>
          <p:nvPr/>
        </p:nvSpPr>
        <p:spPr>
          <a:xfrm>
            <a:off x="-2196860" y="5938745"/>
            <a:ext cx="16585718" cy="571010"/>
          </a:xfrm>
          <a:prstGeom prst="mathMinus">
            <a:avLst/>
          </a:prstGeom>
          <a:solidFill>
            <a:srgbClr val="F963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A41F8AA2-EFB6-5EED-8E02-E0EFAB7756F7}"/>
              </a:ext>
            </a:extLst>
          </p:cNvPr>
          <p:cNvSpPr txBox="1"/>
          <p:nvPr/>
        </p:nvSpPr>
        <p:spPr>
          <a:xfrm>
            <a:off x="255851" y="5722559"/>
            <a:ext cx="5475734"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solidFill>
                  <a:schemeClr val="accent4">
                    <a:lumMod val="76000"/>
                  </a:schemeClr>
                </a:solidFill>
                <a:latin typeface="Arial Nova Cond"/>
              </a:rPr>
              <a:t>Source: sec.gov, 10-k fillings (2019-2025) and Statista; </a:t>
            </a:r>
            <a:r>
              <a:rPr lang="en-US" sz="1400" err="1">
                <a:solidFill>
                  <a:schemeClr val="accent4">
                    <a:lumMod val="76000"/>
                  </a:schemeClr>
                </a:solidFill>
                <a:latin typeface="Arial Nova Cond"/>
              </a:rPr>
              <a:t>TechSci</a:t>
            </a:r>
            <a:r>
              <a:rPr lang="en-US" sz="1400">
                <a:solidFill>
                  <a:schemeClr val="accent4">
                    <a:lumMod val="76000"/>
                  </a:schemeClr>
                </a:solidFill>
                <a:latin typeface="Arial Nova Cond"/>
              </a:rPr>
              <a:t> Research</a:t>
            </a:r>
          </a:p>
        </p:txBody>
      </p:sp>
      <p:pic>
        <p:nvPicPr>
          <p:cNvPr id="2" name="Picture 1">
            <a:extLst>
              <a:ext uri="{FF2B5EF4-FFF2-40B4-BE49-F238E27FC236}">
                <a16:creationId xmlns:a16="http://schemas.microsoft.com/office/drawing/2014/main" id="{35385F22-F9FF-FA0B-8FA6-0C42261CE7AB}"/>
              </a:ext>
            </a:extLst>
          </p:cNvPr>
          <p:cNvPicPr>
            <a:picLocks noChangeAspect="1"/>
          </p:cNvPicPr>
          <p:nvPr/>
        </p:nvPicPr>
        <p:blipFill>
          <a:blip r:embed="rId7"/>
          <a:srcRect r="990"/>
          <a:stretch>
            <a:fillRect/>
          </a:stretch>
        </p:blipFill>
        <p:spPr>
          <a:xfrm>
            <a:off x="1741714" y="1230086"/>
            <a:ext cx="8708582" cy="4397829"/>
          </a:xfrm>
          <a:prstGeom prst="rect">
            <a:avLst/>
          </a:prstGeom>
        </p:spPr>
      </p:pic>
    </p:spTree>
    <p:extLst>
      <p:ext uri="{BB962C8B-B14F-4D97-AF65-F5344CB8AC3E}">
        <p14:creationId xmlns:p14="http://schemas.microsoft.com/office/powerpoint/2010/main" val="349796599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PRESENTATIONDONOTDELETE" val="&lt;?xml version=&quot;1.0&quot; encoding=&quot;UTF-16&quot; standalone=&quot;yes&quot;?&gt;&lt;root reqver=&quot;28224&quot;&gt;&lt;version val=&quot;35708&quot;/&gt;&lt;CPresentation id=&quot;1&quot;&gt;&lt;m_precDefaultNumber&gt;&lt;m_bNumberIsYear val=&quot;1&quot;/&gt;&lt;m_chMinusSymbol&gt;-&lt;/m_chMinusSymbol&gt;&lt;m_chDecimalSymbol17909&gt;.&lt;/m_chDecimalSymbol17909&gt;&lt;m_nGroupingDigits17909 val=&quot;3&quot;/&gt;&lt;m_chGroupingSymbol17909&gt;,&lt;/m_chGroupingSymbol17909&gt;&lt;m_yearfmt&gt;&lt;begin val=&quot;0&quot;/&gt;&lt;end val=&quot;4&quot;/&gt;&lt;/m_yearfmt&gt;&lt;/m_precDefaultNumber&gt;&lt;m_precDefaultPercent&gt;&lt;m_bNumberIsYear val=&quot;1&quot;/&gt;&lt;m_chMinusSymbol&gt;-&lt;/m_chMinusSymbol&gt;&lt;m_nDecimalDigits17909 val=&quot;0&quot;/&gt;&lt;m_chDecimalSymbol17909&gt;.&lt;/m_chDecimalSymbol17909&gt;&lt;m_nGroupingDigits17909 val=&quot;3&quot;/&gt;&lt;m_chGroupingSymbol17909&gt;,&lt;/m_chGroupingSymbol17909&gt;&lt;m_strSuffix17909&gt;%&lt;/m_strSuffix17909&gt;&lt;m_yearfmt&gt;&lt;begin val=&quot;0&quot;/&gt;&lt;end val=&quot;4&quot;/&gt;&lt;/m_yearfmt&gt;&lt;/m_precDefaultPercent&gt;&lt;m_precDefaultDate&gt;&lt;m_bNumberIsYear val=&quot;0&quot;/&gt;&lt;m_strFormatTime&gt;%#m/%#d/%Y&lt;/m_strFormatTime&gt;&lt;m_yearfmt&gt;&lt;begin val=&quot;0&quot;/&gt;&lt;end val=&quot;0&quot;/&gt;&lt;/m_yearfmt&gt;&lt;/m_precDefaultDate&gt;&lt;m_precDefaultDay&gt;&lt;m_yearfmt&gt;&lt;begin val=&quot;0&quot;/&gt;&lt;end val=&quot;4&quot;/&gt;&lt;/m_yearfmt&gt;&lt;/m_precDefaultDay&gt;&lt;m_precDefaultWeek&gt;&lt;m_yearfmt&gt;&lt;begin val=&quot;0&quot;/&gt;&lt;end val=&quot;4&quot;/&gt;&lt;/m_yearfmt&gt;&lt;/m_precDefaultWeek&gt;&lt;m_precDefaultMonth&gt;&lt;m_yearfmt&gt;&lt;begin val=&quot;0&quot;/&gt;&lt;end val=&quot;4&quot;/&gt;&lt;/m_yearfmt&gt;&lt;/m_precDefaultMonth&gt;&lt;m_precDefaultQuarter&gt;&lt;m_yearfmt&gt;&lt;begin val=&quot;0&quot;/&gt;&lt;end val=&quot;4&quot;/&gt;&lt;/m_yearfmt&gt;&lt;/m_precDefaultQuarter&gt;&lt;m_precDefaultYear&gt;&lt;m_yearfmt&gt;&lt;begin val=&quot;0&quot;/&gt;&lt;end val=&quot;4&quot;/&gt;&lt;/m_yearfmt&gt;&lt;/m_precDefaultYear&gt;&lt;m_precDefaultFYDay&gt;&lt;m_yearfmt&gt;&lt;begin val=&quot;0&quot;/&gt;&lt;end val=&quot;4&quot;/&gt;&lt;/m_yearfmt&gt;&lt;/m_precDefaultFYDay&gt;&lt;m_precDefaultFYWeek&gt;&lt;m_yearfmt&gt;&lt;begin val=&quot;0&quot;/&gt;&lt;end val=&quot;4&quot;/&gt;&lt;/m_yearfmt&gt;&lt;/m_precDefaultFYWeek&gt;&lt;m_precDefaultFYMonth&gt;&lt;m_yearfmt&gt;&lt;begin val=&quot;0&quot;/&gt;&lt;end val=&quot;4&quot;/&gt;&lt;/m_yearfmt&gt;&lt;/m_precDefaultFYMonth&gt;&lt;m_precDefaultFYQuarter&gt;&lt;m_yearfmt&gt;&lt;begin val=&quot;0&quot;/&gt;&lt;end val=&quot;4&quot;/&gt;&lt;/m_yearfmt&gt;&lt;/m_precDefaultFYQuarter&gt;&lt;m_precDefaultFYYear&gt;&lt;m_yearfmt&gt;&lt;begin val=&quot;0&quot;/&gt;&lt;end val=&quot;4&quot;/&gt;&lt;/m_yearfmt&gt;&lt;/m_precDefaultFYYear&gt;&lt;m_mruColor&gt;&lt;m_vecMRU length=&quot;0&quot;/&gt;&lt;/m_mruColor&gt;&lt;m_eweekdayFirstOfWeek val=&quot;1&quot;/&gt;&lt;m_eweekdayFirstOfWorkweek val=&quot;2&quot;/&gt;&lt;m_eweekdayFirstOfWeekend val=&quot;7&quot;/&gt;&lt;/CPresentation&gt;&lt;/root&gt;"/>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Custom 42">
      <a:dk1>
        <a:srgbClr val="000000"/>
      </a:dk1>
      <a:lt1>
        <a:srgbClr val="FFFFFF"/>
      </a:lt1>
      <a:dk2>
        <a:srgbClr val="242424"/>
      </a:dk2>
      <a:lt2>
        <a:srgbClr val="FFFFFF"/>
      </a:lt2>
      <a:accent1>
        <a:srgbClr val="00693E"/>
      </a:accent1>
      <a:accent2>
        <a:srgbClr val="A5D75F"/>
      </a:accent2>
      <a:accent3>
        <a:srgbClr val="12312B"/>
      </a:accent3>
      <a:accent4>
        <a:srgbClr val="E2E2E2"/>
      </a:accent4>
      <a:accent5>
        <a:srgbClr val="707070"/>
      </a:accent5>
      <a:accent6>
        <a:srgbClr val="F5DC69"/>
      </a:accent6>
      <a:hlink>
        <a:srgbClr val="81C6FF"/>
      </a:hlink>
      <a:folHlink>
        <a:srgbClr val="1260D2"/>
      </a:folHlink>
    </a:clrScheme>
    <a:fontScheme name="Custom 1">
      <a:majorFont>
        <a:latin typeface="Arial Nova Cond"/>
        <a:ea typeface=""/>
        <a:cs typeface=""/>
      </a:majorFont>
      <a:minorFont>
        <a:latin typeface="Arial Nova Cond (Body)"/>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ManComm_Template_Green.potx" id="{528715C6-F3B6-4AAE-8405-CF6C85F7E1BD}" vid="{AED703A2-1499-46F8-9BBB-EBC553EFD30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F42CADC3533EE4DAAB9D8414541AA11" ma:contentTypeVersion="4" ma:contentTypeDescription="Create a new document." ma:contentTypeScope="" ma:versionID="d78002e242a4129eb88903870219a4e9">
  <xsd:schema xmlns:xsd="http://www.w3.org/2001/XMLSchema" xmlns:xs="http://www.w3.org/2001/XMLSchema" xmlns:p="http://schemas.microsoft.com/office/2006/metadata/properties" xmlns:ns2="4b217b5d-c36f-4944-8ebb-9e433d6132cf" targetNamespace="http://schemas.microsoft.com/office/2006/metadata/properties" ma:root="true" ma:fieldsID="18ae3d2b69be8596190486d9b5802ba3" ns2:_="">
    <xsd:import namespace="4b217b5d-c36f-4944-8ebb-9e433d6132cf"/>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b217b5d-c36f-4944-8ebb-9e433d6132c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03DE4A2-90C9-4755-90EF-155FBA2B5147}">
  <ds:schemaRefs>
    <ds:schemaRef ds:uri="287a903d-f038-4a72-bf43-3f8d4dc033c5"/>
    <ds:schemaRef ds:uri="7bcc3279-a720-443f-b69e-ed81f05b9333"/>
    <ds:schemaRef ds:uri="7efb8072-09d0-47f8-971e-b6745749109e"/>
    <ds:schemaRef ds:uri="e0178db8-7273-4d12-8a2c-c164de21946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A865D05E-35A3-484B-AC55-7DC845A34450}">
  <ds:schemaRefs>
    <ds:schemaRef ds:uri="http://schemas.microsoft.com/sharepoint/v3/contenttype/forms"/>
  </ds:schemaRefs>
</ds:datastoreItem>
</file>

<file path=customXml/itemProps3.xml><?xml version="1.0" encoding="utf-8"?>
<ds:datastoreItem xmlns:ds="http://schemas.openxmlformats.org/officeDocument/2006/customXml" ds:itemID="{2A79A383-AB31-40AE-8BDE-06F0A0F0EFB9}">
  <ds:schemaRefs>
    <ds:schemaRef ds:uri="4b217b5d-c36f-4944-8ebb-9e433d6132c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Widescreen</PresentationFormat>
  <Slides>25</Slides>
  <Notes>24</Notes>
  <HiddenSlides>0</HiddenSlide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PowerPoint Presentation</vt:lpstr>
      <vt:lpstr>PowerPoint Presentation</vt:lpstr>
      <vt:lpstr>Steady cash generation and scale advantages, offset by near-term housing headwinds, suggest HD should be valued at $235 per share, 30% below its current price</vt:lpstr>
      <vt:lpstr>Steady cash generation and scale advantages, offset by near-term housing headwinds, suggest HD should be valued at $235 per share, 30% below its current price</vt:lpstr>
      <vt:lpstr>PowerPoint Presentation</vt:lpstr>
      <vt:lpstr>Federal funds rate uncertainty leaves Home Depot in a tough situation given their reliance on big-ticket spending</vt:lpstr>
      <vt:lpstr>Existing home sales remain near 30-year lows, suppressing the primary trigger for big-ticket home improvement spending</vt:lpstr>
      <vt:lpstr>Declining transactions and resilient average ticket reveal consumers are deferring large projects, not leaving the category</vt:lpstr>
      <vt:lpstr>The U.S. home improvement market remains large and structurally intact, indicating a cyclical slowdown, not structural decline</vt:lpstr>
      <vt:lpstr>Steady cash generation and scale advantages, offset by near-term housing headwinds, suggest HD should be valued at $235 per share, 30% below its current price</vt:lpstr>
      <vt:lpstr>Pro customers spend more, visit more often, and churn less, making them a structurally superior revenue source compared to DIY</vt:lpstr>
      <vt:lpstr>SRS and GMS open two new addressable markets worth hundreds of billions</vt:lpstr>
      <vt:lpstr>Pro's share of total revenue has risen steadily, with SRS and GMS acquisitions accelerating the shift</vt:lpstr>
      <vt:lpstr>New M&amp;A driving recent revenue growth</vt:lpstr>
      <vt:lpstr>Steady cash generation and scale advantages, offset by near-term housing headwinds, suggest HD should be valued at $235 per share, 30% below its current price</vt:lpstr>
      <vt:lpstr>Home Depot Occupies the Industry's Most Attractive Competitive Position</vt:lpstr>
      <vt:lpstr>Vertical integration across sourcing, distribution, and private label gives HD direct control over its cost structure</vt:lpstr>
      <vt:lpstr>Gross margin has held near 33% through supply chain shocks and inflation, proving the structural durability of HD's cost position</vt:lpstr>
      <vt:lpstr>Steady cash generation and scale advantages, offset by near-term housing headwinds, suggest HD should be valued at $235 per share, 30% below its current price</vt:lpstr>
      <vt:lpstr>Conservative assumptions anchor a credible DCF</vt:lpstr>
      <vt:lpstr>Free cash flow grows steadily from ~$11.9B to ~$17.4B across the forecast period, reflecting a mature and stable business</vt:lpstr>
      <vt:lpstr>Two methods converge on a clear verdict: HD is worth $182–$235, well below $334</vt:lpstr>
      <vt:lpstr>Only the most optimistic WACC and terminal growth assumptions justify today's $334 market price, with most scenarios pointing lower</vt:lpstr>
      <vt:lpstr>Steady cash generation and scale advantages, offset by near-term housing headwinds, suggest HD should be valued at $235 per share, 30% below its current price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ReynoldsO</dc:creator>
  <cp:revision>2</cp:revision>
  <dcterms:created xsi:type="dcterms:W3CDTF">2026-06-20T14:45:08Z</dcterms:created>
  <dcterms:modified xsi:type="dcterms:W3CDTF">2026-07-03T20:06:20Z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0x0101006F42CADC3533EE4DAAB9D8414541AA11</vt:lpwstr>
  </property>
  <property fmtid="{D5CDD505-2E9C-101B-9397-08002B2CF9AE}" pid="3" name="MediaServiceImageTags">
    <vt:lpwstr/>
  </property>
</Properties>
</file>